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72" r:id="rId3"/>
    <p:sldId id="277" r:id="rId4"/>
    <p:sldId id="265" r:id="rId5"/>
    <p:sldId id="303" r:id="rId6"/>
    <p:sldId id="289" r:id="rId7"/>
    <p:sldId id="274" r:id="rId8"/>
    <p:sldId id="259" r:id="rId9"/>
    <p:sldId id="304" r:id="rId10"/>
    <p:sldId id="305" r:id="rId11"/>
    <p:sldId id="290" r:id="rId12"/>
    <p:sldId id="276" r:id="rId13"/>
    <p:sldId id="288" r:id="rId14"/>
    <p:sldId id="299" r:id="rId15"/>
    <p:sldId id="298" r:id="rId16"/>
    <p:sldId id="300" r:id="rId17"/>
    <p:sldId id="287" r:id="rId18"/>
    <p:sldId id="268" r:id="rId19"/>
    <p:sldId id="279" r:id="rId20"/>
    <p:sldId id="281" r:id="rId21"/>
    <p:sldId id="269" r:id="rId22"/>
    <p:sldId id="283" r:id="rId23"/>
    <p:sldId id="286" r:id="rId24"/>
    <p:sldId id="270" r:id="rId25"/>
    <p:sldId id="278" r:id="rId26"/>
    <p:sldId id="271" r:id="rId27"/>
    <p:sldId id="302" r:id="rId28"/>
    <p:sldId id="291" r:id="rId29"/>
    <p:sldId id="292" r:id="rId30"/>
    <p:sldId id="295" r:id="rId31"/>
    <p:sldId id="301" r:id="rId32"/>
    <p:sldId id="294" r:id="rId33"/>
    <p:sldId id="293" r:id="rId34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sfarv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1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E83A2E-56F1-F844-B1C5-5ACB92D03500}" type="doc">
      <dgm:prSet loTypeId="urn:microsoft.com/office/officeart/2005/8/layout/radial4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da-DK"/>
        </a:p>
      </dgm:t>
    </dgm:pt>
    <dgm:pt modelId="{D6017F3D-C6C7-9241-A81B-40605F85A548}">
      <dgm:prSet phldrT="[Tekst]"/>
      <dgm:spPr/>
      <dgm:t>
        <a:bodyPr/>
        <a:lstStyle/>
        <a:p>
          <a:r>
            <a:rPr lang="da-DK" dirty="0" smtClean="0"/>
            <a:t>Gymnasiefag</a:t>
          </a:r>
          <a:endParaRPr lang="da-DK" dirty="0"/>
        </a:p>
      </dgm:t>
    </dgm:pt>
    <dgm:pt modelId="{9C18F13B-D1ED-A647-84E8-7C2D6C51C94B}" type="parTrans" cxnId="{4F84BB0A-4FED-974B-9233-E21F0AB3C4EA}">
      <dgm:prSet/>
      <dgm:spPr/>
      <dgm:t>
        <a:bodyPr/>
        <a:lstStyle/>
        <a:p>
          <a:endParaRPr lang="da-DK"/>
        </a:p>
      </dgm:t>
    </dgm:pt>
    <dgm:pt modelId="{1CE65DFA-017F-0C43-AEF5-ADEEAD7DC033}" type="sibTrans" cxnId="{4F84BB0A-4FED-974B-9233-E21F0AB3C4EA}">
      <dgm:prSet/>
      <dgm:spPr/>
      <dgm:t>
        <a:bodyPr/>
        <a:lstStyle/>
        <a:p>
          <a:endParaRPr lang="da-DK"/>
        </a:p>
      </dgm:t>
    </dgm:pt>
    <dgm:pt modelId="{1E8AE8DD-2FD9-E442-9524-2C32F6966C7C}">
      <dgm:prSet phldrT="[Tekst]"/>
      <dgm:spPr/>
      <dgm:t>
        <a:bodyPr/>
        <a:lstStyle/>
        <a:p>
          <a:r>
            <a:rPr lang="da-DK" dirty="0" smtClean="0"/>
            <a:t>Forhandlet praksis</a:t>
          </a:r>
          <a:endParaRPr lang="da-DK" dirty="0"/>
        </a:p>
      </dgm:t>
    </dgm:pt>
    <dgm:pt modelId="{F785D659-838E-DA47-95BE-5935879697F4}" type="parTrans" cxnId="{89038CD3-2064-3940-AD60-C87F8CB507CD}">
      <dgm:prSet/>
      <dgm:spPr/>
      <dgm:t>
        <a:bodyPr/>
        <a:lstStyle/>
        <a:p>
          <a:endParaRPr lang="da-DK"/>
        </a:p>
      </dgm:t>
    </dgm:pt>
    <dgm:pt modelId="{CC9BDD57-B8B4-9E4E-82BC-823D58CEA931}" type="sibTrans" cxnId="{89038CD3-2064-3940-AD60-C87F8CB507CD}">
      <dgm:prSet/>
      <dgm:spPr/>
      <dgm:t>
        <a:bodyPr/>
        <a:lstStyle/>
        <a:p>
          <a:endParaRPr lang="da-DK"/>
        </a:p>
      </dgm:t>
    </dgm:pt>
    <dgm:pt modelId="{AFA9883C-0740-414B-B2D6-4DDEE0A8938F}">
      <dgm:prSet phldrT="[Tekst]"/>
      <dgm:spPr/>
      <dgm:t>
        <a:bodyPr/>
        <a:lstStyle/>
        <a:p>
          <a:r>
            <a:rPr lang="da-DK" dirty="0" smtClean="0"/>
            <a:t>Universitetsfag</a:t>
          </a:r>
          <a:endParaRPr lang="da-DK" dirty="0"/>
        </a:p>
      </dgm:t>
    </dgm:pt>
    <dgm:pt modelId="{F59FCBB7-F858-5543-8A95-9973D064FA73}" type="parTrans" cxnId="{2F715A11-8825-6F4C-BCD3-7C85BB5698D6}">
      <dgm:prSet/>
      <dgm:spPr/>
      <dgm:t>
        <a:bodyPr/>
        <a:lstStyle/>
        <a:p>
          <a:endParaRPr lang="da-DK"/>
        </a:p>
      </dgm:t>
    </dgm:pt>
    <dgm:pt modelId="{F22491B2-787F-5943-8769-AD62C8DEAF0E}" type="sibTrans" cxnId="{2F715A11-8825-6F4C-BCD3-7C85BB5698D6}">
      <dgm:prSet/>
      <dgm:spPr/>
      <dgm:t>
        <a:bodyPr/>
        <a:lstStyle/>
        <a:p>
          <a:endParaRPr lang="da-DK"/>
        </a:p>
      </dgm:t>
    </dgm:pt>
    <dgm:pt modelId="{F2202373-2E1E-B74B-B20D-EF3375C4993F}">
      <dgm:prSet phldrT="[Tekst]"/>
      <dgm:spPr/>
      <dgm:t>
        <a:bodyPr/>
        <a:lstStyle/>
        <a:p>
          <a:r>
            <a:rPr lang="da-DK" dirty="0" smtClean="0"/>
            <a:t>Læreplan</a:t>
          </a:r>
          <a:endParaRPr lang="da-DK" dirty="0"/>
        </a:p>
      </dgm:t>
    </dgm:pt>
    <dgm:pt modelId="{7D527F11-4D40-454A-90D7-891E93F72A4B}" type="parTrans" cxnId="{39F5099E-C16F-794B-9543-E1D155F8CE89}">
      <dgm:prSet/>
      <dgm:spPr/>
      <dgm:t>
        <a:bodyPr/>
        <a:lstStyle/>
        <a:p>
          <a:endParaRPr lang="da-DK"/>
        </a:p>
      </dgm:t>
    </dgm:pt>
    <dgm:pt modelId="{3787D85E-9686-F342-A9A5-BC32745E4374}" type="sibTrans" cxnId="{39F5099E-C16F-794B-9543-E1D155F8CE89}">
      <dgm:prSet/>
      <dgm:spPr/>
      <dgm:t>
        <a:bodyPr/>
        <a:lstStyle/>
        <a:p>
          <a:endParaRPr lang="da-DK"/>
        </a:p>
      </dgm:t>
    </dgm:pt>
    <dgm:pt modelId="{46DB2005-D4DB-9F40-A547-9AA17745BA9D}" type="pres">
      <dgm:prSet presAssocID="{3EE83A2E-56F1-F844-B1C5-5ACB92D0350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2B7B93DA-886C-004C-975C-46F9B8C4417E}" type="pres">
      <dgm:prSet presAssocID="{D6017F3D-C6C7-9241-A81B-40605F85A548}" presName="centerShape" presStyleLbl="node0" presStyleIdx="0" presStyleCnt="1"/>
      <dgm:spPr/>
      <dgm:t>
        <a:bodyPr/>
        <a:lstStyle/>
        <a:p>
          <a:endParaRPr lang="da-DK"/>
        </a:p>
      </dgm:t>
    </dgm:pt>
    <dgm:pt modelId="{1636DCD3-DBCF-5C48-B12D-555312FF31D6}" type="pres">
      <dgm:prSet presAssocID="{F59FCBB7-F858-5543-8A95-9973D064FA73}" presName="parTrans" presStyleLbl="bgSibTrans2D1" presStyleIdx="0" presStyleCnt="3"/>
      <dgm:spPr/>
      <dgm:t>
        <a:bodyPr/>
        <a:lstStyle/>
        <a:p>
          <a:endParaRPr lang="da-DK"/>
        </a:p>
      </dgm:t>
    </dgm:pt>
    <dgm:pt modelId="{E86F21A9-6434-344C-B6D2-DCE629E77E95}" type="pres">
      <dgm:prSet presAssocID="{AFA9883C-0740-414B-B2D6-4DDEE0A8938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E0078C2-83BE-DF41-8BDC-484526AE9D08}" type="pres">
      <dgm:prSet presAssocID="{7D527F11-4D40-454A-90D7-891E93F72A4B}" presName="parTrans" presStyleLbl="bgSibTrans2D1" presStyleIdx="1" presStyleCnt="3"/>
      <dgm:spPr/>
      <dgm:t>
        <a:bodyPr/>
        <a:lstStyle/>
        <a:p>
          <a:endParaRPr lang="da-DK"/>
        </a:p>
      </dgm:t>
    </dgm:pt>
    <dgm:pt modelId="{99DF8D60-DE52-4B41-ADE9-3D2683374F5C}" type="pres">
      <dgm:prSet presAssocID="{F2202373-2E1E-B74B-B20D-EF3375C4993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44083A9F-9E39-F144-B2FB-EEACADD32145}" type="pres">
      <dgm:prSet presAssocID="{F785D659-838E-DA47-95BE-5935879697F4}" presName="parTrans" presStyleLbl="bgSibTrans2D1" presStyleIdx="2" presStyleCnt="3"/>
      <dgm:spPr/>
      <dgm:t>
        <a:bodyPr/>
        <a:lstStyle/>
        <a:p>
          <a:endParaRPr lang="da-DK"/>
        </a:p>
      </dgm:t>
    </dgm:pt>
    <dgm:pt modelId="{3213AD46-6082-4D4A-802A-870A9E89966B}" type="pres">
      <dgm:prSet presAssocID="{1E8AE8DD-2FD9-E442-9524-2C32F6966C7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2DB8C2C8-ABC1-CF48-8A29-11C54F4C58BA}" type="presOf" srcId="{D6017F3D-C6C7-9241-A81B-40605F85A548}" destId="{2B7B93DA-886C-004C-975C-46F9B8C4417E}" srcOrd="0" destOrd="0" presId="urn:microsoft.com/office/officeart/2005/8/layout/radial4"/>
    <dgm:cxn modelId="{A642825E-C93B-B642-9C77-B8AC9CC04DA4}" type="presOf" srcId="{AFA9883C-0740-414B-B2D6-4DDEE0A8938F}" destId="{E86F21A9-6434-344C-B6D2-DCE629E77E95}" srcOrd="0" destOrd="0" presId="urn:microsoft.com/office/officeart/2005/8/layout/radial4"/>
    <dgm:cxn modelId="{89038CD3-2064-3940-AD60-C87F8CB507CD}" srcId="{D6017F3D-C6C7-9241-A81B-40605F85A548}" destId="{1E8AE8DD-2FD9-E442-9524-2C32F6966C7C}" srcOrd="2" destOrd="0" parTransId="{F785D659-838E-DA47-95BE-5935879697F4}" sibTransId="{CC9BDD57-B8B4-9E4E-82BC-823D58CEA931}"/>
    <dgm:cxn modelId="{4F84BB0A-4FED-974B-9233-E21F0AB3C4EA}" srcId="{3EE83A2E-56F1-F844-B1C5-5ACB92D03500}" destId="{D6017F3D-C6C7-9241-A81B-40605F85A548}" srcOrd="0" destOrd="0" parTransId="{9C18F13B-D1ED-A647-84E8-7C2D6C51C94B}" sibTransId="{1CE65DFA-017F-0C43-AEF5-ADEEAD7DC033}"/>
    <dgm:cxn modelId="{775AC4BD-6F54-1344-A7B8-4E11E570B028}" type="presOf" srcId="{1E8AE8DD-2FD9-E442-9524-2C32F6966C7C}" destId="{3213AD46-6082-4D4A-802A-870A9E89966B}" srcOrd="0" destOrd="0" presId="urn:microsoft.com/office/officeart/2005/8/layout/radial4"/>
    <dgm:cxn modelId="{39F5099E-C16F-794B-9543-E1D155F8CE89}" srcId="{D6017F3D-C6C7-9241-A81B-40605F85A548}" destId="{F2202373-2E1E-B74B-B20D-EF3375C4993F}" srcOrd="1" destOrd="0" parTransId="{7D527F11-4D40-454A-90D7-891E93F72A4B}" sibTransId="{3787D85E-9686-F342-A9A5-BC32745E4374}"/>
    <dgm:cxn modelId="{150171A4-768F-ED4A-94CA-B032EB7ACCA7}" type="presOf" srcId="{3EE83A2E-56F1-F844-B1C5-5ACB92D03500}" destId="{46DB2005-D4DB-9F40-A547-9AA17745BA9D}" srcOrd="0" destOrd="0" presId="urn:microsoft.com/office/officeart/2005/8/layout/radial4"/>
    <dgm:cxn modelId="{72B6A7AC-25ED-9D48-B2FB-2E13E1E63B89}" type="presOf" srcId="{7D527F11-4D40-454A-90D7-891E93F72A4B}" destId="{DE0078C2-83BE-DF41-8BDC-484526AE9D08}" srcOrd="0" destOrd="0" presId="urn:microsoft.com/office/officeart/2005/8/layout/radial4"/>
    <dgm:cxn modelId="{3AA12390-2B0D-6C48-AB63-7BA63D734671}" type="presOf" srcId="{F785D659-838E-DA47-95BE-5935879697F4}" destId="{44083A9F-9E39-F144-B2FB-EEACADD32145}" srcOrd="0" destOrd="0" presId="urn:microsoft.com/office/officeart/2005/8/layout/radial4"/>
    <dgm:cxn modelId="{16FACFC4-3197-C946-B872-61AD77D970F2}" type="presOf" srcId="{F2202373-2E1E-B74B-B20D-EF3375C4993F}" destId="{99DF8D60-DE52-4B41-ADE9-3D2683374F5C}" srcOrd="0" destOrd="0" presId="urn:microsoft.com/office/officeart/2005/8/layout/radial4"/>
    <dgm:cxn modelId="{2F715A11-8825-6F4C-BCD3-7C85BB5698D6}" srcId="{D6017F3D-C6C7-9241-A81B-40605F85A548}" destId="{AFA9883C-0740-414B-B2D6-4DDEE0A8938F}" srcOrd="0" destOrd="0" parTransId="{F59FCBB7-F858-5543-8A95-9973D064FA73}" sibTransId="{F22491B2-787F-5943-8769-AD62C8DEAF0E}"/>
    <dgm:cxn modelId="{B4B98B99-EA72-3448-9B5A-9D2963999F33}" type="presOf" srcId="{F59FCBB7-F858-5543-8A95-9973D064FA73}" destId="{1636DCD3-DBCF-5C48-B12D-555312FF31D6}" srcOrd="0" destOrd="0" presId="urn:microsoft.com/office/officeart/2005/8/layout/radial4"/>
    <dgm:cxn modelId="{1C5D3C06-DDA9-824D-AAE4-FB2DCCD38C30}" type="presParOf" srcId="{46DB2005-D4DB-9F40-A547-9AA17745BA9D}" destId="{2B7B93DA-886C-004C-975C-46F9B8C4417E}" srcOrd="0" destOrd="0" presId="urn:microsoft.com/office/officeart/2005/8/layout/radial4"/>
    <dgm:cxn modelId="{BF4B6C88-CA71-F944-BAA4-3CEE013DBECB}" type="presParOf" srcId="{46DB2005-D4DB-9F40-A547-9AA17745BA9D}" destId="{1636DCD3-DBCF-5C48-B12D-555312FF31D6}" srcOrd="1" destOrd="0" presId="urn:microsoft.com/office/officeart/2005/8/layout/radial4"/>
    <dgm:cxn modelId="{656880CD-057C-5140-97E8-7E197AFA0E84}" type="presParOf" srcId="{46DB2005-D4DB-9F40-A547-9AA17745BA9D}" destId="{E86F21A9-6434-344C-B6D2-DCE629E77E95}" srcOrd="2" destOrd="0" presId="urn:microsoft.com/office/officeart/2005/8/layout/radial4"/>
    <dgm:cxn modelId="{FC45056A-A9C2-0741-9332-02E0EF9010E7}" type="presParOf" srcId="{46DB2005-D4DB-9F40-A547-9AA17745BA9D}" destId="{DE0078C2-83BE-DF41-8BDC-484526AE9D08}" srcOrd="3" destOrd="0" presId="urn:microsoft.com/office/officeart/2005/8/layout/radial4"/>
    <dgm:cxn modelId="{C5C29191-9153-0540-AD2A-EDB62C3A8636}" type="presParOf" srcId="{46DB2005-D4DB-9F40-A547-9AA17745BA9D}" destId="{99DF8D60-DE52-4B41-ADE9-3D2683374F5C}" srcOrd="4" destOrd="0" presId="urn:microsoft.com/office/officeart/2005/8/layout/radial4"/>
    <dgm:cxn modelId="{FEFC629A-4FF4-BF4A-A7B8-1E3095876896}" type="presParOf" srcId="{46DB2005-D4DB-9F40-A547-9AA17745BA9D}" destId="{44083A9F-9E39-F144-B2FB-EEACADD32145}" srcOrd="5" destOrd="0" presId="urn:microsoft.com/office/officeart/2005/8/layout/radial4"/>
    <dgm:cxn modelId="{EDA6F046-334A-A649-9EC6-26FA219EFF8C}" type="presParOf" srcId="{46DB2005-D4DB-9F40-A547-9AA17745BA9D}" destId="{3213AD46-6082-4D4A-802A-870A9E89966B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A8F8E4-55CD-4F45-BA4B-736F41CA5932}" type="doc">
      <dgm:prSet loTypeId="urn:microsoft.com/office/officeart/2005/8/layout/arrow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64BB0915-A150-834B-BF3F-0F7CA8F23EEB}">
      <dgm:prSet phldrT="[Tekst]"/>
      <dgm:spPr>
        <a:solidFill>
          <a:srgbClr val="FF0000"/>
        </a:solidFill>
      </dgm:spPr>
      <dgm:t>
        <a:bodyPr/>
        <a:lstStyle/>
        <a:p>
          <a:r>
            <a:rPr lang="da-DK" dirty="0" smtClean="0"/>
            <a:t>Historie: </a:t>
          </a:r>
          <a:br>
            <a:rPr lang="da-DK" dirty="0" smtClean="0"/>
          </a:br>
          <a:r>
            <a:rPr lang="da-DK" dirty="0" smtClean="0"/>
            <a:t>Endnu</a:t>
          </a:r>
          <a:r>
            <a:rPr lang="da-DK" baseline="0" dirty="0" smtClean="0"/>
            <a:t> mere rummeligt </a:t>
          </a:r>
          <a:r>
            <a:rPr lang="da-DK" dirty="0" smtClean="0"/>
            <a:t>genstandsfelt (mennesker og natur)</a:t>
          </a:r>
        </a:p>
        <a:p>
          <a:r>
            <a:rPr lang="da-DK" dirty="0" smtClean="0"/>
            <a:t>Næsten ingen materialebegrænsning</a:t>
          </a:r>
          <a:endParaRPr lang="da-DK" dirty="0"/>
        </a:p>
      </dgm:t>
    </dgm:pt>
    <dgm:pt modelId="{56D5F2B7-9762-EF43-A826-B1060915891F}" type="parTrans" cxnId="{400085F8-8C47-5842-890B-90A17A584E7B}">
      <dgm:prSet/>
      <dgm:spPr/>
      <dgm:t>
        <a:bodyPr/>
        <a:lstStyle/>
        <a:p>
          <a:endParaRPr lang="da-DK"/>
        </a:p>
      </dgm:t>
    </dgm:pt>
    <dgm:pt modelId="{9A2F4EBB-6263-AB41-866F-D4DEABE6BDA2}" type="sibTrans" cxnId="{400085F8-8C47-5842-890B-90A17A584E7B}">
      <dgm:prSet/>
      <dgm:spPr/>
      <dgm:t>
        <a:bodyPr/>
        <a:lstStyle/>
        <a:p>
          <a:endParaRPr lang="da-DK"/>
        </a:p>
      </dgm:t>
    </dgm:pt>
    <dgm:pt modelId="{CDA89F2A-7607-C14E-887F-805994D799B0}">
      <dgm:prSet phldrT="[Tekst]"/>
      <dgm:spPr/>
      <dgm:t>
        <a:bodyPr/>
        <a:lstStyle/>
        <a:p>
          <a:r>
            <a:rPr lang="da-DK" dirty="0" smtClean="0"/>
            <a:t>Samfundsfag: </a:t>
          </a:r>
        </a:p>
        <a:p>
          <a:r>
            <a:rPr lang="da-DK" dirty="0" smtClean="0"/>
            <a:t>Rummeligt genstandsfelt, stærk</a:t>
          </a:r>
          <a:r>
            <a:rPr lang="da-DK" baseline="0" dirty="0" smtClean="0"/>
            <a:t> fagidentitet (fagdiskurs), skriftlig dimension</a:t>
          </a:r>
          <a:endParaRPr lang="da-DK" dirty="0"/>
        </a:p>
      </dgm:t>
    </dgm:pt>
    <dgm:pt modelId="{73643713-179A-EE40-8EFE-0F932F889DF3}" type="sibTrans" cxnId="{A1FABA81-B886-A545-95A7-4A6BB0DE08E5}">
      <dgm:prSet/>
      <dgm:spPr/>
      <dgm:t>
        <a:bodyPr/>
        <a:lstStyle/>
        <a:p>
          <a:endParaRPr lang="da-DK"/>
        </a:p>
      </dgm:t>
    </dgm:pt>
    <dgm:pt modelId="{1B2B1281-C42E-7C44-8144-A8510D60037A}" type="parTrans" cxnId="{A1FABA81-B886-A545-95A7-4A6BB0DE08E5}">
      <dgm:prSet/>
      <dgm:spPr/>
      <dgm:t>
        <a:bodyPr/>
        <a:lstStyle/>
        <a:p>
          <a:endParaRPr lang="da-DK"/>
        </a:p>
      </dgm:t>
    </dgm:pt>
    <dgm:pt modelId="{21B844BB-DF26-A943-B31E-8381C706461C}" type="pres">
      <dgm:prSet presAssocID="{50A8F8E4-55CD-4F45-BA4B-736F41CA593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F4E7C69E-D425-8648-ABE4-51FB63F10E4A}" type="pres">
      <dgm:prSet presAssocID="{CDA89F2A-7607-C14E-887F-805994D799B0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73B8205-9F46-B046-822A-845FDBE6C85D}" type="pres">
      <dgm:prSet presAssocID="{64BB0915-A150-834B-BF3F-0F7CA8F23EEB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A1FABA81-B886-A545-95A7-4A6BB0DE08E5}" srcId="{50A8F8E4-55CD-4F45-BA4B-736F41CA5932}" destId="{CDA89F2A-7607-C14E-887F-805994D799B0}" srcOrd="0" destOrd="0" parTransId="{1B2B1281-C42E-7C44-8144-A8510D60037A}" sibTransId="{73643713-179A-EE40-8EFE-0F932F889DF3}"/>
    <dgm:cxn modelId="{400085F8-8C47-5842-890B-90A17A584E7B}" srcId="{50A8F8E4-55CD-4F45-BA4B-736F41CA5932}" destId="{64BB0915-A150-834B-BF3F-0F7CA8F23EEB}" srcOrd="1" destOrd="0" parTransId="{56D5F2B7-9762-EF43-A826-B1060915891F}" sibTransId="{9A2F4EBB-6263-AB41-866F-D4DEABE6BDA2}"/>
    <dgm:cxn modelId="{E9BBC7A9-6945-B347-B27D-93BC687234EC}" type="presOf" srcId="{64BB0915-A150-834B-BF3F-0F7CA8F23EEB}" destId="{B73B8205-9F46-B046-822A-845FDBE6C85D}" srcOrd="0" destOrd="0" presId="urn:microsoft.com/office/officeart/2005/8/layout/arrow5"/>
    <dgm:cxn modelId="{932573FE-F673-0D4B-B7FC-051CAD4BB306}" type="presOf" srcId="{50A8F8E4-55CD-4F45-BA4B-736F41CA5932}" destId="{21B844BB-DF26-A943-B31E-8381C706461C}" srcOrd="0" destOrd="0" presId="urn:microsoft.com/office/officeart/2005/8/layout/arrow5"/>
    <dgm:cxn modelId="{7E2BAB92-662D-8048-B3E5-0037FAA3D7B5}" type="presOf" srcId="{CDA89F2A-7607-C14E-887F-805994D799B0}" destId="{F4E7C69E-D425-8648-ABE4-51FB63F10E4A}" srcOrd="0" destOrd="0" presId="urn:microsoft.com/office/officeart/2005/8/layout/arrow5"/>
    <dgm:cxn modelId="{A4563F75-CC12-6642-ACC9-278A817B7F39}" type="presParOf" srcId="{21B844BB-DF26-A943-B31E-8381C706461C}" destId="{F4E7C69E-D425-8648-ABE4-51FB63F10E4A}" srcOrd="0" destOrd="0" presId="urn:microsoft.com/office/officeart/2005/8/layout/arrow5"/>
    <dgm:cxn modelId="{781D9EED-3AB8-8E4D-A732-3C9F0EA33BBC}" type="presParOf" srcId="{21B844BB-DF26-A943-B31E-8381C706461C}" destId="{B73B8205-9F46-B046-822A-845FDBE6C85D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56090C-218D-1244-8AB3-1B0501343DBC}" type="doc">
      <dgm:prSet loTypeId="urn:microsoft.com/office/officeart/2005/8/layout/arrow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63A2C5D9-0C42-B645-8936-59CC20D003D0}">
      <dgm:prSet phldrT="[Tekst]"/>
      <dgm:spPr/>
      <dgm:t>
        <a:bodyPr/>
        <a:lstStyle/>
        <a:p>
          <a:r>
            <a:rPr lang="da-DK" baseline="0" dirty="0" smtClean="0"/>
            <a:t>Samfundsfag: </a:t>
          </a:r>
        </a:p>
        <a:p>
          <a:r>
            <a:rPr lang="da-DK" baseline="0" dirty="0" smtClean="0"/>
            <a:t>Materialebegrænsning, aktualitetskrav A- eller B-niveau?</a:t>
          </a:r>
        </a:p>
        <a:p>
          <a:endParaRPr lang="da-DK" dirty="0"/>
        </a:p>
      </dgm:t>
    </dgm:pt>
    <dgm:pt modelId="{E895B3D4-F20C-AA41-8165-ACE22E975EEF}" type="parTrans" cxnId="{75A3E0F9-B145-C842-9BC5-5517828D1F44}">
      <dgm:prSet/>
      <dgm:spPr/>
      <dgm:t>
        <a:bodyPr/>
        <a:lstStyle/>
        <a:p>
          <a:endParaRPr lang="da-DK"/>
        </a:p>
      </dgm:t>
    </dgm:pt>
    <dgm:pt modelId="{495B024F-CCCC-E147-9CB9-67715FB3EA1F}" type="sibTrans" cxnId="{75A3E0F9-B145-C842-9BC5-5517828D1F44}">
      <dgm:prSet/>
      <dgm:spPr/>
      <dgm:t>
        <a:bodyPr/>
        <a:lstStyle/>
        <a:p>
          <a:endParaRPr lang="da-DK"/>
        </a:p>
      </dgm:t>
    </dgm:pt>
    <dgm:pt modelId="{B5A7AF0E-04A7-7641-B5C9-82FD3385157F}">
      <dgm:prSet phldrT="[Tekst]"/>
      <dgm:spPr>
        <a:solidFill>
          <a:srgbClr val="FF0000"/>
        </a:solidFill>
      </dgm:spPr>
      <dgm:t>
        <a:bodyPr/>
        <a:lstStyle/>
        <a:p>
          <a:r>
            <a:rPr lang="da-DK" dirty="0" smtClean="0"/>
            <a:t>Historie: </a:t>
          </a:r>
        </a:p>
        <a:p>
          <a:r>
            <a:rPr lang="da-DK" dirty="0" smtClean="0"/>
            <a:t>Næsten ingen materialebegrænsning , fagidentitet</a:t>
          </a:r>
          <a:r>
            <a:rPr lang="da-DK" baseline="0" dirty="0" smtClean="0"/>
            <a:t> mindre klar (fagdiskurs?), løfte over redegørelsesniveau?</a:t>
          </a:r>
          <a:endParaRPr lang="da-DK" dirty="0"/>
        </a:p>
      </dgm:t>
    </dgm:pt>
    <dgm:pt modelId="{E2A67125-2B06-9F44-9C88-3D53896E2EC7}" type="parTrans" cxnId="{EB2958A1-4934-EB4B-968A-22AAFED73D4D}">
      <dgm:prSet/>
      <dgm:spPr/>
      <dgm:t>
        <a:bodyPr/>
        <a:lstStyle/>
        <a:p>
          <a:endParaRPr lang="da-DK"/>
        </a:p>
      </dgm:t>
    </dgm:pt>
    <dgm:pt modelId="{46303E39-C374-4344-A049-3130965F9B91}" type="sibTrans" cxnId="{EB2958A1-4934-EB4B-968A-22AAFED73D4D}">
      <dgm:prSet/>
      <dgm:spPr/>
      <dgm:t>
        <a:bodyPr/>
        <a:lstStyle/>
        <a:p>
          <a:endParaRPr lang="da-DK"/>
        </a:p>
      </dgm:t>
    </dgm:pt>
    <dgm:pt modelId="{EA753B63-0706-3943-A467-DB9F46F94BEF}" type="pres">
      <dgm:prSet presAssocID="{DC56090C-218D-1244-8AB3-1B0501343DB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B6962C32-8F20-7A43-A75C-A4132D0C88E5}" type="pres">
      <dgm:prSet presAssocID="{63A2C5D9-0C42-B645-8936-59CC20D003D0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577A4A1-92B9-2341-87D5-9634309F328E}" type="pres">
      <dgm:prSet presAssocID="{B5A7AF0E-04A7-7641-B5C9-82FD3385157F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DF1DAC21-B9EE-2B48-99C7-27727641E870}" type="presOf" srcId="{63A2C5D9-0C42-B645-8936-59CC20D003D0}" destId="{B6962C32-8F20-7A43-A75C-A4132D0C88E5}" srcOrd="0" destOrd="0" presId="urn:microsoft.com/office/officeart/2005/8/layout/arrow1"/>
    <dgm:cxn modelId="{43E02056-A0DC-064A-B808-BE0614C2243B}" type="presOf" srcId="{DC56090C-218D-1244-8AB3-1B0501343DBC}" destId="{EA753B63-0706-3943-A467-DB9F46F94BEF}" srcOrd="0" destOrd="0" presId="urn:microsoft.com/office/officeart/2005/8/layout/arrow1"/>
    <dgm:cxn modelId="{A30D0E65-A940-124E-93CC-43E569955EF2}" type="presOf" srcId="{B5A7AF0E-04A7-7641-B5C9-82FD3385157F}" destId="{C577A4A1-92B9-2341-87D5-9634309F328E}" srcOrd="0" destOrd="0" presId="urn:microsoft.com/office/officeart/2005/8/layout/arrow1"/>
    <dgm:cxn modelId="{EB2958A1-4934-EB4B-968A-22AAFED73D4D}" srcId="{DC56090C-218D-1244-8AB3-1B0501343DBC}" destId="{B5A7AF0E-04A7-7641-B5C9-82FD3385157F}" srcOrd="1" destOrd="0" parTransId="{E2A67125-2B06-9F44-9C88-3D53896E2EC7}" sibTransId="{46303E39-C374-4344-A049-3130965F9B91}"/>
    <dgm:cxn modelId="{75A3E0F9-B145-C842-9BC5-5517828D1F44}" srcId="{DC56090C-218D-1244-8AB3-1B0501343DBC}" destId="{63A2C5D9-0C42-B645-8936-59CC20D003D0}" srcOrd="0" destOrd="0" parTransId="{E895B3D4-F20C-AA41-8165-ACE22E975EEF}" sibTransId="{495B024F-CCCC-E147-9CB9-67715FB3EA1F}"/>
    <dgm:cxn modelId="{0DF05F3C-CB53-7A46-9B82-ED6FD56CEADE}" type="presParOf" srcId="{EA753B63-0706-3943-A467-DB9F46F94BEF}" destId="{B6962C32-8F20-7A43-A75C-A4132D0C88E5}" srcOrd="0" destOrd="0" presId="urn:microsoft.com/office/officeart/2005/8/layout/arrow1"/>
    <dgm:cxn modelId="{BCBF66E1-A7AA-5C46-BA9F-1D1929EF64FA}" type="presParOf" srcId="{EA753B63-0706-3943-A467-DB9F46F94BEF}" destId="{C577A4A1-92B9-2341-87D5-9634309F328E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EF9E0A-4F70-E340-A68C-A5B229574C19}" type="doc">
      <dgm:prSet loTypeId="urn:microsoft.com/office/officeart/2005/8/layout/venn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da-DK"/>
        </a:p>
      </dgm:t>
    </dgm:pt>
    <dgm:pt modelId="{BB7C0A2E-1DAE-0643-923F-9E5DF46821FE}">
      <dgm:prSet/>
      <dgm:spPr/>
      <dgm:t>
        <a:bodyPr/>
        <a:lstStyle/>
        <a:p>
          <a:pPr rtl="0"/>
          <a:r>
            <a:rPr lang="da-DK" dirty="0" smtClean="0">
              <a:solidFill>
                <a:srgbClr val="FF0000"/>
              </a:solidFill>
            </a:rPr>
            <a:t>Besvare den stillede opgave</a:t>
          </a:r>
          <a:endParaRPr lang="da-DK" dirty="0">
            <a:solidFill>
              <a:srgbClr val="FF0000"/>
            </a:solidFill>
          </a:endParaRPr>
        </a:p>
      </dgm:t>
    </dgm:pt>
    <dgm:pt modelId="{335ABDF7-C69F-DD4E-86C2-DABF069815B8}" type="parTrans" cxnId="{755F8305-8F75-9848-9A56-DF8C9EB6031B}">
      <dgm:prSet/>
      <dgm:spPr/>
      <dgm:t>
        <a:bodyPr/>
        <a:lstStyle/>
        <a:p>
          <a:endParaRPr lang="da-DK"/>
        </a:p>
      </dgm:t>
    </dgm:pt>
    <dgm:pt modelId="{CB410CD8-DBD3-0B47-A2AF-7E446FE16845}" type="sibTrans" cxnId="{755F8305-8F75-9848-9A56-DF8C9EB6031B}">
      <dgm:prSet/>
      <dgm:spPr/>
      <dgm:t>
        <a:bodyPr/>
        <a:lstStyle/>
        <a:p>
          <a:endParaRPr lang="da-DK"/>
        </a:p>
      </dgm:t>
    </dgm:pt>
    <dgm:pt modelId="{60AB111F-7232-4047-9F6D-88E322497414}">
      <dgm:prSet/>
      <dgm:spPr/>
      <dgm:t>
        <a:bodyPr/>
        <a:lstStyle/>
        <a:p>
          <a:pPr rtl="0"/>
          <a:r>
            <a:rPr lang="da-DK" dirty="0" smtClean="0"/>
            <a:t>Formidling</a:t>
          </a:r>
          <a:endParaRPr lang="da-DK" dirty="0"/>
        </a:p>
      </dgm:t>
    </dgm:pt>
    <dgm:pt modelId="{CC44C93A-01B4-994F-9EAB-CD21846989A2}" type="parTrans" cxnId="{E2DEF830-424A-6D46-B324-ED610E7614D3}">
      <dgm:prSet/>
      <dgm:spPr/>
      <dgm:t>
        <a:bodyPr/>
        <a:lstStyle/>
        <a:p>
          <a:endParaRPr lang="da-DK"/>
        </a:p>
      </dgm:t>
    </dgm:pt>
    <dgm:pt modelId="{1E09B06B-B266-7449-94BC-BF485CB48339}" type="sibTrans" cxnId="{E2DEF830-424A-6D46-B324-ED610E7614D3}">
      <dgm:prSet/>
      <dgm:spPr/>
      <dgm:t>
        <a:bodyPr/>
        <a:lstStyle/>
        <a:p>
          <a:endParaRPr lang="da-DK"/>
        </a:p>
      </dgm:t>
    </dgm:pt>
    <dgm:pt modelId="{8AEF58C8-60E3-2F45-90D7-377E29AC6DBE}">
      <dgm:prSet/>
      <dgm:spPr/>
      <dgm:t>
        <a:bodyPr/>
        <a:lstStyle/>
        <a:p>
          <a:pPr rtl="0"/>
          <a:r>
            <a:rPr lang="da-DK" dirty="0" smtClean="0"/>
            <a:t>Metoder</a:t>
          </a:r>
          <a:endParaRPr lang="da-DK" dirty="0"/>
        </a:p>
      </dgm:t>
    </dgm:pt>
    <dgm:pt modelId="{46E1E804-8B55-8C4D-9BF0-CCE37A0791D0}" type="parTrans" cxnId="{4F68C2CE-3506-2D42-A1D3-39BA31A8AB7C}">
      <dgm:prSet/>
      <dgm:spPr/>
      <dgm:t>
        <a:bodyPr/>
        <a:lstStyle/>
        <a:p>
          <a:endParaRPr lang="da-DK"/>
        </a:p>
      </dgm:t>
    </dgm:pt>
    <dgm:pt modelId="{33A90AD0-896C-5744-A995-03E3023D5068}" type="sibTrans" cxnId="{4F68C2CE-3506-2D42-A1D3-39BA31A8AB7C}">
      <dgm:prSet/>
      <dgm:spPr/>
      <dgm:t>
        <a:bodyPr/>
        <a:lstStyle/>
        <a:p>
          <a:endParaRPr lang="da-DK"/>
        </a:p>
      </dgm:t>
    </dgm:pt>
    <dgm:pt modelId="{86A918F8-4396-CC47-ADA3-D72EED903443}">
      <dgm:prSet/>
      <dgm:spPr/>
      <dgm:t>
        <a:bodyPr/>
        <a:lstStyle/>
        <a:p>
          <a:pPr rtl="0"/>
          <a:r>
            <a:rPr lang="da-DK" dirty="0" smtClean="0"/>
            <a:t>Faglige mål</a:t>
          </a:r>
          <a:endParaRPr lang="da-DK" dirty="0"/>
        </a:p>
      </dgm:t>
    </dgm:pt>
    <dgm:pt modelId="{CBCCDCB0-EA29-BE44-B06D-02674B6EAEAC}" type="parTrans" cxnId="{AD32EA1C-46A8-C84E-AD9F-6B54658A2FA7}">
      <dgm:prSet/>
      <dgm:spPr/>
      <dgm:t>
        <a:bodyPr/>
        <a:lstStyle/>
        <a:p>
          <a:endParaRPr lang="da-DK"/>
        </a:p>
      </dgm:t>
    </dgm:pt>
    <dgm:pt modelId="{53A3EFDF-8C2C-4B41-8E60-1A79DAFD5506}" type="sibTrans" cxnId="{AD32EA1C-46A8-C84E-AD9F-6B54658A2FA7}">
      <dgm:prSet/>
      <dgm:spPr/>
      <dgm:t>
        <a:bodyPr/>
        <a:lstStyle/>
        <a:p>
          <a:endParaRPr lang="da-DK"/>
        </a:p>
      </dgm:t>
    </dgm:pt>
    <dgm:pt modelId="{7C694DEF-3F92-D645-B831-78D4E48B058D}">
      <dgm:prSet/>
      <dgm:spPr/>
      <dgm:t>
        <a:bodyPr/>
        <a:lstStyle/>
        <a:p>
          <a:pPr rtl="0"/>
          <a:r>
            <a:rPr lang="da-DK" dirty="0" smtClean="0"/>
            <a:t>Materiale</a:t>
          </a:r>
          <a:endParaRPr lang="da-DK" dirty="0"/>
        </a:p>
      </dgm:t>
    </dgm:pt>
    <dgm:pt modelId="{90ADBE55-2EB3-0640-9EDD-19D2B8B8E998}" type="parTrans" cxnId="{29D9227F-9C98-EA4B-A3AB-09CE0BC14C76}">
      <dgm:prSet/>
      <dgm:spPr/>
      <dgm:t>
        <a:bodyPr/>
        <a:lstStyle/>
        <a:p>
          <a:endParaRPr lang="da-DK"/>
        </a:p>
      </dgm:t>
    </dgm:pt>
    <dgm:pt modelId="{51CF8185-8217-564A-B414-A8CCAA5F6EEC}" type="sibTrans" cxnId="{29D9227F-9C98-EA4B-A3AB-09CE0BC14C76}">
      <dgm:prSet/>
      <dgm:spPr/>
      <dgm:t>
        <a:bodyPr/>
        <a:lstStyle/>
        <a:p>
          <a:endParaRPr lang="da-DK"/>
        </a:p>
      </dgm:t>
    </dgm:pt>
    <dgm:pt modelId="{A740332E-B45B-554A-A4D7-EEAAE47B8F23}">
      <dgm:prSet/>
      <dgm:spPr/>
      <dgm:t>
        <a:bodyPr/>
        <a:lstStyle/>
        <a:p>
          <a:pPr rtl="0"/>
          <a:r>
            <a:rPr lang="da-DK" dirty="0" smtClean="0"/>
            <a:t>Formalia</a:t>
          </a:r>
          <a:endParaRPr lang="da-DK" dirty="0"/>
        </a:p>
      </dgm:t>
    </dgm:pt>
    <dgm:pt modelId="{24732920-77C9-B74B-ADAB-0BB0F219CEC1}" type="parTrans" cxnId="{071DE4F2-264A-2E46-B4F6-13A625F4A2B9}">
      <dgm:prSet/>
      <dgm:spPr/>
      <dgm:t>
        <a:bodyPr/>
        <a:lstStyle/>
        <a:p>
          <a:endParaRPr lang="da-DK"/>
        </a:p>
      </dgm:t>
    </dgm:pt>
    <dgm:pt modelId="{7BE72C2E-CC73-8D4E-81C7-CBB4C0446A50}" type="sibTrans" cxnId="{071DE4F2-264A-2E46-B4F6-13A625F4A2B9}">
      <dgm:prSet/>
      <dgm:spPr/>
      <dgm:t>
        <a:bodyPr/>
        <a:lstStyle/>
        <a:p>
          <a:endParaRPr lang="da-DK"/>
        </a:p>
      </dgm:t>
    </dgm:pt>
    <dgm:pt modelId="{88584FBF-C16E-8F4F-ADBC-338EE2287552}">
      <dgm:prSet/>
      <dgm:spPr/>
      <dgm:t>
        <a:bodyPr/>
        <a:lstStyle/>
        <a:p>
          <a:pPr rtl="0"/>
          <a:r>
            <a:rPr lang="da-DK" dirty="0" smtClean="0"/>
            <a:t>Fordybelse</a:t>
          </a:r>
          <a:endParaRPr lang="da-DK" dirty="0"/>
        </a:p>
      </dgm:t>
    </dgm:pt>
    <dgm:pt modelId="{5D83DBDB-5FFB-9543-8BC9-B5B79BB1913C}" type="parTrans" cxnId="{C780F53C-5763-C549-B3D0-E0E288EA652F}">
      <dgm:prSet/>
      <dgm:spPr/>
      <dgm:t>
        <a:bodyPr/>
        <a:lstStyle/>
        <a:p>
          <a:endParaRPr lang="da-DK"/>
        </a:p>
      </dgm:t>
    </dgm:pt>
    <dgm:pt modelId="{5A9B025C-9F96-7B4E-BD9B-2019E6839066}" type="sibTrans" cxnId="{C780F53C-5763-C549-B3D0-E0E288EA652F}">
      <dgm:prSet/>
      <dgm:spPr/>
      <dgm:t>
        <a:bodyPr/>
        <a:lstStyle/>
        <a:p>
          <a:endParaRPr lang="da-DK"/>
        </a:p>
      </dgm:t>
    </dgm:pt>
    <dgm:pt modelId="{51D335F6-E072-9A4C-BE8F-094A33C5D026}" type="pres">
      <dgm:prSet presAssocID="{E8EF9E0A-4F70-E340-A68C-A5B229574C19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11F8496E-5DF9-7140-ACFA-71C8214BA533}" type="pres">
      <dgm:prSet presAssocID="{BB7C0A2E-1DAE-0643-923F-9E5DF46821FE}" presName="circ1" presStyleLbl="vennNode1" presStyleIdx="0" presStyleCnt="7"/>
      <dgm:spPr/>
    </dgm:pt>
    <dgm:pt modelId="{7563D75D-E1B8-6E40-B3EE-FA1B88060495}" type="pres">
      <dgm:prSet presAssocID="{BB7C0A2E-1DAE-0643-923F-9E5DF46821FE}" presName="circ1Tx" presStyleLbl="revTx" presStyleIdx="0" presStyleCnt="0" custScaleX="1625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28E3D793-908A-9B4D-A37C-2744DBD87818}" type="pres">
      <dgm:prSet presAssocID="{88584FBF-C16E-8F4F-ADBC-338EE2287552}" presName="circ2" presStyleLbl="vennNode1" presStyleIdx="1" presStyleCnt="7"/>
      <dgm:spPr/>
    </dgm:pt>
    <dgm:pt modelId="{7BCE57F2-19F5-E549-A9EC-EC433DB75E42}" type="pres">
      <dgm:prSet presAssocID="{88584FBF-C16E-8F4F-ADBC-338EE228755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F26C4BDF-9853-C841-985A-A4340BCBCC92}" type="pres">
      <dgm:prSet presAssocID="{8AEF58C8-60E3-2F45-90D7-377E29AC6DBE}" presName="circ3" presStyleLbl="vennNode1" presStyleIdx="2" presStyleCnt="7"/>
      <dgm:spPr/>
    </dgm:pt>
    <dgm:pt modelId="{1EA8ADDF-6C8A-C74A-B3E1-B0BBDA983559}" type="pres">
      <dgm:prSet presAssocID="{8AEF58C8-60E3-2F45-90D7-377E29AC6DB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3C031D9A-47A5-0D47-B0F2-91A08E577C5D}" type="pres">
      <dgm:prSet presAssocID="{86A918F8-4396-CC47-ADA3-D72EED903443}" presName="circ4" presStyleLbl="vennNode1" presStyleIdx="3" presStyleCnt="7"/>
      <dgm:spPr/>
    </dgm:pt>
    <dgm:pt modelId="{0BF4D7B4-730F-F448-8A61-1C4832663DC6}" type="pres">
      <dgm:prSet presAssocID="{86A918F8-4396-CC47-ADA3-D72EED903443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3538720-1C7A-A448-8F6A-18A88EB6C41B}" type="pres">
      <dgm:prSet presAssocID="{7C694DEF-3F92-D645-B831-78D4E48B058D}" presName="circ5" presStyleLbl="vennNode1" presStyleIdx="4" presStyleCnt="7"/>
      <dgm:spPr/>
    </dgm:pt>
    <dgm:pt modelId="{26C153EB-9EEA-D040-AEB5-11B332DBFAAB}" type="pres">
      <dgm:prSet presAssocID="{7C694DEF-3F92-D645-B831-78D4E48B058D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CC1282A-CAC6-0945-A98D-915444C9CD7E}" type="pres">
      <dgm:prSet presAssocID="{60AB111F-7232-4047-9F6D-88E322497414}" presName="circ6" presStyleLbl="vennNode1" presStyleIdx="5" presStyleCnt="7"/>
      <dgm:spPr/>
    </dgm:pt>
    <dgm:pt modelId="{14619857-0819-7348-BA97-054A955E2854}" type="pres">
      <dgm:prSet presAssocID="{60AB111F-7232-4047-9F6D-88E322497414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52FD05A5-4780-654A-A7FD-13CA072E5A08}" type="pres">
      <dgm:prSet presAssocID="{A740332E-B45B-554A-A4D7-EEAAE47B8F23}" presName="circ7" presStyleLbl="vennNode1" presStyleIdx="6" presStyleCnt="7"/>
      <dgm:spPr/>
    </dgm:pt>
    <dgm:pt modelId="{5F2A11D1-3035-0746-A8AF-A286CCF7E8CE}" type="pres">
      <dgm:prSet presAssocID="{A740332E-B45B-554A-A4D7-EEAAE47B8F23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755F8305-8F75-9848-9A56-DF8C9EB6031B}" srcId="{E8EF9E0A-4F70-E340-A68C-A5B229574C19}" destId="{BB7C0A2E-1DAE-0643-923F-9E5DF46821FE}" srcOrd="0" destOrd="0" parTransId="{335ABDF7-C69F-DD4E-86C2-DABF069815B8}" sibTransId="{CB410CD8-DBD3-0B47-A2AF-7E446FE16845}"/>
    <dgm:cxn modelId="{65638857-0AC0-7D4C-A289-400DD9103936}" type="presOf" srcId="{8AEF58C8-60E3-2F45-90D7-377E29AC6DBE}" destId="{1EA8ADDF-6C8A-C74A-B3E1-B0BBDA983559}" srcOrd="0" destOrd="0" presId="urn:microsoft.com/office/officeart/2005/8/layout/venn1"/>
    <dgm:cxn modelId="{E2DEF830-424A-6D46-B324-ED610E7614D3}" srcId="{E8EF9E0A-4F70-E340-A68C-A5B229574C19}" destId="{60AB111F-7232-4047-9F6D-88E322497414}" srcOrd="5" destOrd="0" parTransId="{CC44C93A-01B4-994F-9EAB-CD21846989A2}" sibTransId="{1E09B06B-B266-7449-94BC-BF485CB48339}"/>
    <dgm:cxn modelId="{B8440B9C-68BB-2949-BF7F-1CD074140FB2}" type="presOf" srcId="{A740332E-B45B-554A-A4D7-EEAAE47B8F23}" destId="{5F2A11D1-3035-0746-A8AF-A286CCF7E8CE}" srcOrd="0" destOrd="0" presId="urn:microsoft.com/office/officeart/2005/8/layout/venn1"/>
    <dgm:cxn modelId="{AD32EA1C-46A8-C84E-AD9F-6B54658A2FA7}" srcId="{E8EF9E0A-4F70-E340-A68C-A5B229574C19}" destId="{86A918F8-4396-CC47-ADA3-D72EED903443}" srcOrd="3" destOrd="0" parTransId="{CBCCDCB0-EA29-BE44-B06D-02674B6EAEAC}" sibTransId="{53A3EFDF-8C2C-4B41-8E60-1A79DAFD5506}"/>
    <dgm:cxn modelId="{B7B3F8BB-44C3-3341-91D0-298E77998366}" type="presOf" srcId="{BB7C0A2E-1DAE-0643-923F-9E5DF46821FE}" destId="{7563D75D-E1B8-6E40-B3EE-FA1B88060495}" srcOrd="0" destOrd="0" presId="urn:microsoft.com/office/officeart/2005/8/layout/venn1"/>
    <dgm:cxn modelId="{071DE4F2-264A-2E46-B4F6-13A625F4A2B9}" srcId="{E8EF9E0A-4F70-E340-A68C-A5B229574C19}" destId="{A740332E-B45B-554A-A4D7-EEAAE47B8F23}" srcOrd="6" destOrd="0" parTransId="{24732920-77C9-B74B-ADAB-0BB0F219CEC1}" sibTransId="{7BE72C2E-CC73-8D4E-81C7-CBB4C0446A50}"/>
    <dgm:cxn modelId="{614B50B9-4590-8C49-956C-C5E070D770AA}" type="presOf" srcId="{7C694DEF-3F92-D645-B831-78D4E48B058D}" destId="{26C153EB-9EEA-D040-AEB5-11B332DBFAAB}" srcOrd="0" destOrd="0" presId="urn:microsoft.com/office/officeart/2005/8/layout/venn1"/>
    <dgm:cxn modelId="{61CA1452-BDE1-7948-899F-8D4C06A0F872}" type="presOf" srcId="{E8EF9E0A-4F70-E340-A68C-A5B229574C19}" destId="{51D335F6-E072-9A4C-BE8F-094A33C5D026}" srcOrd="0" destOrd="0" presId="urn:microsoft.com/office/officeart/2005/8/layout/venn1"/>
    <dgm:cxn modelId="{468D59A3-923D-2743-AE08-2E458B6C5390}" type="presOf" srcId="{86A918F8-4396-CC47-ADA3-D72EED903443}" destId="{0BF4D7B4-730F-F448-8A61-1C4832663DC6}" srcOrd="0" destOrd="0" presId="urn:microsoft.com/office/officeart/2005/8/layout/venn1"/>
    <dgm:cxn modelId="{4F68C2CE-3506-2D42-A1D3-39BA31A8AB7C}" srcId="{E8EF9E0A-4F70-E340-A68C-A5B229574C19}" destId="{8AEF58C8-60E3-2F45-90D7-377E29AC6DBE}" srcOrd="2" destOrd="0" parTransId="{46E1E804-8B55-8C4D-9BF0-CCE37A0791D0}" sibTransId="{33A90AD0-896C-5744-A995-03E3023D5068}"/>
    <dgm:cxn modelId="{C780F53C-5763-C549-B3D0-E0E288EA652F}" srcId="{E8EF9E0A-4F70-E340-A68C-A5B229574C19}" destId="{88584FBF-C16E-8F4F-ADBC-338EE2287552}" srcOrd="1" destOrd="0" parTransId="{5D83DBDB-5FFB-9543-8BC9-B5B79BB1913C}" sibTransId="{5A9B025C-9F96-7B4E-BD9B-2019E6839066}"/>
    <dgm:cxn modelId="{E4730FBA-8E48-3344-806A-8DB8B53DFBF0}" type="presOf" srcId="{88584FBF-C16E-8F4F-ADBC-338EE2287552}" destId="{7BCE57F2-19F5-E549-A9EC-EC433DB75E42}" srcOrd="0" destOrd="0" presId="urn:microsoft.com/office/officeart/2005/8/layout/venn1"/>
    <dgm:cxn modelId="{29D9227F-9C98-EA4B-A3AB-09CE0BC14C76}" srcId="{E8EF9E0A-4F70-E340-A68C-A5B229574C19}" destId="{7C694DEF-3F92-D645-B831-78D4E48B058D}" srcOrd="4" destOrd="0" parTransId="{90ADBE55-2EB3-0640-9EDD-19D2B8B8E998}" sibTransId="{51CF8185-8217-564A-B414-A8CCAA5F6EEC}"/>
    <dgm:cxn modelId="{EE572F65-C260-E841-AD77-2F90DC7DA5BC}" type="presOf" srcId="{60AB111F-7232-4047-9F6D-88E322497414}" destId="{14619857-0819-7348-BA97-054A955E2854}" srcOrd="0" destOrd="0" presId="urn:microsoft.com/office/officeart/2005/8/layout/venn1"/>
    <dgm:cxn modelId="{434B5DDD-FD8B-4141-B738-69FB735804D2}" type="presParOf" srcId="{51D335F6-E072-9A4C-BE8F-094A33C5D026}" destId="{11F8496E-5DF9-7140-ACFA-71C8214BA533}" srcOrd="0" destOrd="0" presId="urn:microsoft.com/office/officeart/2005/8/layout/venn1"/>
    <dgm:cxn modelId="{3533DFFF-766D-1640-88CF-6934E5F90A39}" type="presParOf" srcId="{51D335F6-E072-9A4C-BE8F-094A33C5D026}" destId="{7563D75D-E1B8-6E40-B3EE-FA1B88060495}" srcOrd="1" destOrd="0" presId="urn:microsoft.com/office/officeart/2005/8/layout/venn1"/>
    <dgm:cxn modelId="{D5118915-CD12-554A-997D-8FAB0F653217}" type="presParOf" srcId="{51D335F6-E072-9A4C-BE8F-094A33C5D026}" destId="{28E3D793-908A-9B4D-A37C-2744DBD87818}" srcOrd="2" destOrd="0" presId="urn:microsoft.com/office/officeart/2005/8/layout/venn1"/>
    <dgm:cxn modelId="{DF1C9FFE-7065-5640-BA9F-46BED81718F8}" type="presParOf" srcId="{51D335F6-E072-9A4C-BE8F-094A33C5D026}" destId="{7BCE57F2-19F5-E549-A9EC-EC433DB75E42}" srcOrd="3" destOrd="0" presId="urn:microsoft.com/office/officeart/2005/8/layout/venn1"/>
    <dgm:cxn modelId="{6BBEF686-20E1-3E46-A165-160AEA9FD334}" type="presParOf" srcId="{51D335F6-E072-9A4C-BE8F-094A33C5D026}" destId="{F26C4BDF-9853-C841-985A-A4340BCBCC92}" srcOrd="4" destOrd="0" presId="urn:microsoft.com/office/officeart/2005/8/layout/venn1"/>
    <dgm:cxn modelId="{2CE1F212-0E50-5E4D-8196-6EADC25BAEAD}" type="presParOf" srcId="{51D335F6-E072-9A4C-BE8F-094A33C5D026}" destId="{1EA8ADDF-6C8A-C74A-B3E1-B0BBDA983559}" srcOrd="5" destOrd="0" presId="urn:microsoft.com/office/officeart/2005/8/layout/venn1"/>
    <dgm:cxn modelId="{63A14D98-FA0A-0C45-A08F-D1B8399A21E5}" type="presParOf" srcId="{51D335F6-E072-9A4C-BE8F-094A33C5D026}" destId="{3C031D9A-47A5-0D47-B0F2-91A08E577C5D}" srcOrd="6" destOrd="0" presId="urn:microsoft.com/office/officeart/2005/8/layout/venn1"/>
    <dgm:cxn modelId="{D4B527D5-F008-004E-9038-E6228B461CE7}" type="presParOf" srcId="{51D335F6-E072-9A4C-BE8F-094A33C5D026}" destId="{0BF4D7B4-730F-F448-8A61-1C4832663DC6}" srcOrd="7" destOrd="0" presId="urn:microsoft.com/office/officeart/2005/8/layout/venn1"/>
    <dgm:cxn modelId="{70E2BECB-6246-4D41-8ED0-4A2A7CFCC2E7}" type="presParOf" srcId="{51D335F6-E072-9A4C-BE8F-094A33C5D026}" destId="{B3538720-1C7A-A448-8F6A-18A88EB6C41B}" srcOrd="8" destOrd="0" presId="urn:microsoft.com/office/officeart/2005/8/layout/venn1"/>
    <dgm:cxn modelId="{FEEA8191-3D77-494B-8A8F-9393FC65FAAB}" type="presParOf" srcId="{51D335F6-E072-9A4C-BE8F-094A33C5D026}" destId="{26C153EB-9EEA-D040-AEB5-11B332DBFAAB}" srcOrd="9" destOrd="0" presId="urn:microsoft.com/office/officeart/2005/8/layout/venn1"/>
    <dgm:cxn modelId="{217015D4-0D70-8644-93BA-B2565709F8C9}" type="presParOf" srcId="{51D335F6-E072-9A4C-BE8F-094A33C5D026}" destId="{0CC1282A-CAC6-0945-A98D-915444C9CD7E}" srcOrd="10" destOrd="0" presId="urn:microsoft.com/office/officeart/2005/8/layout/venn1"/>
    <dgm:cxn modelId="{B48508A7-BC72-194D-85B8-9486A6FB4013}" type="presParOf" srcId="{51D335F6-E072-9A4C-BE8F-094A33C5D026}" destId="{14619857-0819-7348-BA97-054A955E2854}" srcOrd="11" destOrd="0" presId="urn:microsoft.com/office/officeart/2005/8/layout/venn1"/>
    <dgm:cxn modelId="{8745E943-C6C7-7E4D-8F32-96154194F7E6}" type="presParOf" srcId="{51D335F6-E072-9A4C-BE8F-094A33C5D026}" destId="{52FD05A5-4780-654A-A7FD-13CA072E5A08}" srcOrd="12" destOrd="0" presId="urn:microsoft.com/office/officeart/2005/8/layout/venn1"/>
    <dgm:cxn modelId="{58D7B55E-6F92-A44F-BD22-BC473330429D}" type="presParOf" srcId="{51D335F6-E072-9A4C-BE8F-094A33C5D026}" destId="{5F2A11D1-3035-0746-A8AF-A286CCF7E8CE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7B93DA-886C-004C-975C-46F9B8C4417E}">
      <dsp:nvSpPr>
        <dsp:cNvPr id="0" name=""/>
        <dsp:cNvSpPr/>
      </dsp:nvSpPr>
      <dsp:spPr>
        <a:xfrm>
          <a:off x="3083005" y="2461550"/>
          <a:ext cx="2063588" cy="206358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100" kern="1200" dirty="0" smtClean="0"/>
            <a:t>Gymnasiefag</a:t>
          </a:r>
          <a:endParaRPr lang="da-DK" sz="2100" kern="1200" dirty="0"/>
        </a:p>
      </dsp:txBody>
      <dsp:txXfrm>
        <a:off x="3385210" y="2763755"/>
        <a:ext cx="1459178" cy="1459178"/>
      </dsp:txXfrm>
    </dsp:sp>
    <dsp:sp modelId="{1636DCD3-DBCF-5C48-B12D-555312FF31D6}">
      <dsp:nvSpPr>
        <dsp:cNvPr id="0" name=""/>
        <dsp:cNvSpPr/>
      </dsp:nvSpPr>
      <dsp:spPr>
        <a:xfrm rot="12900000">
          <a:off x="1752980" y="2100207"/>
          <a:ext cx="1584352" cy="5881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86F21A9-6434-344C-B6D2-DCE629E77E95}">
      <dsp:nvSpPr>
        <dsp:cNvPr id="0" name=""/>
        <dsp:cNvSpPr/>
      </dsp:nvSpPr>
      <dsp:spPr>
        <a:xfrm>
          <a:off x="916039" y="1155731"/>
          <a:ext cx="1960408" cy="15683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200" kern="1200" dirty="0" smtClean="0"/>
            <a:t>Universitetsfag</a:t>
          </a:r>
          <a:endParaRPr lang="da-DK" sz="2200" kern="1200" dirty="0"/>
        </a:p>
      </dsp:txBody>
      <dsp:txXfrm>
        <a:off x="961974" y="1201666"/>
        <a:ext cx="1868538" cy="1476457"/>
      </dsp:txXfrm>
    </dsp:sp>
    <dsp:sp modelId="{DE0078C2-83BE-DF41-8BDC-484526AE9D08}">
      <dsp:nvSpPr>
        <dsp:cNvPr id="0" name=""/>
        <dsp:cNvSpPr/>
      </dsp:nvSpPr>
      <dsp:spPr>
        <a:xfrm rot="16200000">
          <a:off x="3322623" y="1283102"/>
          <a:ext cx="1584352" cy="5881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DF8D60-DE52-4B41-ADE9-3D2683374F5C}">
      <dsp:nvSpPr>
        <dsp:cNvPr id="0" name=""/>
        <dsp:cNvSpPr/>
      </dsp:nvSpPr>
      <dsp:spPr>
        <a:xfrm>
          <a:off x="3134595" y="824"/>
          <a:ext cx="1960408" cy="15683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200" kern="1200" dirty="0" smtClean="0"/>
            <a:t>Læreplan</a:t>
          </a:r>
          <a:endParaRPr lang="da-DK" sz="2200" kern="1200" dirty="0"/>
        </a:p>
      </dsp:txBody>
      <dsp:txXfrm>
        <a:off x="3180530" y="46759"/>
        <a:ext cx="1868538" cy="1476457"/>
      </dsp:txXfrm>
    </dsp:sp>
    <dsp:sp modelId="{44083A9F-9E39-F144-B2FB-EEACADD32145}">
      <dsp:nvSpPr>
        <dsp:cNvPr id="0" name=""/>
        <dsp:cNvSpPr/>
      </dsp:nvSpPr>
      <dsp:spPr>
        <a:xfrm rot="19500000">
          <a:off x="4892267" y="2100207"/>
          <a:ext cx="1584352" cy="5881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13AD46-6082-4D4A-802A-870A9E89966B}">
      <dsp:nvSpPr>
        <dsp:cNvPr id="0" name=""/>
        <dsp:cNvSpPr/>
      </dsp:nvSpPr>
      <dsp:spPr>
        <a:xfrm>
          <a:off x="5353151" y="1155731"/>
          <a:ext cx="1960408" cy="15683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200" kern="1200" dirty="0" smtClean="0"/>
            <a:t>Forhandlet praksis</a:t>
          </a:r>
          <a:endParaRPr lang="da-DK" sz="2200" kern="1200" dirty="0"/>
        </a:p>
      </dsp:txBody>
      <dsp:txXfrm>
        <a:off x="5399086" y="1201666"/>
        <a:ext cx="1868538" cy="14764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E7C69E-D425-8648-ABE4-51FB63F10E4A}">
      <dsp:nvSpPr>
        <dsp:cNvPr id="0" name=""/>
        <dsp:cNvSpPr/>
      </dsp:nvSpPr>
      <dsp:spPr>
        <a:xfrm rot="16200000">
          <a:off x="702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900" kern="1200" dirty="0" smtClean="0"/>
            <a:t>Samfundsfag: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900" kern="1200" dirty="0" smtClean="0"/>
            <a:t>Rummeligt genstandsfelt, stærk</a:t>
          </a:r>
          <a:r>
            <a:rPr lang="da-DK" sz="1900" kern="1200" baseline="0" dirty="0" smtClean="0"/>
            <a:t> fagidentitet (fagdiskurs), skriftlig dimension</a:t>
          </a:r>
          <a:endParaRPr lang="da-DK" sz="1900" kern="1200" dirty="0"/>
        </a:p>
      </dsp:txBody>
      <dsp:txXfrm rot="5400000">
        <a:off x="702" y="1262409"/>
        <a:ext cx="3301885" cy="2001143"/>
      </dsp:txXfrm>
    </dsp:sp>
    <dsp:sp modelId="{B73B8205-9F46-B046-822A-845FDBE6C85D}">
      <dsp:nvSpPr>
        <dsp:cNvPr id="0" name=""/>
        <dsp:cNvSpPr/>
      </dsp:nvSpPr>
      <dsp:spPr>
        <a:xfrm rot="5400000">
          <a:off x="4226611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900" kern="1200" dirty="0" smtClean="0"/>
            <a:t>Historie: </a:t>
          </a:r>
          <a:br>
            <a:rPr lang="da-DK" sz="1900" kern="1200" dirty="0" smtClean="0"/>
          </a:br>
          <a:r>
            <a:rPr lang="da-DK" sz="1900" kern="1200" dirty="0" smtClean="0"/>
            <a:t>Endnu</a:t>
          </a:r>
          <a:r>
            <a:rPr lang="da-DK" sz="1900" kern="1200" baseline="0" dirty="0" smtClean="0"/>
            <a:t> mere rummeligt </a:t>
          </a:r>
          <a:r>
            <a:rPr lang="da-DK" sz="1900" kern="1200" dirty="0" smtClean="0"/>
            <a:t>genstandsfelt (mennesker og natur)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900" kern="1200" dirty="0" smtClean="0"/>
            <a:t>Næsten ingen materialebegrænsning</a:t>
          </a:r>
          <a:endParaRPr lang="da-DK" sz="1900" kern="1200" dirty="0"/>
        </a:p>
      </dsp:txBody>
      <dsp:txXfrm rot="-5400000">
        <a:off x="4927011" y="1262409"/>
        <a:ext cx="3301885" cy="20011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962C32-8F20-7A43-A75C-A4132D0C88E5}">
      <dsp:nvSpPr>
        <dsp:cNvPr id="0" name=""/>
        <dsp:cNvSpPr/>
      </dsp:nvSpPr>
      <dsp:spPr>
        <a:xfrm rot="16200000">
          <a:off x="342" y="304031"/>
          <a:ext cx="3917900" cy="3917900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900" kern="1200" baseline="0" dirty="0" smtClean="0"/>
            <a:t>Samfundsfag: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900" kern="1200" baseline="0" dirty="0" smtClean="0"/>
            <a:t>Materialebegrænsning, aktualitetskrav A- eller B-niveau?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1900" kern="1200" dirty="0"/>
        </a:p>
      </dsp:txBody>
      <dsp:txXfrm rot="5400000">
        <a:off x="685976" y="1283506"/>
        <a:ext cx="3232267" cy="1958950"/>
      </dsp:txXfrm>
    </dsp:sp>
    <dsp:sp modelId="{C577A4A1-92B9-2341-87D5-9634309F328E}">
      <dsp:nvSpPr>
        <dsp:cNvPr id="0" name=""/>
        <dsp:cNvSpPr/>
      </dsp:nvSpPr>
      <dsp:spPr>
        <a:xfrm rot="5400000">
          <a:off x="4311357" y="304031"/>
          <a:ext cx="3917900" cy="3917900"/>
        </a:xfrm>
        <a:prstGeom prst="upArrow">
          <a:avLst>
            <a:gd name="adj1" fmla="val 50000"/>
            <a:gd name="adj2" fmla="val 35000"/>
          </a:avLst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900" kern="1200" dirty="0" smtClean="0"/>
            <a:t>Historie: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900" kern="1200" dirty="0" smtClean="0"/>
            <a:t>Næsten ingen materialebegrænsning , fagidentitet</a:t>
          </a:r>
          <a:r>
            <a:rPr lang="da-DK" sz="1900" kern="1200" baseline="0" dirty="0" smtClean="0"/>
            <a:t> mindre klar (fagdiskurs?), løfte over redegørelsesniveau?</a:t>
          </a:r>
          <a:endParaRPr lang="da-DK" sz="1900" kern="1200" dirty="0"/>
        </a:p>
      </dsp:txBody>
      <dsp:txXfrm rot="-5400000">
        <a:off x="4311358" y="1283506"/>
        <a:ext cx="3232267" cy="19589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F8496E-5DF9-7140-ACFA-71C8214BA533}">
      <dsp:nvSpPr>
        <dsp:cNvPr id="0" name=""/>
        <dsp:cNvSpPr/>
      </dsp:nvSpPr>
      <dsp:spPr>
        <a:xfrm>
          <a:off x="3376705" y="1152310"/>
          <a:ext cx="1476188" cy="1476369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563D75D-E1B8-6E40-B3EE-FA1B88060495}">
      <dsp:nvSpPr>
        <dsp:cNvPr id="0" name=""/>
        <dsp:cNvSpPr/>
      </dsp:nvSpPr>
      <dsp:spPr>
        <a:xfrm>
          <a:off x="2739934" y="0"/>
          <a:ext cx="2749730" cy="90519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700" kern="1200" dirty="0" smtClean="0">
              <a:solidFill>
                <a:srgbClr val="FF0000"/>
              </a:solidFill>
            </a:rPr>
            <a:t>Besvare den stillede opgave</a:t>
          </a:r>
          <a:endParaRPr lang="da-DK" sz="2700" kern="1200" dirty="0">
            <a:solidFill>
              <a:srgbClr val="FF0000"/>
            </a:solidFill>
          </a:endParaRPr>
        </a:p>
      </dsp:txBody>
      <dsp:txXfrm>
        <a:off x="2739934" y="0"/>
        <a:ext cx="2749730" cy="905192"/>
      </dsp:txXfrm>
    </dsp:sp>
    <dsp:sp modelId="{28E3D793-908A-9B4D-A37C-2744DBD87818}">
      <dsp:nvSpPr>
        <dsp:cNvPr id="0" name=""/>
        <dsp:cNvSpPr/>
      </dsp:nvSpPr>
      <dsp:spPr>
        <a:xfrm>
          <a:off x="3809721" y="1360504"/>
          <a:ext cx="1476188" cy="1476369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BCE57F2-19F5-E549-A9EC-EC433DB75E42}">
      <dsp:nvSpPr>
        <dsp:cNvPr id="0" name=""/>
        <dsp:cNvSpPr/>
      </dsp:nvSpPr>
      <dsp:spPr>
        <a:xfrm>
          <a:off x="5467972" y="859932"/>
          <a:ext cx="1599203" cy="99571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700" kern="1200" dirty="0" smtClean="0"/>
            <a:t>Fordybelse</a:t>
          </a:r>
          <a:endParaRPr lang="da-DK" sz="2700" kern="1200" dirty="0"/>
        </a:p>
      </dsp:txBody>
      <dsp:txXfrm>
        <a:off x="5467972" y="859932"/>
        <a:ext cx="1599203" cy="995711"/>
      </dsp:txXfrm>
    </dsp:sp>
    <dsp:sp modelId="{F26C4BDF-9853-C841-985A-A4340BCBCC92}">
      <dsp:nvSpPr>
        <dsp:cNvPr id="0" name=""/>
        <dsp:cNvSpPr/>
      </dsp:nvSpPr>
      <dsp:spPr>
        <a:xfrm>
          <a:off x="3916129" y="1828941"/>
          <a:ext cx="1476188" cy="1476369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EA8ADDF-6C8A-C74A-B3E1-B0BBDA983559}">
      <dsp:nvSpPr>
        <dsp:cNvPr id="0" name=""/>
        <dsp:cNvSpPr/>
      </dsp:nvSpPr>
      <dsp:spPr>
        <a:xfrm>
          <a:off x="5621742" y="2127202"/>
          <a:ext cx="1568449" cy="106360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700" kern="1200" dirty="0" smtClean="0"/>
            <a:t>Metoder</a:t>
          </a:r>
          <a:endParaRPr lang="da-DK" sz="2700" kern="1200" dirty="0"/>
        </a:p>
      </dsp:txBody>
      <dsp:txXfrm>
        <a:off x="5621742" y="2127202"/>
        <a:ext cx="1568449" cy="1063601"/>
      </dsp:txXfrm>
    </dsp:sp>
    <dsp:sp modelId="{3C031D9A-47A5-0D47-B0F2-91A08E577C5D}">
      <dsp:nvSpPr>
        <dsp:cNvPr id="0" name=""/>
        <dsp:cNvSpPr/>
      </dsp:nvSpPr>
      <dsp:spPr>
        <a:xfrm>
          <a:off x="3616586" y="2204596"/>
          <a:ext cx="1476188" cy="147636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BF4D7B4-730F-F448-8A61-1C4832663DC6}">
      <dsp:nvSpPr>
        <dsp:cNvPr id="0" name=""/>
        <dsp:cNvSpPr/>
      </dsp:nvSpPr>
      <dsp:spPr>
        <a:xfrm>
          <a:off x="4945155" y="3552880"/>
          <a:ext cx="1691465" cy="97308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700" kern="1200" dirty="0" smtClean="0"/>
            <a:t>Faglige mål</a:t>
          </a:r>
          <a:endParaRPr lang="da-DK" sz="2700" kern="1200" dirty="0"/>
        </a:p>
      </dsp:txBody>
      <dsp:txXfrm>
        <a:off x="4945155" y="3552880"/>
        <a:ext cx="1691465" cy="973082"/>
      </dsp:txXfrm>
    </dsp:sp>
    <dsp:sp modelId="{B3538720-1C7A-A448-8F6A-18A88EB6C41B}">
      <dsp:nvSpPr>
        <dsp:cNvPr id="0" name=""/>
        <dsp:cNvSpPr/>
      </dsp:nvSpPr>
      <dsp:spPr>
        <a:xfrm>
          <a:off x="3136825" y="2204596"/>
          <a:ext cx="1476188" cy="1476369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6C153EB-9EEA-D040-AEB5-11B332DBFAAB}">
      <dsp:nvSpPr>
        <dsp:cNvPr id="0" name=""/>
        <dsp:cNvSpPr/>
      </dsp:nvSpPr>
      <dsp:spPr>
        <a:xfrm>
          <a:off x="1592978" y="3552880"/>
          <a:ext cx="1691465" cy="97308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700" kern="1200" dirty="0" smtClean="0"/>
            <a:t>Materiale</a:t>
          </a:r>
          <a:endParaRPr lang="da-DK" sz="2700" kern="1200" dirty="0"/>
        </a:p>
      </dsp:txBody>
      <dsp:txXfrm>
        <a:off x="1592978" y="3552880"/>
        <a:ext cx="1691465" cy="973082"/>
      </dsp:txXfrm>
    </dsp:sp>
    <dsp:sp modelId="{0CC1282A-CAC6-0945-A98D-915444C9CD7E}">
      <dsp:nvSpPr>
        <dsp:cNvPr id="0" name=""/>
        <dsp:cNvSpPr/>
      </dsp:nvSpPr>
      <dsp:spPr>
        <a:xfrm>
          <a:off x="2837282" y="1828941"/>
          <a:ext cx="1476188" cy="1476369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4619857-0819-7348-BA97-054A955E2854}">
      <dsp:nvSpPr>
        <dsp:cNvPr id="0" name=""/>
        <dsp:cNvSpPr/>
      </dsp:nvSpPr>
      <dsp:spPr>
        <a:xfrm>
          <a:off x="1039408" y="2127202"/>
          <a:ext cx="1568449" cy="106360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700" kern="1200" dirty="0" smtClean="0"/>
            <a:t>Formidling</a:t>
          </a:r>
          <a:endParaRPr lang="da-DK" sz="2700" kern="1200" dirty="0"/>
        </a:p>
      </dsp:txBody>
      <dsp:txXfrm>
        <a:off x="1039408" y="2127202"/>
        <a:ext cx="1568449" cy="1063601"/>
      </dsp:txXfrm>
    </dsp:sp>
    <dsp:sp modelId="{52FD05A5-4780-654A-A7FD-13CA072E5A08}">
      <dsp:nvSpPr>
        <dsp:cNvPr id="0" name=""/>
        <dsp:cNvSpPr/>
      </dsp:nvSpPr>
      <dsp:spPr>
        <a:xfrm>
          <a:off x="2943690" y="1360504"/>
          <a:ext cx="1476188" cy="1476369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F2A11D1-3035-0746-A8AF-A286CCF7E8CE}">
      <dsp:nvSpPr>
        <dsp:cNvPr id="0" name=""/>
        <dsp:cNvSpPr/>
      </dsp:nvSpPr>
      <dsp:spPr>
        <a:xfrm>
          <a:off x="1162423" y="859932"/>
          <a:ext cx="1599203" cy="99571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700" kern="1200" dirty="0" smtClean="0"/>
            <a:t>Formalia</a:t>
          </a:r>
          <a:endParaRPr lang="da-DK" sz="2700" kern="1200" dirty="0"/>
        </a:p>
      </dsp:txBody>
      <dsp:txXfrm>
        <a:off x="1162423" y="859932"/>
        <a:ext cx="1599203" cy="9957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1D025-6B8B-4E40-B726-D365BC04DA72}" type="datetimeFigureOut">
              <a:rPr lang="da-DK" smtClean="0"/>
              <a:t>21/10/15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4003E-B5D5-8547-953C-DFB261A408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92307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09A33-D318-FF4D-81CF-DDAE2C59D06E}" type="datetimeFigureOut">
              <a:rPr lang="da-DK" smtClean="0"/>
              <a:t>21/10/15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ADD5CD-AF2E-0D43-B4B3-DB53925DC7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546265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DD5CD-AF2E-0D43-B4B3-DB53925DC74F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60096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DD5CD-AF2E-0D43-B4B3-DB53925DC74F}" type="slidenum">
              <a:rPr lang="da-DK" smtClean="0"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90230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DD5CD-AF2E-0D43-B4B3-DB53925DC74F}" type="slidenum">
              <a:rPr lang="da-DK" smtClean="0"/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018892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DD5CD-AF2E-0D43-B4B3-DB53925DC74F}" type="slidenum">
              <a:rPr lang="da-DK" smtClean="0"/>
              <a:t>18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506851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DD5CD-AF2E-0D43-B4B3-DB53925DC74F}" type="slidenum">
              <a:rPr lang="da-DK" smtClean="0"/>
              <a:t>21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313011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DD5CD-AF2E-0D43-B4B3-DB53925DC74F}" type="slidenum">
              <a:rPr lang="da-DK" smtClean="0"/>
              <a:t>23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1662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DD5CD-AF2E-0D43-B4B3-DB53925DC74F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8515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DD5CD-AF2E-0D43-B4B3-DB53925DC74F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8432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DD5CD-AF2E-0D43-B4B3-DB53925DC74F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9972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DD5CD-AF2E-0D43-B4B3-DB53925DC74F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53934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DD5CD-AF2E-0D43-B4B3-DB53925DC74F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72185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DD5CD-AF2E-0D43-B4B3-DB53925DC74F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659149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DD5CD-AF2E-0D43-B4B3-DB53925DC74F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64455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DD5CD-AF2E-0D43-B4B3-DB53925DC74F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4409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8F41-CAD3-9D47-8B23-327CBFDC0BBC}" type="datetime1">
              <a:rPr lang="da-DK" smtClean="0"/>
              <a:t>21/10/15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SRP-kursus i Fredericia 21.10.2015      Anders Hassing Forlaget Columbus 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9857-666F-5B4A-A255-E0621A7B835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170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BB87-C69C-7B4F-AEF9-E3461B777FC9}" type="datetime1">
              <a:rPr lang="da-DK" smtClean="0"/>
              <a:t>21/10/15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SRP-kursus i Fredericia 21.10.2015      Anders Hassing Forlaget Columbus 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9857-666F-5B4A-A255-E0621A7B835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6466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2BE9-403D-C34F-BE24-8B6EB8D457C1}" type="datetime1">
              <a:rPr lang="da-DK" smtClean="0"/>
              <a:t>21/10/15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SRP-kursus i Fredericia 21.10.2015      Anders Hassing Forlaget Columbus 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9857-666F-5B4A-A255-E0621A7B835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4968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03EC-3568-4D44-9D78-6547943194C4}" type="datetime1">
              <a:rPr lang="da-DK" smtClean="0"/>
              <a:t>21/10/15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SRP-kursus i Fredericia 21.10.2015      Anders Hassing Forlaget Columbus 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9857-666F-5B4A-A255-E0621A7B835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029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0B5D-2C47-F549-9F73-7B6FD3531700}" type="datetime1">
              <a:rPr lang="da-DK" smtClean="0"/>
              <a:t>21/10/15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SRP-kursus i Fredericia 21.10.2015      Anders Hassing Forlaget Columbus 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9857-666F-5B4A-A255-E0621A7B835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1656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605C-D4F6-4147-8671-61539B7A2A78}" type="datetime1">
              <a:rPr lang="da-DK" smtClean="0"/>
              <a:t>21/10/15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SRP-kursus i Fredericia 21.10.2015      Anders Hassing Forlaget Columbus 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9857-666F-5B4A-A255-E0621A7B835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20835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C63E-8FA2-2F44-A4DA-55A7A8A2C55B}" type="datetime1">
              <a:rPr lang="da-DK" smtClean="0"/>
              <a:t>21/10/15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SRP-kursus i Fredericia 21.10.2015      Anders Hassing Forlaget Columbus </a:t>
            </a: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9857-666F-5B4A-A255-E0621A7B835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46785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CBCB4-FA71-A241-9798-50D9374F8710}" type="datetime1">
              <a:rPr lang="da-DK" smtClean="0"/>
              <a:t>21/10/15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SRP-kursus i Fredericia 21.10.2015      Anders Hassing Forlaget Columbus 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9857-666F-5B4A-A255-E0621A7B835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05615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98A7-4AEF-3F48-8DC6-4F80FF41553C}" type="datetime1">
              <a:rPr lang="da-DK" smtClean="0"/>
              <a:t>21/10/15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SRP-kursus i Fredericia 21.10.2015      Anders Hassing Forlaget Columbus 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9857-666F-5B4A-A255-E0621A7B835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3336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0056-CDD3-4F47-8E6F-568F44EE944A}" type="datetime1">
              <a:rPr lang="da-DK" smtClean="0"/>
              <a:t>21/10/15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SRP-kursus i Fredericia 21.10.2015      Anders Hassing Forlaget Columbus 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9857-666F-5B4A-A255-E0621A7B835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8997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5393-2F63-A049-B2AF-A813B626E487}" type="datetime1">
              <a:rPr lang="da-DK" smtClean="0"/>
              <a:t>21/10/15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SRP-kursus i Fredericia 21.10.2015      Anders Hassing Forlaget Columbus 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9857-666F-5B4A-A255-E0621A7B835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1699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2679D-8149-B14D-9658-7448293C60F8}" type="datetime1">
              <a:rPr lang="da-DK" smtClean="0"/>
              <a:t>21/10/15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SRP-kursus i Fredericia 21.10.2015      Anders Hassing Forlaget Columbus 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E9857-666F-5B4A-A255-E0621A7B835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2515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5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gi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Historie, samfundsfag og den gode opgaveformulering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SRP-kursus i Fredericia 21.10.2015</a:t>
            </a:r>
          </a:p>
          <a:p>
            <a:r>
              <a:rPr lang="da-DK" dirty="0" smtClean="0"/>
              <a:t>Anders Hassing</a:t>
            </a:r>
          </a:p>
          <a:p>
            <a:r>
              <a:rPr lang="da-DK" dirty="0" smtClean="0"/>
              <a:t>Forlaget Columbus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39306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Udfordringer</a:t>
            </a:r>
            <a:endParaRPr lang="da-DK" dirty="0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318781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SRP-kursus i Fredericia 21.10.2015      Anders Hassing Forlaget Columbus 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4273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Overvejelser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Historie: </a:t>
            </a:r>
          </a:p>
          <a:p>
            <a:pPr lvl="1"/>
            <a:r>
              <a:rPr lang="da-DK" dirty="0" smtClean="0"/>
              <a:t>Hvornår arbejder eleven historiefagligt reelt over det redegørende niveau?</a:t>
            </a:r>
          </a:p>
          <a:p>
            <a:pPr lvl="1"/>
            <a:r>
              <a:rPr lang="da-DK" dirty="0" smtClean="0"/>
              <a:t>Hvornår arbejder eleven IKKE historiefagligt?</a:t>
            </a:r>
          </a:p>
          <a:p>
            <a:pPr lvl="1"/>
            <a:r>
              <a:rPr lang="da-DK" dirty="0" smtClean="0"/>
              <a:t>Kan historie være et samfundsvidenskabeligt fag, når det samarbejder med samfundsfag?</a:t>
            </a:r>
          </a:p>
          <a:p>
            <a:endParaRPr lang="da-DK" dirty="0"/>
          </a:p>
          <a:p>
            <a:r>
              <a:rPr lang="da-DK" dirty="0" smtClean="0"/>
              <a:t>Samfundsfag: </a:t>
            </a:r>
          </a:p>
          <a:p>
            <a:pPr lvl="1"/>
            <a:r>
              <a:rPr lang="da-DK" dirty="0" smtClean="0"/>
              <a:t>Hvordan sikres niveauforskel?</a:t>
            </a:r>
          </a:p>
          <a:p>
            <a:pPr lvl="1"/>
            <a:endParaRPr lang="da-DK" dirty="0" smtClean="0"/>
          </a:p>
          <a:p>
            <a:endParaRPr lang="da-DK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SRP-kursus i Fredericia 21.10.2015      Anders Hassing Forlaget Columbus 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82545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Dogmeregler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Historie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a-DK" dirty="0" smtClean="0"/>
              <a:t>Krav om analyse af kildemateriale</a:t>
            </a:r>
            <a:endParaRPr lang="da-DK" dirty="0"/>
          </a:p>
          <a:p>
            <a:r>
              <a:rPr lang="da-DK" dirty="0" smtClean="0"/>
              <a:t>Gerne bestemt analysestrategi</a:t>
            </a:r>
          </a:p>
          <a:p>
            <a:r>
              <a:rPr lang="da-DK" dirty="0" smtClean="0"/>
              <a:t>Tydeliggøre: Sådan skal du arbejde historiefagligt her</a:t>
            </a:r>
            <a:endParaRPr lang="da-DK" dirty="0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a-DK" dirty="0" smtClean="0"/>
              <a:t>Samfundsfag</a:t>
            </a:r>
            <a:endParaRPr lang="da-DK" dirty="0"/>
          </a:p>
        </p:txBody>
      </p:sp>
      <p:sp>
        <p:nvSpPr>
          <p:cNvPr id="7" name="Pladsholder til indhold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a-DK" dirty="0" smtClean="0"/>
              <a:t>Eksplicit krav om teori/begreber og samfundsfaglig empiri</a:t>
            </a:r>
          </a:p>
          <a:p>
            <a:r>
              <a:rPr lang="da-DK" dirty="0" smtClean="0"/>
              <a:t>Aktualitet/nutid</a:t>
            </a:r>
          </a:p>
          <a:p>
            <a:r>
              <a:rPr lang="da-DK" dirty="0" smtClean="0"/>
              <a:t>Tydeliggøre: Sådan arbejder du på A-niveau her</a:t>
            </a:r>
            <a:endParaRPr lang="da-DK" dirty="0"/>
          </a:p>
        </p:txBody>
      </p:sp>
      <p:sp>
        <p:nvSpPr>
          <p:cNvPr id="8" name="Tekstfelt 7"/>
          <p:cNvSpPr txBox="1"/>
          <p:nvPr/>
        </p:nvSpPr>
        <p:spPr>
          <a:xfrm>
            <a:off x="1482535" y="5484172"/>
            <a:ext cx="6527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i="1" dirty="0" smtClean="0"/>
              <a:t>Overordnet spørgsmål, der skaber sammenhæng</a:t>
            </a:r>
            <a:endParaRPr lang="da-DK" sz="2400" b="1" i="1" dirty="0"/>
          </a:p>
        </p:txBody>
      </p:sp>
      <p:sp>
        <p:nvSpPr>
          <p:cNvPr id="9" name="Pladsholder til sidefod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SRP-kursus i Fredericia 21.10.2015      Anders Hassing Forlaget Columbus 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130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Den gode opgaveformulering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SRP-kursus i Fredericia 21.10.2015      Anders Hassing Forlaget Columbus 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75329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Upræcise og </a:t>
            </a:r>
            <a:r>
              <a:rPr lang="da-DK" dirty="0" err="1" smtClean="0"/>
              <a:t>ukonkrete</a:t>
            </a:r>
            <a:r>
              <a:rPr lang="da-DK" dirty="0" smtClean="0"/>
              <a:t> opgaveformuleringer:</a:t>
            </a:r>
            <a:br>
              <a:rPr lang="da-DK" dirty="0" smtClean="0"/>
            </a:br>
            <a:endParaRPr lang="da-DK" dirty="0" smtClean="0"/>
          </a:p>
          <a:p>
            <a:pPr lvl="1"/>
            <a:r>
              <a:rPr lang="da-DK" dirty="0" smtClean="0"/>
              <a:t>Væsentligste forklaring på klagesager</a:t>
            </a:r>
            <a:br>
              <a:rPr lang="da-DK" dirty="0" smtClean="0"/>
            </a:br>
            <a:endParaRPr lang="da-DK" dirty="0" smtClean="0"/>
          </a:p>
          <a:p>
            <a:pPr lvl="1"/>
            <a:r>
              <a:rPr lang="da-DK" dirty="0" smtClean="0"/>
              <a:t>Skaber forskellige forventninger hos elev, vejleder og censor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SRP-kursus i Fredericia 21.10.2015      Anders Hassing Forlaget Columbus </a:t>
            </a:r>
            <a:endParaRPr lang="da-DK"/>
          </a:p>
        </p:txBody>
      </p:sp>
      <p:sp>
        <p:nvSpPr>
          <p:cNvPr id="5" name="Tekstfelt 4"/>
          <p:cNvSpPr txBox="1"/>
          <p:nvPr/>
        </p:nvSpPr>
        <p:spPr>
          <a:xfrm flipH="1">
            <a:off x="412402" y="5479832"/>
            <a:ext cx="87315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Om </a:t>
            </a:r>
            <a:r>
              <a:rPr lang="da-DK" dirty="0" err="1" smtClean="0"/>
              <a:t>ombedømmelser</a:t>
            </a:r>
            <a:r>
              <a:rPr lang="da-DK" dirty="0" smtClean="0"/>
              <a:t>:  http</a:t>
            </a:r>
            <a:r>
              <a:rPr lang="da-DK" dirty="0"/>
              <a:t>://</a:t>
            </a:r>
            <a:r>
              <a:rPr lang="da-DK" dirty="0" err="1"/>
              <a:t>forlagetcolumbus.dk</a:t>
            </a:r>
            <a:r>
              <a:rPr lang="da-DK" dirty="0"/>
              <a:t>/</a:t>
            </a:r>
            <a:r>
              <a:rPr lang="da-DK" dirty="0" err="1"/>
              <a:t>fileadmin</a:t>
            </a:r>
            <a:r>
              <a:rPr lang="da-DK" dirty="0"/>
              <a:t>/</a:t>
            </a:r>
            <a:r>
              <a:rPr lang="da-DK" dirty="0" err="1"/>
              <a:t>user_upload</a:t>
            </a:r>
            <a:r>
              <a:rPr lang="da-DK" dirty="0"/>
              <a:t>/</a:t>
            </a:r>
            <a:r>
              <a:rPr lang="da-DK" dirty="0" err="1"/>
              <a:t>documents</a:t>
            </a:r>
            <a:r>
              <a:rPr lang="da-DK" dirty="0"/>
              <a:t>/Per_Henriksen_Fredericia_21_10_14_1_.pptx</a:t>
            </a:r>
          </a:p>
        </p:txBody>
      </p:sp>
    </p:spTree>
    <p:extLst>
      <p:ext uri="{BB962C8B-B14F-4D97-AF65-F5344CB8AC3E}">
        <p14:creationId xmlns:p14="http://schemas.microsoft.com/office/powerpoint/2010/main" val="399067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Læreplanen om </a:t>
            </a:r>
            <a:br>
              <a:rPr lang="da-DK" dirty="0" smtClean="0"/>
            </a:br>
            <a:r>
              <a:rPr lang="da-DK" dirty="0" smtClean="0"/>
              <a:t>opgaveformuleringen til SRP: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 smtClean="0"/>
              <a:t>Skal ”</a:t>
            </a:r>
            <a:r>
              <a:rPr lang="da-DK" dirty="0"/>
              <a:t>være </a:t>
            </a:r>
            <a:r>
              <a:rPr lang="da-DK" b="1" dirty="0"/>
              <a:t>konkret</a:t>
            </a:r>
            <a:r>
              <a:rPr lang="da-DK" dirty="0"/>
              <a:t> og </a:t>
            </a:r>
            <a:r>
              <a:rPr lang="da-DK" b="1" dirty="0"/>
              <a:t>afgrænset</a:t>
            </a:r>
            <a:r>
              <a:rPr lang="da-DK" dirty="0"/>
              <a:t> og </a:t>
            </a:r>
          </a:p>
          <a:p>
            <a:r>
              <a:rPr lang="da-DK" dirty="0"/>
              <a:t> skal i </a:t>
            </a:r>
            <a:r>
              <a:rPr lang="da-DK" b="1" dirty="0"/>
              <a:t>præcise</a:t>
            </a:r>
            <a:r>
              <a:rPr lang="da-DK" dirty="0"/>
              <a:t> formuleringer angive, hvad der kræves af eleven, </a:t>
            </a:r>
          </a:p>
          <a:p>
            <a:r>
              <a:rPr lang="da-DK" dirty="0"/>
              <a:t>herunder krav til omfanget af opgaven, </a:t>
            </a:r>
          </a:p>
          <a:p>
            <a:r>
              <a:rPr lang="da-DK" dirty="0"/>
              <a:t>og den skal inddrage nogle aspekter eller være ledsaget af bilag, der ikke er blevet drøftet med eleven under vejledningen” og</a:t>
            </a:r>
          </a:p>
          <a:p>
            <a:r>
              <a:rPr lang="da-DK" dirty="0"/>
              <a:t>”gøre det muligt for eleven at </a:t>
            </a:r>
            <a:r>
              <a:rPr lang="da-DK" b="1" dirty="0"/>
              <a:t>honorere målene</a:t>
            </a:r>
            <a:r>
              <a:rPr lang="da-DK" dirty="0"/>
              <a:t> med studieretningsprojektet”</a:t>
            </a:r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SRP-kursus i Fredericia 21.10.2015      Anders Hassing Forlaget Columbus 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1422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SRP: Det skal de kunne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39522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SRP-kursus i Fredericia 21.10.2015      Anders Hassing Forlaget Columbus 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8713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a-DK" dirty="0" smtClean="0"/>
              <a:t>  Hovedspørgsmål</a:t>
            </a:r>
            <a:br>
              <a:rPr lang="da-DK" dirty="0" smtClean="0"/>
            </a:br>
            <a:endParaRPr lang="da-DK" dirty="0" smtClean="0"/>
          </a:p>
          <a:p>
            <a:pPr marL="457200" lvl="1" indent="0" algn="ctr">
              <a:buNone/>
            </a:pPr>
            <a:r>
              <a:rPr lang="da-DK" dirty="0" smtClean="0"/>
              <a:t>1. Redegørelse</a:t>
            </a:r>
          </a:p>
          <a:p>
            <a:pPr marL="457200" lvl="1" indent="0" algn="ctr">
              <a:buNone/>
            </a:pPr>
            <a:r>
              <a:rPr lang="da-DK" dirty="0" smtClean="0"/>
              <a:t>2. Analyse/undersøgelse</a:t>
            </a:r>
          </a:p>
          <a:p>
            <a:pPr marL="457200" lvl="1" indent="0" algn="ctr">
              <a:buNone/>
            </a:pPr>
            <a:r>
              <a:rPr lang="da-DK" dirty="0" smtClean="0"/>
              <a:t>3. Diskussion/vurdering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SRP-kursus i Fredericia 21.10.2015      Anders Hassing Forlaget Columbus </a:t>
            </a:r>
            <a:endParaRPr lang="da-DK"/>
          </a:p>
        </p:txBody>
      </p:sp>
      <p:sp>
        <p:nvSpPr>
          <p:cNvPr id="5" name="Tekstfelt 4"/>
          <p:cNvSpPr txBox="1"/>
          <p:nvPr/>
        </p:nvSpPr>
        <p:spPr>
          <a:xfrm>
            <a:off x="3570311" y="5107934"/>
            <a:ext cx="489897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500" dirty="0" smtClean="0"/>
              <a:t>+ faglige signalord</a:t>
            </a:r>
            <a:endParaRPr lang="da-DK" sz="2500" dirty="0"/>
          </a:p>
        </p:txBody>
      </p:sp>
    </p:spTree>
    <p:extLst>
      <p:ext uri="{BB962C8B-B14F-4D97-AF65-F5344CB8AC3E}">
        <p14:creationId xmlns:p14="http://schemas.microsoft.com/office/powerpoint/2010/main" val="1384289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Højre-venstrepil 3"/>
          <p:cNvSpPr/>
          <p:nvPr/>
        </p:nvSpPr>
        <p:spPr>
          <a:xfrm>
            <a:off x="2229294" y="3550481"/>
            <a:ext cx="4691889" cy="259159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Tekstfelt 4"/>
          <p:cNvSpPr txBox="1"/>
          <p:nvPr/>
        </p:nvSpPr>
        <p:spPr>
          <a:xfrm>
            <a:off x="716420" y="3314787"/>
            <a:ext cx="1461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Specifik</a:t>
            </a:r>
            <a:endParaRPr lang="da-DK" sz="2800" dirty="0"/>
          </a:p>
        </p:txBody>
      </p:sp>
      <p:sp>
        <p:nvSpPr>
          <p:cNvPr id="6" name="Tekstfelt 5"/>
          <p:cNvSpPr txBox="1"/>
          <p:nvPr/>
        </p:nvSpPr>
        <p:spPr>
          <a:xfrm>
            <a:off x="7225769" y="3440308"/>
            <a:ext cx="16628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err="1" smtClean="0"/>
              <a:t>Uspecifik</a:t>
            </a:r>
            <a:endParaRPr lang="da-DK" sz="2800" dirty="0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SRP-kursus i Fredericia 21.10.2015      Anders Hassing Forlaget Columbus </a:t>
            </a:r>
            <a:endParaRPr lang="da-DK"/>
          </a:p>
        </p:txBody>
      </p:sp>
      <p:sp>
        <p:nvSpPr>
          <p:cNvPr id="8" name="Tekstfelt 7"/>
          <p:cNvSpPr txBox="1"/>
          <p:nvPr/>
        </p:nvSpPr>
        <p:spPr>
          <a:xfrm>
            <a:off x="457200" y="4186562"/>
            <a:ext cx="3876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smtClean="0"/>
              <a:t>Klar, afgrænset, </a:t>
            </a:r>
            <a:r>
              <a:rPr lang="da-DK" i="1" dirty="0" err="1" smtClean="0"/>
              <a:t>stilladserende</a:t>
            </a:r>
            <a:endParaRPr lang="da-DK" i="1" dirty="0"/>
          </a:p>
        </p:txBody>
      </p:sp>
      <p:sp>
        <p:nvSpPr>
          <p:cNvPr id="9" name="Tekstfelt 8"/>
          <p:cNvSpPr txBox="1"/>
          <p:nvPr/>
        </p:nvSpPr>
        <p:spPr>
          <a:xfrm>
            <a:off x="6075010" y="4240897"/>
            <a:ext cx="2993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smtClean="0"/>
              <a:t>Åben, uklar afgrænsning, </a:t>
            </a:r>
          </a:p>
          <a:p>
            <a:r>
              <a:rPr lang="da-DK" i="1" dirty="0"/>
              <a:t>i</a:t>
            </a:r>
            <a:r>
              <a:rPr lang="da-DK" i="1" dirty="0" smtClean="0"/>
              <a:t>kke </a:t>
            </a:r>
            <a:r>
              <a:rPr lang="da-DK" i="1" dirty="0" err="1" smtClean="0"/>
              <a:t>stilladserende</a:t>
            </a:r>
            <a:endParaRPr lang="da-DK" i="1" dirty="0"/>
          </a:p>
        </p:txBody>
      </p:sp>
    </p:spTree>
    <p:extLst>
      <p:ext uri="{BB962C8B-B14F-4D97-AF65-F5344CB8AC3E}">
        <p14:creationId xmlns:p14="http://schemas.microsoft.com/office/powerpoint/2010/main" val="2578671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Konflikten i Syrien (”Specifik”)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1. Giv </a:t>
            </a:r>
            <a:r>
              <a:rPr lang="da-DK" dirty="0"/>
              <a:t>en redegørelse i store træk for Syriens historie fra 1. Verdenskrig og </a:t>
            </a:r>
            <a:r>
              <a:rPr lang="da-DK" dirty="0" smtClean="0"/>
              <a:t>indtil nu.</a:t>
            </a:r>
          </a:p>
          <a:p>
            <a:r>
              <a:rPr lang="da-DK" dirty="0" smtClean="0"/>
              <a:t>2. Undersøg</a:t>
            </a:r>
            <a:r>
              <a:rPr lang="da-DK" dirty="0"/>
              <a:t>, hvilke væsentlige aktører der spiller en rolle i den </a:t>
            </a:r>
            <a:r>
              <a:rPr lang="da-DK" dirty="0" smtClean="0"/>
              <a:t>aktuelle konflikt i Syrien og </a:t>
            </a:r>
            <a:r>
              <a:rPr lang="da-DK" dirty="0"/>
              <a:t>karakteriser deres forskellige interesser i konflikten. </a:t>
            </a:r>
            <a:endParaRPr lang="da-DK" dirty="0" smtClean="0"/>
          </a:p>
          <a:p>
            <a:r>
              <a:rPr lang="da-DK" dirty="0" smtClean="0"/>
              <a:t>3. Diskuter</a:t>
            </a:r>
            <a:r>
              <a:rPr lang="da-DK" dirty="0"/>
              <a:t>, hvad der skal til, for at en fredelig løsning på konflikten kan opnås. I diskussionen skal teorier om international </a:t>
            </a:r>
            <a:r>
              <a:rPr lang="da-DK" dirty="0" smtClean="0"/>
              <a:t>politik.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SRP-kursus i Fredericia 21.10.2015      Anders Hassing Forlaget Columbus 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6953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4" name="Pladsholder til indhold 3" descr="220px-Janus_coin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742" r="-41742"/>
          <a:stretch>
            <a:fillRect/>
          </a:stretch>
        </p:blipFill>
        <p:spPr/>
      </p:pic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SRP-kursus i Fredericia 21.10.2015      Anders Hassing Forlaget Columbus 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22223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Konflikten i Syrien (”</a:t>
            </a:r>
            <a:r>
              <a:rPr lang="da-DK" dirty="0" err="1" smtClean="0"/>
              <a:t>Uspecifik</a:t>
            </a:r>
            <a:r>
              <a:rPr lang="da-DK" dirty="0" smtClean="0"/>
              <a:t>”)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Hvorfor er </a:t>
            </a:r>
            <a:r>
              <a:rPr lang="da-DK" dirty="0" smtClean="0"/>
              <a:t>konflikten i </a:t>
            </a:r>
            <a:r>
              <a:rPr lang="da-DK" dirty="0"/>
              <a:t>Syrien så svær at stoppe?</a:t>
            </a:r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SRP-kursus i Fredericia 21.10.2015      Anders Hassing Forlaget Columbus 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6953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øjre-venstrepil 3"/>
          <p:cNvSpPr/>
          <p:nvPr/>
        </p:nvSpPr>
        <p:spPr>
          <a:xfrm rot="5400000">
            <a:off x="2229294" y="3550481"/>
            <a:ext cx="4691889" cy="259159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Tekstfelt 4"/>
          <p:cNvSpPr txBox="1"/>
          <p:nvPr/>
        </p:nvSpPr>
        <p:spPr>
          <a:xfrm>
            <a:off x="3741004" y="630357"/>
            <a:ext cx="1927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Tværfaglig</a:t>
            </a:r>
            <a:endParaRPr lang="da-DK" sz="2800" dirty="0"/>
          </a:p>
        </p:txBody>
      </p:sp>
      <p:sp>
        <p:nvSpPr>
          <p:cNvPr id="6" name="Tekstfelt 5"/>
          <p:cNvSpPr txBox="1"/>
          <p:nvPr/>
        </p:nvSpPr>
        <p:spPr>
          <a:xfrm>
            <a:off x="3741004" y="6172775"/>
            <a:ext cx="1739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Særfaglig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3103780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Konflikten i Syrien (særfaglig)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>
                <a:solidFill>
                  <a:srgbClr val="FF0000"/>
                </a:solidFill>
              </a:rPr>
              <a:t>1. Giv </a:t>
            </a:r>
            <a:r>
              <a:rPr lang="da-DK" dirty="0">
                <a:solidFill>
                  <a:srgbClr val="FF0000"/>
                </a:solidFill>
              </a:rPr>
              <a:t>en redegørelse i store træk for Syriens historie fra 1. </a:t>
            </a:r>
            <a:r>
              <a:rPr lang="da-DK" dirty="0" smtClean="0">
                <a:solidFill>
                  <a:srgbClr val="FF0000"/>
                </a:solidFill>
              </a:rPr>
              <a:t>Verdenskrig.</a:t>
            </a:r>
            <a:endParaRPr lang="da-DK" dirty="0">
              <a:solidFill>
                <a:srgbClr val="FF0000"/>
              </a:solidFill>
            </a:endParaRPr>
          </a:p>
          <a:p>
            <a:r>
              <a:rPr lang="da-D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2. Undersøg</a:t>
            </a:r>
            <a:r>
              <a:rPr lang="da-D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hvilke væsentlige aktører der spiller en rolle i </a:t>
            </a:r>
            <a:r>
              <a:rPr lang="da-D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den aktuelle konflikt i Syrien og </a:t>
            </a:r>
            <a:r>
              <a:rPr lang="da-D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karakteriser deres forskellige </a:t>
            </a:r>
            <a:r>
              <a:rPr lang="da-D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interesser.</a:t>
            </a:r>
            <a:endParaRPr lang="da-DK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da-DK" dirty="0" smtClean="0">
                <a:solidFill>
                  <a:srgbClr val="558ED5"/>
                </a:solidFill>
              </a:rPr>
              <a:t>3. Diskuter</a:t>
            </a:r>
            <a:r>
              <a:rPr lang="da-DK" dirty="0">
                <a:solidFill>
                  <a:srgbClr val="558ED5"/>
                </a:solidFill>
              </a:rPr>
              <a:t>, hvad der skal til, for at en fredelig løsning på konflikten kan opnås. I diskussionen skal teorier om international </a:t>
            </a:r>
            <a:r>
              <a:rPr lang="da-DK" dirty="0" smtClean="0">
                <a:solidFill>
                  <a:srgbClr val="558ED5"/>
                </a:solidFill>
              </a:rPr>
              <a:t>politik inddrages.</a:t>
            </a:r>
            <a:endParaRPr lang="da-DK" dirty="0">
              <a:solidFill>
                <a:srgbClr val="558ED5"/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SRP-kursus i Fredericia 21.10.2015      Anders Hassing Forlaget Columbus 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04321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a-DK" b="1" i="1" dirty="0">
                <a:solidFill>
                  <a:schemeClr val="accent4">
                    <a:lumMod val="75000"/>
                  </a:schemeClr>
                </a:solidFill>
              </a:rPr>
              <a:t>Hvorfor er </a:t>
            </a:r>
            <a:r>
              <a:rPr lang="da-DK" b="1" i="1" dirty="0" smtClean="0">
                <a:solidFill>
                  <a:schemeClr val="accent4">
                    <a:lumMod val="75000"/>
                  </a:schemeClr>
                </a:solidFill>
              </a:rPr>
              <a:t>konflikten i </a:t>
            </a:r>
            <a:r>
              <a:rPr lang="da-DK" b="1" i="1" dirty="0">
                <a:solidFill>
                  <a:schemeClr val="accent4">
                    <a:lumMod val="75000"/>
                  </a:schemeClr>
                </a:solidFill>
              </a:rPr>
              <a:t>Syrien så svær at stoppe?</a:t>
            </a:r>
            <a:endParaRPr lang="da-DK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da-DK" dirty="0" smtClean="0"/>
              <a:t>1. Giv </a:t>
            </a:r>
            <a:r>
              <a:rPr lang="da-DK" dirty="0"/>
              <a:t>en </a:t>
            </a:r>
            <a:r>
              <a:rPr lang="da-DK" b="1" dirty="0">
                <a:solidFill>
                  <a:srgbClr val="FF0000"/>
                </a:solidFill>
              </a:rPr>
              <a:t>redegørelse i store træk for Syriens historie </a:t>
            </a:r>
            <a:r>
              <a:rPr lang="da-DK" dirty="0"/>
              <a:t>fra 1. Verdenskrig og indtil nu med henblik på at forklare </a:t>
            </a:r>
            <a:r>
              <a:rPr lang="da-DK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skillelinjerne i den aktuelle </a:t>
            </a:r>
            <a:r>
              <a:rPr lang="da-DK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konflikt i Syrien</a:t>
            </a:r>
            <a:r>
              <a:rPr lang="da-DK" dirty="0" smtClean="0"/>
              <a:t>.</a:t>
            </a:r>
            <a:endParaRPr lang="da-DK" dirty="0"/>
          </a:p>
          <a:p>
            <a:r>
              <a:rPr lang="da-DK" dirty="0" smtClean="0"/>
              <a:t>2. Undersøg</a:t>
            </a:r>
            <a:r>
              <a:rPr lang="da-DK" dirty="0"/>
              <a:t>, hvilke </a:t>
            </a:r>
            <a:r>
              <a:rPr lang="da-DK" b="1" dirty="0">
                <a:solidFill>
                  <a:srgbClr val="558ED5"/>
                </a:solidFill>
              </a:rPr>
              <a:t>væsentlige aktører </a:t>
            </a:r>
            <a:r>
              <a:rPr lang="da-DK" dirty="0"/>
              <a:t>der spiller en rolle i </a:t>
            </a:r>
            <a:r>
              <a:rPr lang="da-DK" dirty="0" smtClean="0"/>
              <a:t>konflikten i Syrien </a:t>
            </a:r>
            <a:r>
              <a:rPr lang="da-DK" dirty="0"/>
              <a:t>og karakteriser deres forskellige </a:t>
            </a:r>
            <a:r>
              <a:rPr lang="da-DK" b="1" dirty="0" smtClean="0">
                <a:solidFill>
                  <a:srgbClr val="558ED5"/>
                </a:solidFill>
              </a:rPr>
              <a:t>interesser</a:t>
            </a:r>
            <a:r>
              <a:rPr lang="da-DK" dirty="0" smtClean="0"/>
              <a:t>. </a:t>
            </a:r>
            <a:r>
              <a:rPr lang="da-DK" dirty="0"/>
              <a:t>I undersøgelsen skal indgå </a:t>
            </a:r>
            <a:r>
              <a:rPr lang="da-DK" b="1" dirty="0" smtClean="0">
                <a:solidFill>
                  <a:srgbClr val="FF0000"/>
                </a:solidFill>
              </a:rPr>
              <a:t>kildekritiske analyser </a:t>
            </a:r>
            <a:r>
              <a:rPr lang="da-DK" b="1" dirty="0">
                <a:solidFill>
                  <a:srgbClr val="FF0000"/>
                </a:solidFill>
              </a:rPr>
              <a:t>af selvfundne </a:t>
            </a:r>
            <a:r>
              <a:rPr lang="da-DK" b="1" dirty="0" smtClean="0">
                <a:solidFill>
                  <a:srgbClr val="FF0000"/>
                </a:solidFill>
              </a:rPr>
              <a:t>kilder</a:t>
            </a:r>
            <a:r>
              <a:rPr lang="da-DK" dirty="0" smtClean="0"/>
              <a:t> med henblik på at kunne </a:t>
            </a:r>
            <a:r>
              <a:rPr lang="da-DK" b="1" dirty="0" smtClean="0">
                <a:solidFill>
                  <a:schemeClr val="accent1"/>
                </a:solidFill>
              </a:rPr>
              <a:t>belyse </a:t>
            </a:r>
            <a:r>
              <a:rPr lang="da-DK" b="1" dirty="0">
                <a:solidFill>
                  <a:schemeClr val="accent1"/>
                </a:solidFill>
              </a:rPr>
              <a:t>aktører i konflikten</a:t>
            </a:r>
            <a:r>
              <a:rPr lang="da-DK" dirty="0"/>
              <a:t>.</a:t>
            </a:r>
          </a:p>
          <a:p>
            <a:r>
              <a:rPr lang="da-DK" dirty="0" smtClean="0"/>
              <a:t>3. Diskuter</a:t>
            </a:r>
            <a:r>
              <a:rPr lang="da-DK" dirty="0"/>
              <a:t>, hvad der skal til, for at en fredelig løsning på konflikten kan opnås. I diskussionen skal </a:t>
            </a:r>
            <a:r>
              <a:rPr lang="da-DK" b="1" dirty="0">
                <a:solidFill>
                  <a:srgbClr val="558ED5"/>
                </a:solidFill>
              </a:rPr>
              <a:t>teorier om international politik</a:t>
            </a:r>
            <a:r>
              <a:rPr lang="da-DK" dirty="0"/>
              <a:t> og </a:t>
            </a:r>
            <a:r>
              <a:rPr lang="da-DK" b="1" dirty="0">
                <a:solidFill>
                  <a:srgbClr val="FF0000"/>
                </a:solidFill>
              </a:rPr>
              <a:t>viden om konfliktens historiske rødder</a:t>
            </a:r>
            <a:r>
              <a:rPr lang="da-DK" dirty="0"/>
              <a:t> inddrages.</a:t>
            </a: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Konflikten i Syrien (tværfaglig)</a:t>
            </a:r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SRP-kursus i Fredericia 21.10.2015      Anders Hassing Forlaget Columbus 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5031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øjre-venstrepil 3"/>
          <p:cNvSpPr/>
          <p:nvPr/>
        </p:nvSpPr>
        <p:spPr>
          <a:xfrm>
            <a:off x="2229294" y="3550481"/>
            <a:ext cx="4691889" cy="259159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Tekstfelt 4"/>
          <p:cNvSpPr txBox="1"/>
          <p:nvPr/>
        </p:nvSpPr>
        <p:spPr>
          <a:xfrm>
            <a:off x="716420" y="3314787"/>
            <a:ext cx="1461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Specifik</a:t>
            </a:r>
            <a:endParaRPr lang="da-DK" sz="2800" dirty="0"/>
          </a:p>
        </p:txBody>
      </p:sp>
      <p:sp>
        <p:nvSpPr>
          <p:cNvPr id="6" name="Tekstfelt 5"/>
          <p:cNvSpPr txBox="1"/>
          <p:nvPr/>
        </p:nvSpPr>
        <p:spPr>
          <a:xfrm>
            <a:off x="7225769" y="3440308"/>
            <a:ext cx="1690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err="1" smtClean="0"/>
              <a:t>Uspecifik</a:t>
            </a:r>
            <a:endParaRPr lang="da-DK" sz="2800" dirty="0"/>
          </a:p>
        </p:txBody>
      </p:sp>
      <p:sp>
        <p:nvSpPr>
          <p:cNvPr id="7" name="Højre-venstrepil 6"/>
          <p:cNvSpPr/>
          <p:nvPr/>
        </p:nvSpPr>
        <p:spPr>
          <a:xfrm rot="5400000">
            <a:off x="2229294" y="3550481"/>
            <a:ext cx="4691889" cy="259159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Tekstfelt 7"/>
          <p:cNvSpPr txBox="1"/>
          <p:nvPr/>
        </p:nvSpPr>
        <p:spPr>
          <a:xfrm>
            <a:off x="3741004" y="630357"/>
            <a:ext cx="1927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Tværfaglig</a:t>
            </a:r>
            <a:endParaRPr lang="da-DK" sz="2800" dirty="0"/>
          </a:p>
        </p:txBody>
      </p:sp>
      <p:sp>
        <p:nvSpPr>
          <p:cNvPr id="9" name="Tekstfelt 8"/>
          <p:cNvSpPr txBox="1"/>
          <p:nvPr/>
        </p:nvSpPr>
        <p:spPr>
          <a:xfrm>
            <a:off x="3741004" y="6172775"/>
            <a:ext cx="1739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Særfaglig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2028178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øjre-venstrepil 3"/>
          <p:cNvSpPr/>
          <p:nvPr/>
        </p:nvSpPr>
        <p:spPr>
          <a:xfrm>
            <a:off x="2229294" y="3550481"/>
            <a:ext cx="4691889" cy="259159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Tekstfelt 4"/>
          <p:cNvSpPr txBox="1"/>
          <p:nvPr/>
        </p:nvSpPr>
        <p:spPr>
          <a:xfrm>
            <a:off x="716420" y="3314787"/>
            <a:ext cx="1461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Specifik</a:t>
            </a:r>
            <a:endParaRPr lang="da-DK" sz="2800" dirty="0"/>
          </a:p>
        </p:txBody>
      </p:sp>
      <p:sp>
        <p:nvSpPr>
          <p:cNvPr id="6" name="Tekstfelt 5"/>
          <p:cNvSpPr txBox="1"/>
          <p:nvPr/>
        </p:nvSpPr>
        <p:spPr>
          <a:xfrm>
            <a:off x="7225769" y="3440308"/>
            <a:ext cx="16628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err="1" smtClean="0"/>
              <a:t>Uspecifik</a:t>
            </a:r>
            <a:endParaRPr lang="da-DK" sz="2800" dirty="0"/>
          </a:p>
        </p:txBody>
      </p:sp>
      <p:sp>
        <p:nvSpPr>
          <p:cNvPr id="7" name="Højre-venstrepil 6"/>
          <p:cNvSpPr/>
          <p:nvPr/>
        </p:nvSpPr>
        <p:spPr>
          <a:xfrm rot="5400000">
            <a:off x="2229294" y="3550481"/>
            <a:ext cx="4691889" cy="259159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Tekstfelt 7"/>
          <p:cNvSpPr txBox="1"/>
          <p:nvPr/>
        </p:nvSpPr>
        <p:spPr>
          <a:xfrm>
            <a:off x="3741004" y="630357"/>
            <a:ext cx="1927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Tværfaglig</a:t>
            </a:r>
            <a:endParaRPr lang="da-DK" sz="2800" dirty="0"/>
          </a:p>
        </p:txBody>
      </p:sp>
      <p:sp>
        <p:nvSpPr>
          <p:cNvPr id="9" name="Tekstfelt 8"/>
          <p:cNvSpPr txBox="1"/>
          <p:nvPr/>
        </p:nvSpPr>
        <p:spPr>
          <a:xfrm>
            <a:off x="3741004" y="6172775"/>
            <a:ext cx="1739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Særfaglig</a:t>
            </a:r>
            <a:endParaRPr lang="da-DK" sz="2800" dirty="0"/>
          </a:p>
        </p:txBody>
      </p:sp>
      <p:sp>
        <p:nvSpPr>
          <p:cNvPr id="3" name="Tekstfelt 2"/>
          <p:cNvSpPr txBox="1"/>
          <p:nvPr/>
        </p:nvSpPr>
        <p:spPr>
          <a:xfrm>
            <a:off x="673972" y="4428366"/>
            <a:ext cx="344763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 smtClean="0"/>
              <a:t>Præcise delopgaver, men ikke faglig integration. Svær at besvare til 12, let at bedømme.</a:t>
            </a:r>
          </a:p>
          <a:p>
            <a:endParaRPr lang="da-DK" sz="2000" dirty="0"/>
          </a:p>
          <a:p>
            <a:r>
              <a:rPr lang="da-DK" sz="2000" dirty="0" smtClean="0"/>
              <a:t>”Den tunge sandwich”</a:t>
            </a:r>
            <a:endParaRPr lang="da-DK" sz="2000" dirty="0"/>
          </a:p>
        </p:txBody>
      </p:sp>
      <p:sp>
        <p:nvSpPr>
          <p:cNvPr id="10" name="Tekstfelt 9"/>
          <p:cNvSpPr txBox="1"/>
          <p:nvPr/>
        </p:nvSpPr>
        <p:spPr>
          <a:xfrm>
            <a:off x="5662152" y="4428366"/>
            <a:ext cx="3481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 smtClean="0"/>
              <a:t>Upræcise delopgaver uden faglig integration. Svær at besvare overhovedet, svær at bedømme? </a:t>
            </a:r>
          </a:p>
          <a:p>
            <a:endParaRPr lang="da-DK" sz="2000" dirty="0"/>
          </a:p>
          <a:p>
            <a:r>
              <a:rPr lang="da-DK" sz="2000" dirty="0" smtClean="0"/>
              <a:t>”Den luftige sandwich”</a:t>
            </a:r>
            <a:endParaRPr lang="da-DK" sz="2000" dirty="0"/>
          </a:p>
        </p:txBody>
      </p:sp>
      <p:sp>
        <p:nvSpPr>
          <p:cNvPr id="11" name="Tekstfelt 10"/>
          <p:cNvSpPr txBox="1"/>
          <p:nvPr/>
        </p:nvSpPr>
        <p:spPr>
          <a:xfrm>
            <a:off x="673972" y="1131984"/>
            <a:ext cx="30069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 smtClean="0"/>
              <a:t>Fagligt integreret med præcise krav til besvarelse og bedømmelse</a:t>
            </a:r>
          </a:p>
          <a:p>
            <a:endParaRPr lang="da-DK" sz="2000" dirty="0"/>
          </a:p>
          <a:p>
            <a:endParaRPr lang="da-DK" sz="2000" dirty="0" smtClean="0"/>
          </a:p>
          <a:p>
            <a:r>
              <a:rPr lang="da-DK" sz="2000" dirty="0" smtClean="0"/>
              <a:t>”Den gode blanding”</a:t>
            </a:r>
            <a:endParaRPr lang="da-DK" sz="2000" dirty="0"/>
          </a:p>
        </p:txBody>
      </p:sp>
      <p:sp>
        <p:nvSpPr>
          <p:cNvPr id="12" name="Tekstfelt 11"/>
          <p:cNvSpPr txBox="1"/>
          <p:nvPr/>
        </p:nvSpPr>
        <p:spPr>
          <a:xfrm>
            <a:off x="5776987" y="1153577"/>
            <a:ext cx="29098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 smtClean="0"/>
              <a:t>Fagligt integreret med krav om stor elev-selvstændighed – vanskeligere at bedømme </a:t>
            </a:r>
          </a:p>
          <a:p>
            <a:endParaRPr lang="da-DK" sz="2000" dirty="0"/>
          </a:p>
          <a:p>
            <a:r>
              <a:rPr lang="da-DK" sz="2000" dirty="0" smtClean="0"/>
              <a:t>”Prøv lykken”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982060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øjre-venstrepil 3"/>
          <p:cNvSpPr/>
          <p:nvPr/>
        </p:nvSpPr>
        <p:spPr>
          <a:xfrm>
            <a:off x="2229294" y="3550481"/>
            <a:ext cx="4691889" cy="259159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Tekstfelt 4"/>
          <p:cNvSpPr txBox="1"/>
          <p:nvPr/>
        </p:nvSpPr>
        <p:spPr>
          <a:xfrm>
            <a:off x="716420" y="3314787"/>
            <a:ext cx="1461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Specifik</a:t>
            </a:r>
            <a:endParaRPr lang="da-DK" sz="2800" dirty="0"/>
          </a:p>
        </p:txBody>
      </p:sp>
      <p:sp>
        <p:nvSpPr>
          <p:cNvPr id="6" name="Tekstfelt 5"/>
          <p:cNvSpPr txBox="1"/>
          <p:nvPr/>
        </p:nvSpPr>
        <p:spPr>
          <a:xfrm>
            <a:off x="7225769" y="3440308"/>
            <a:ext cx="1690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err="1" smtClean="0"/>
              <a:t>Uspecifik</a:t>
            </a:r>
            <a:endParaRPr lang="da-DK" sz="2800" dirty="0"/>
          </a:p>
        </p:txBody>
      </p:sp>
      <p:sp>
        <p:nvSpPr>
          <p:cNvPr id="7" name="Højre-venstrepil 6"/>
          <p:cNvSpPr/>
          <p:nvPr/>
        </p:nvSpPr>
        <p:spPr>
          <a:xfrm rot="5400000">
            <a:off x="2229294" y="3550481"/>
            <a:ext cx="4691889" cy="259159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Tekstfelt 7"/>
          <p:cNvSpPr txBox="1"/>
          <p:nvPr/>
        </p:nvSpPr>
        <p:spPr>
          <a:xfrm>
            <a:off x="3741004" y="630357"/>
            <a:ext cx="1927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Tværfaglig</a:t>
            </a:r>
            <a:endParaRPr lang="da-DK" sz="2800" dirty="0"/>
          </a:p>
        </p:txBody>
      </p:sp>
      <p:sp>
        <p:nvSpPr>
          <p:cNvPr id="9" name="Tekstfelt 8"/>
          <p:cNvSpPr txBox="1"/>
          <p:nvPr/>
        </p:nvSpPr>
        <p:spPr>
          <a:xfrm>
            <a:off x="3741004" y="6172775"/>
            <a:ext cx="1739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Særfaglig</a:t>
            </a:r>
            <a:endParaRPr lang="da-DK" sz="2800" dirty="0"/>
          </a:p>
        </p:txBody>
      </p:sp>
      <p:pic>
        <p:nvPicPr>
          <p:cNvPr id="13" name="Billede 12" descr="4878-5665-thickbox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477" y="310260"/>
            <a:ext cx="3004527" cy="3004527"/>
          </a:xfrm>
          <a:prstGeom prst="rect">
            <a:avLst/>
          </a:prstGeom>
        </p:spPr>
      </p:pic>
      <p:pic>
        <p:nvPicPr>
          <p:cNvPr id="14" name="Billede 13" descr="124492518_906_1024_0_0_0_0_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792" y="310260"/>
            <a:ext cx="2000782" cy="2685573"/>
          </a:xfrm>
          <a:prstGeom prst="rect">
            <a:avLst/>
          </a:prstGeom>
        </p:spPr>
      </p:pic>
      <p:pic>
        <p:nvPicPr>
          <p:cNvPr id="19" name="Billede 18" descr="85447835.i1HZWpNe.HamSandwich0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0743" y="4248326"/>
            <a:ext cx="2880880" cy="2131062"/>
          </a:xfrm>
          <a:prstGeom prst="rect">
            <a:avLst/>
          </a:prstGeom>
        </p:spPr>
      </p:pic>
      <p:pic>
        <p:nvPicPr>
          <p:cNvPr id="20" name="Billede 19" descr="tetrt453545345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34" y="4215311"/>
            <a:ext cx="3478170" cy="195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025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1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/>
              <a:t>1. Redegør for </a:t>
            </a:r>
            <a:r>
              <a:rPr lang="da-DK" dirty="0" err="1"/>
              <a:t>USAs</a:t>
            </a:r>
            <a:r>
              <a:rPr lang="da-DK" dirty="0"/>
              <a:t> brug af militær magt i landets udenrigspolitik fra 1989 til 2008.</a:t>
            </a:r>
          </a:p>
          <a:p>
            <a:pPr marL="0" indent="0">
              <a:buNone/>
            </a:pPr>
            <a:r>
              <a:rPr lang="da-DK" dirty="0"/>
              <a:t>2. Undersøg </a:t>
            </a:r>
            <a:r>
              <a:rPr lang="da-DK" dirty="0" err="1"/>
              <a:t>USAs</a:t>
            </a:r>
            <a:r>
              <a:rPr lang="da-DK" dirty="0"/>
              <a:t> placering i det internationale system i dag.</a:t>
            </a:r>
          </a:p>
          <a:p>
            <a:pPr marL="0" indent="0">
              <a:buNone/>
            </a:pPr>
            <a:r>
              <a:rPr lang="da-DK" dirty="0"/>
              <a:t>3. Diskuter om USA også fremover vil være den altdominerende supermagt. 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SRP-kursus i Fredericia 21.10.2015      Anders Hassing Forlaget Columbus 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1089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2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SRP-kursus i Fredericia 21.10.2015      Anders Hassing Forlaget Columbus </a:t>
            </a:r>
            <a:endParaRPr lang="da-DK"/>
          </a:p>
        </p:txBody>
      </p:sp>
      <p:sp>
        <p:nvSpPr>
          <p:cNvPr id="5" name="Pladsholder til indhold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b="1" dirty="0"/>
              <a:t>Hvordan kan fænomenet hooliganisme forklares?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Redegør kort for fænomenet hooliganismen og dets historie</a:t>
            </a:r>
          </a:p>
          <a:p>
            <a:pPr marL="0" indent="0">
              <a:buNone/>
            </a:pPr>
            <a:r>
              <a:rPr lang="da-DK" dirty="0"/>
              <a:t>Der ønskes en diskussion af hvilke forklaringsmodeller der kan anvendes til at forklare hooliganisme historisk og i det senmoderne samfund. Diskussionen skal tage afsæt i selvvalgte cases og inkludere kildekritisk analyse.</a:t>
            </a:r>
          </a:p>
          <a:p>
            <a:pPr marL="0" indent="0">
              <a:buNone/>
            </a:pPr>
            <a:r>
              <a:rPr lang="da-DK" dirty="0"/>
              <a:t>Vurder hvilke sociologiske forklaringsmodeller der har størst forklaringskraft overfor hooliganismen i Danmark</a:t>
            </a:r>
          </a:p>
        </p:txBody>
      </p:sp>
    </p:spTree>
    <p:extLst>
      <p:ext uri="{BB962C8B-B14F-4D97-AF65-F5344CB8AC3E}">
        <p14:creationId xmlns:p14="http://schemas.microsoft.com/office/powerpoint/2010/main" val="4286211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3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b="1" dirty="0"/>
              <a:t>Den tyske krises betydning for Hitlers magtovertagelse</a:t>
            </a:r>
            <a:endParaRPr lang="da-DK" dirty="0"/>
          </a:p>
          <a:p>
            <a:r>
              <a:rPr lang="da-DK" dirty="0"/>
              <a:t>Med udgangspunkt i en redegørelse for udviklingen i Tysklands økonomiske situation i mellemkrigstiden ønskes en analyse af Tysklands krise i 30’erne. Relevant historisk kildemateriale og samfundsfaglig teori skal inddrages i analysen. Efterfølgende ønskes en diskussion af, hvorledes krisen har bidraget til, at Hitler kom til magten i Tyskland.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SRP-kursus i Fredericia 21.10.2015      Anders Hassing Forlaget Columbus 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85485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4" name="Pladsholder til indhold 3" descr="858b59028d.gif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09" b="-609"/>
          <a:stretch>
            <a:fillRect/>
          </a:stretch>
        </p:blipFill>
        <p:spPr/>
      </p:pic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SRP-kursus i Fredericia 21.10.2015      Anders Hassing Forlaget Columbus 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0052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4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a-DK" dirty="0"/>
              <a:t>1. Redegør kort for den tidlige udvikling af apartheid i Sydafrika med </a:t>
            </a:r>
            <a:r>
              <a:rPr lang="da-DK" dirty="0" smtClean="0"/>
              <a:t>særligt henblik </a:t>
            </a:r>
            <a:r>
              <a:rPr lang="da-DK" dirty="0"/>
              <a:t>på det ideologiske grundlag og værdisæt</a:t>
            </a:r>
          </a:p>
          <a:p>
            <a:endParaRPr lang="da-DK" dirty="0"/>
          </a:p>
          <a:p>
            <a:pPr marL="0" indent="0">
              <a:buNone/>
            </a:pPr>
            <a:r>
              <a:rPr lang="da-DK" dirty="0"/>
              <a:t>2. Analysér med udgangspunkt i selvvalgt kildemateriale, hvordan udviklingen i </a:t>
            </a:r>
            <a:r>
              <a:rPr lang="da-DK" dirty="0" smtClean="0"/>
              <a:t>apartheid </a:t>
            </a:r>
            <a:r>
              <a:rPr lang="da-DK" dirty="0"/>
              <a:t>som ideologi italesættes</a:t>
            </a:r>
          </a:p>
          <a:p>
            <a:endParaRPr lang="da-DK" dirty="0"/>
          </a:p>
          <a:p>
            <a:pPr marL="0" indent="0">
              <a:buNone/>
            </a:pPr>
            <a:r>
              <a:rPr lang="da-DK" dirty="0"/>
              <a:t>3. Diskutér afslutningsvis, hvilke konsekvenser det ideologiske grundlag fik for </a:t>
            </a:r>
            <a:r>
              <a:rPr lang="da-DK" dirty="0" smtClean="0"/>
              <a:t>etableringen </a:t>
            </a:r>
            <a:r>
              <a:rPr lang="da-DK" dirty="0"/>
              <a:t>apartheid som system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SRP-kursus i Fredericia 21.10.2015      Anders Hassing Forlaget Columbus 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8988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5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Redegør for hovedtræk i dansk udenrigspolitik fra 1940 til i dag</a:t>
            </a:r>
            <a:br>
              <a:rPr lang="da-DK" dirty="0"/>
            </a:br>
            <a:r>
              <a:rPr lang="da-DK" dirty="0"/>
              <a:t>Undersøg baggrunden for det udenrigspolitiske skifte fra neutralitet til NATO-medlemskab i 1949</a:t>
            </a:r>
            <a:br>
              <a:rPr lang="da-DK" dirty="0"/>
            </a:br>
            <a:r>
              <a:rPr lang="da-DK" dirty="0"/>
              <a:t>Diskuter om den nuværende udenrigspolitik er præget af aktivisme eller tilpasning. 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SRP-kursus i Fredericia 21.10.2015      Anders Hassing Forlaget Columbus 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1283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6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a-DK" b="1" dirty="0"/>
              <a:t>Voldskriminalitet og straf i Danmark</a:t>
            </a:r>
            <a:endParaRPr lang="da-DK" dirty="0"/>
          </a:p>
          <a:p>
            <a:r>
              <a:rPr lang="da-DK" dirty="0"/>
              <a:t>Du skal først dokumentere forskellige historiske perioders syn på kriminalitet og stil herunder skarpt på hvordan dette syn har udmøntet sig i den konkrete retspraksis.</a:t>
            </a:r>
          </a:p>
          <a:p>
            <a:r>
              <a:rPr lang="da-DK" dirty="0"/>
              <a:t>Du skal dernæst give en oversigt over strafferammerne for vold i Danmark i dag og den konkrete strafudmåling i voldssager.</a:t>
            </a:r>
          </a:p>
          <a:p>
            <a:r>
              <a:rPr lang="da-DK" dirty="0"/>
              <a:t>Med udgangspunkt i den udarbejdede oversigt skal du analysere, hvordan vold og voldsforbrydere opfattes. Sammenlign med den almindelige befolknings opfattelse af vold og voldsforbrydere.</a:t>
            </a:r>
          </a:p>
          <a:p>
            <a:r>
              <a:rPr lang="da-DK" dirty="0"/>
              <a:t>Du skal endelig diskutere, om fængselsstraf er den mest hensigtsmæssige måde at bekæmpe voldskriminalitet på. I diskussionen skal indgå undersøgelser af, hvordan straf virker på den enkelte og virker som generel præventiv foranstaltning. 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SRP-kursus i Fredericia 21.10.2015      Anders Hassing Forlaget Columbus 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6508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7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da-DK" i="1" dirty="0" smtClean="0"/>
              <a:t>  Hvorfor er dansk politik blevet opdelt i </a:t>
            </a:r>
          </a:p>
          <a:p>
            <a:pPr marL="0" indent="0" algn="ctr">
              <a:buNone/>
            </a:pPr>
            <a:r>
              <a:rPr lang="da-DK" i="1" dirty="0" smtClean="0"/>
              <a:t>”rød og blå blok”?</a:t>
            </a:r>
            <a:br>
              <a:rPr lang="da-DK" i="1" dirty="0" smtClean="0"/>
            </a:br>
            <a:endParaRPr lang="da-DK" i="1" dirty="0" smtClean="0"/>
          </a:p>
          <a:p>
            <a:pPr marL="457200" lvl="1" indent="0" algn="ctr">
              <a:buNone/>
            </a:pPr>
            <a:r>
              <a:rPr lang="da-DK" dirty="0" smtClean="0"/>
              <a:t>1. Giv en kort redegørelse for det danske partisystems udvikling i perioden 1945-2015.</a:t>
            </a:r>
            <a:br>
              <a:rPr lang="da-DK" dirty="0" smtClean="0"/>
            </a:br>
            <a:endParaRPr lang="da-DK" dirty="0" smtClean="0"/>
          </a:p>
          <a:p>
            <a:pPr marL="457200" lvl="1" indent="0" algn="ctr">
              <a:buNone/>
            </a:pPr>
            <a:r>
              <a:rPr lang="da-DK" dirty="0" smtClean="0"/>
              <a:t>2. Undersøg ved brug af en historisk diskursanalyse, hvornår udtrykkene ”rød og blå blok” første gang optrådte i den offentlige debat i Danmark og i hvilken sammenhæng.</a:t>
            </a:r>
            <a:br>
              <a:rPr lang="da-DK" dirty="0" smtClean="0"/>
            </a:br>
            <a:endParaRPr lang="da-DK" dirty="0" smtClean="0"/>
          </a:p>
          <a:p>
            <a:pPr marL="457200" lvl="1" indent="0" algn="ctr">
              <a:buNone/>
            </a:pPr>
            <a:r>
              <a:rPr lang="da-DK" dirty="0" smtClean="0"/>
              <a:t>3. Diskuter, hvad der kan forklare dansk politiks opdeling i ”rød og blå blok”. I diskussionen skal den historiske undersøgelse og teori om politikkens </a:t>
            </a:r>
            <a:r>
              <a:rPr lang="da-DK" dirty="0" err="1" smtClean="0"/>
              <a:t>medialisering</a:t>
            </a:r>
            <a:r>
              <a:rPr lang="da-DK" dirty="0" smtClean="0"/>
              <a:t> inddrages.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SRP-kursus i Fredericia 21.10.2015      Anders Hassing Forlaget Columbus 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85485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Program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Hvordan sikrer vi, at begge fag kommer tilstrækkeligt i spil?</a:t>
            </a:r>
          </a:p>
          <a:p>
            <a:r>
              <a:rPr lang="da-DK" dirty="0" smtClean="0"/>
              <a:t>Hvad kendetegner den gode opgaveformulering?</a:t>
            </a:r>
          </a:p>
          <a:p>
            <a:r>
              <a:rPr lang="da-DK" dirty="0" smtClean="0"/>
              <a:t>Undervejs og til slut: Eksempler og overvejelse. </a:t>
            </a:r>
          </a:p>
          <a:p>
            <a:r>
              <a:rPr lang="da-DK" dirty="0" smtClean="0"/>
              <a:t>B(r)yd gerne ind.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SRP-kursus i Fredericia 21.10.2015      Anders Hassing Forlaget Columbus 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1402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Anders Hassing</a:t>
            </a:r>
          </a:p>
          <a:p>
            <a:r>
              <a:rPr lang="da-DK" dirty="0" smtClean="0"/>
              <a:t>Gymnasielærer siden 2005</a:t>
            </a:r>
          </a:p>
          <a:p>
            <a:r>
              <a:rPr lang="da-DK" dirty="0" smtClean="0"/>
              <a:t>Columbus: Redaktør og (fra 2013) forlagsdirektør</a:t>
            </a:r>
          </a:p>
          <a:p>
            <a:r>
              <a:rPr lang="da-DK" dirty="0" smtClean="0"/>
              <a:t>SRP-censor i begge fag</a:t>
            </a:r>
          </a:p>
          <a:p>
            <a:r>
              <a:rPr lang="da-DK" dirty="0" smtClean="0"/>
              <a:t>Udviklingsprojekt om tværfaglig skrivning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SRP-kursus i Fredericia 21.10.2015      Anders Hassing Forlaget Columbus 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73522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Begge fag i spil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SRP-kursus i Fredericia 21.10.2015      Anders Hassing Forlaget Columbus 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21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dsholder til indhold 3" descr="6a00d834518c6c69e2010535b401d3970c-640wi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73" b="8673"/>
          <a:stretch>
            <a:fillRect/>
          </a:stretch>
        </p:blipFill>
        <p:spPr/>
      </p:pic>
      <p:sp>
        <p:nvSpPr>
          <p:cNvPr id="5" name="Tekstfelt 4"/>
          <p:cNvSpPr txBox="1"/>
          <p:nvPr/>
        </p:nvSpPr>
        <p:spPr>
          <a:xfrm>
            <a:off x="745322" y="524618"/>
            <a:ext cx="7729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dirty="0"/>
              <a:t>- men hvad kan </a:t>
            </a:r>
            <a:r>
              <a:rPr lang="da-DK" sz="3600" dirty="0" smtClean="0"/>
              <a:t>eleverne …?</a:t>
            </a:r>
            <a:endParaRPr lang="da-DK" sz="3600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SRP-kursus i Fredericia 21.10.2015      Anders Hassing Forlaget Columbus 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5562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… og hvad kan fagene?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008367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SRP-kursus i Fredericia 21.10.2015      Anders Hassing Forlaget Columbus </a:t>
            </a:r>
            <a:endParaRPr lang="da-DK"/>
          </a:p>
        </p:txBody>
      </p:sp>
      <p:sp>
        <p:nvSpPr>
          <p:cNvPr id="10" name="Skyformet billedforklaring 9"/>
          <p:cNvSpPr/>
          <p:nvPr/>
        </p:nvSpPr>
        <p:spPr>
          <a:xfrm>
            <a:off x="6019800" y="1029811"/>
            <a:ext cx="3229730" cy="1325351"/>
          </a:xfrm>
          <a:prstGeom prst="cloudCallout">
            <a:avLst>
              <a:gd name="adj1" fmla="val -73824"/>
              <a:gd name="adj2" fmla="val 41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Fagkonsulent</a:t>
            </a:r>
          </a:p>
          <a:p>
            <a:pPr algn="ctr"/>
            <a:r>
              <a:rPr lang="da-DK" dirty="0" smtClean="0"/>
              <a:t>Faglig arbejdsdeling</a:t>
            </a:r>
          </a:p>
          <a:p>
            <a:pPr algn="ctr"/>
            <a:r>
              <a:rPr lang="da-DK" dirty="0"/>
              <a:t>Juridisk </a:t>
            </a:r>
            <a:r>
              <a:rPr lang="da-DK" dirty="0" smtClean="0"/>
              <a:t>autoritet</a:t>
            </a:r>
            <a:endParaRPr lang="da-DK" dirty="0"/>
          </a:p>
        </p:txBody>
      </p:sp>
      <p:sp>
        <p:nvSpPr>
          <p:cNvPr id="11" name="Skyformet billedforklaring 10"/>
          <p:cNvSpPr/>
          <p:nvPr/>
        </p:nvSpPr>
        <p:spPr>
          <a:xfrm>
            <a:off x="457200" y="5034583"/>
            <a:ext cx="2432649" cy="1686892"/>
          </a:xfrm>
          <a:prstGeom prst="cloudCallout">
            <a:avLst>
              <a:gd name="adj1" fmla="val 16614"/>
              <a:gd name="adj2" fmla="val -11427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Faglig socialisering</a:t>
            </a:r>
          </a:p>
          <a:p>
            <a:pPr algn="ctr"/>
            <a:r>
              <a:rPr lang="da-DK" dirty="0"/>
              <a:t>Ny inspiration</a:t>
            </a:r>
          </a:p>
          <a:p>
            <a:pPr algn="ctr"/>
            <a:r>
              <a:rPr lang="da-DK" dirty="0"/>
              <a:t>Akademisk autoritet</a:t>
            </a:r>
          </a:p>
        </p:txBody>
      </p:sp>
      <p:sp>
        <p:nvSpPr>
          <p:cNvPr id="12" name="Skyformet billedforklaring 11"/>
          <p:cNvSpPr/>
          <p:nvPr/>
        </p:nvSpPr>
        <p:spPr>
          <a:xfrm>
            <a:off x="6314823" y="5234040"/>
            <a:ext cx="2601440" cy="1487435"/>
          </a:xfrm>
          <a:prstGeom prst="cloudCallout">
            <a:avLst>
              <a:gd name="adj1" fmla="val -32471"/>
              <a:gd name="adj2" fmla="val -13055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Faggruppe</a:t>
            </a:r>
          </a:p>
          <a:p>
            <a:pPr algn="ctr"/>
            <a:r>
              <a:rPr lang="da-DK" dirty="0" smtClean="0"/>
              <a:t>Fagligt miljø</a:t>
            </a:r>
          </a:p>
          <a:p>
            <a:pPr algn="ctr"/>
            <a:r>
              <a:rPr lang="da-DK" dirty="0" smtClean="0"/>
              <a:t>Eksamen</a:t>
            </a:r>
          </a:p>
          <a:p>
            <a:pPr algn="ctr"/>
            <a:r>
              <a:rPr lang="da-DK" dirty="0" smtClean="0"/>
              <a:t>Social autoritet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31026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Muligheder</a:t>
            </a:r>
            <a:endParaRPr lang="da-DK" dirty="0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92417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SRP-kursus i Fredericia 21.10.2015      Anders Hassing Forlaget Columbus 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9631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11667</TotalTime>
  <Words>1412</Words>
  <Application>Microsoft Macintosh PowerPoint</Application>
  <PresentationFormat>Skærmshow (4:3)</PresentationFormat>
  <Paragraphs>204</Paragraphs>
  <Slides>33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33</vt:i4>
      </vt:variant>
    </vt:vector>
  </HeadingPairs>
  <TitlesOfParts>
    <vt:vector size="34" baseType="lpstr">
      <vt:lpstr>Kontortema</vt:lpstr>
      <vt:lpstr>Historie, samfundsfag og den gode opgaveformulering</vt:lpstr>
      <vt:lpstr>PowerPoint-præsentation</vt:lpstr>
      <vt:lpstr>PowerPoint-præsentation</vt:lpstr>
      <vt:lpstr>Program</vt:lpstr>
      <vt:lpstr>PowerPoint-præsentation</vt:lpstr>
      <vt:lpstr>Begge fag i spil</vt:lpstr>
      <vt:lpstr>PowerPoint-præsentation</vt:lpstr>
      <vt:lpstr>… og hvad kan fagene?</vt:lpstr>
      <vt:lpstr>Muligheder</vt:lpstr>
      <vt:lpstr>Udfordringer</vt:lpstr>
      <vt:lpstr>Overvejelser</vt:lpstr>
      <vt:lpstr>Dogmeregler</vt:lpstr>
      <vt:lpstr>Den gode opgaveformulering</vt:lpstr>
      <vt:lpstr>PowerPoint-præsentation</vt:lpstr>
      <vt:lpstr>Læreplanen om  opgaveformuleringen til SRP:</vt:lpstr>
      <vt:lpstr>SRP: Det skal de kunne</vt:lpstr>
      <vt:lpstr>PowerPoint-præsentation</vt:lpstr>
      <vt:lpstr>PowerPoint-præsentation</vt:lpstr>
      <vt:lpstr>Konflikten i Syrien (”Specifik”)</vt:lpstr>
      <vt:lpstr>Konflikten i Syrien (”Uspecifik”)</vt:lpstr>
      <vt:lpstr>PowerPoint-præsentation</vt:lpstr>
      <vt:lpstr>Konflikten i Syrien (særfaglig)</vt:lpstr>
      <vt:lpstr>Konflikten i Syrien (tværfaglig)</vt:lpstr>
      <vt:lpstr>PowerPoint-præsentation</vt:lpstr>
      <vt:lpstr>PowerPoint-præsentation</vt:lpstr>
      <vt:lpstr>PowerPoint-præsentation</vt:lpstr>
      <vt:lpstr>1</vt:lpstr>
      <vt:lpstr>2</vt:lpstr>
      <vt:lpstr>3</vt:lpstr>
      <vt:lpstr>4</vt:lpstr>
      <vt:lpstr>5</vt:lpstr>
      <vt:lpstr>6</vt:lpstr>
      <vt:lpstr>7</vt:lpstr>
    </vt:vector>
  </TitlesOfParts>
  <Company>Forlaget Columbus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Historie, samfundsfag og den gode opgaveformulering</dc:title>
  <dc:creator>Anders Hassing</dc:creator>
  <cp:lastModifiedBy>Anders Hassing</cp:lastModifiedBy>
  <cp:revision>69</cp:revision>
  <dcterms:created xsi:type="dcterms:W3CDTF">2015-10-08T08:34:16Z</dcterms:created>
  <dcterms:modified xsi:type="dcterms:W3CDTF">2015-10-21T20:55:08Z</dcterms:modified>
</cp:coreProperties>
</file>