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ED1389-A375-40FC-BFB8-57DBB2DB2BB0}"/>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endParaRPr lang="en-GB"/>
          </a:p>
        </p:txBody>
      </p:sp>
      <p:sp>
        <p:nvSpPr>
          <p:cNvPr id="3" name="Undertitel 2">
            <a:extLst>
              <a:ext uri="{FF2B5EF4-FFF2-40B4-BE49-F238E27FC236}">
                <a16:creationId xmlns:a16="http://schemas.microsoft.com/office/drawing/2014/main" id="{7EC69170-2531-40E8-A43F-27C3890EFF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GB"/>
          </a:p>
        </p:txBody>
      </p:sp>
      <p:sp>
        <p:nvSpPr>
          <p:cNvPr id="4" name="Pladsholder til dato 3">
            <a:extLst>
              <a:ext uri="{FF2B5EF4-FFF2-40B4-BE49-F238E27FC236}">
                <a16:creationId xmlns:a16="http://schemas.microsoft.com/office/drawing/2014/main" id="{79304A91-CA0A-4BB6-8264-0BAB4CFA06A3}"/>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5" name="Pladsholder til sidefod 4">
            <a:extLst>
              <a:ext uri="{FF2B5EF4-FFF2-40B4-BE49-F238E27FC236}">
                <a16:creationId xmlns:a16="http://schemas.microsoft.com/office/drawing/2014/main" id="{831C35AD-962F-4D19-A153-C83F76280166}"/>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B4BAD1D0-6810-4E2B-BD77-9B2BA730CE82}"/>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50757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81F3D9-6568-4663-9C04-935BFA664A62}"/>
              </a:ext>
            </a:extLst>
          </p:cNvPr>
          <p:cNvSpPr>
            <a:spLocks noGrp="1"/>
          </p:cNvSpPr>
          <p:nvPr>
            <p:ph type="title"/>
          </p:nvPr>
        </p:nvSpPr>
        <p:spPr/>
        <p:txBody>
          <a:bodyPr/>
          <a:lstStyle/>
          <a:p>
            <a:r>
              <a:rPr lang="da-DK"/>
              <a:t>Klik for at redigere titeltypografien i masteren</a:t>
            </a:r>
            <a:endParaRPr lang="en-GB"/>
          </a:p>
        </p:txBody>
      </p:sp>
      <p:sp>
        <p:nvSpPr>
          <p:cNvPr id="3" name="Pladsholder til lodret titel 2">
            <a:extLst>
              <a:ext uri="{FF2B5EF4-FFF2-40B4-BE49-F238E27FC236}">
                <a16:creationId xmlns:a16="http://schemas.microsoft.com/office/drawing/2014/main" id="{ED06B7FF-63B9-4170-A282-614CA3E5C1EE}"/>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766AADD9-FF26-49D9-A72F-6532CBC63B5F}"/>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5" name="Pladsholder til sidefod 4">
            <a:extLst>
              <a:ext uri="{FF2B5EF4-FFF2-40B4-BE49-F238E27FC236}">
                <a16:creationId xmlns:a16="http://schemas.microsoft.com/office/drawing/2014/main" id="{E98B6C52-04B4-451B-8077-37976C1995C7}"/>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AF664A9F-BD34-4062-BCEF-9AC374F07638}"/>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101327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A4262E54-27B0-4990-B207-872FB173DF3D}"/>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endParaRPr lang="en-GB"/>
          </a:p>
        </p:txBody>
      </p:sp>
      <p:sp>
        <p:nvSpPr>
          <p:cNvPr id="3" name="Pladsholder til lodret titel 2">
            <a:extLst>
              <a:ext uri="{FF2B5EF4-FFF2-40B4-BE49-F238E27FC236}">
                <a16:creationId xmlns:a16="http://schemas.microsoft.com/office/drawing/2014/main" id="{598593AD-9659-4168-BBAC-9E17C965E26C}"/>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524765DA-B0CD-4338-ACF8-03AF606CC7BA}"/>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5" name="Pladsholder til sidefod 4">
            <a:extLst>
              <a:ext uri="{FF2B5EF4-FFF2-40B4-BE49-F238E27FC236}">
                <a16:creationId xmlns:a16="http://schemas.microsoft.com/office/drawing/2014/main" id="{FB9A2D5B-8567-4280-A88F-D3DE0A2E1924}"/>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7CD71E60-C8FF-438F-86FA-7D7CE4E49411}"/>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71290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8356FE-139B-48DF-8E3F-24D12B5E214D}"/>
              </a:ext>
            </a:extLst>
          </p:cNvPr>
          <p:cNvSpPr>
            <a:spLocks noGrp="1"/>
          </p:cNvSpPr>
          <p:nvPr>
            <p:ph type="title"/>
          </p:nvPr>
        </p:nvSpPr>
        <p:spPr/>
        <p:txBody>
          <a:bodyPr/>
          <a:lstStyle/>
          <a:p>
            <a:r>
              <a:rPr lang="da-DK"/>
              <a:t>Klik for at redigere titeltypografien i masteren</a:t>
            </a:r>
            <a:endParaRPr lang="en-GB"/>
          </a:p>
        </p:txBody>
      </p:sp>
      <p:sp>
        <p:nvSpPr>
          <p:cNvPr id="3" name="Pladsholder til indhold 2">
            <a:extLst>
              <a:ext uri="{FF2B5EF4-FFF2-40B4-BE49-F238E27FC236}">
                <a16:creationId xmlns:a16="http://schemas.microsoft.com/office/drawing/2014/main" id="{4B7E31FC-F958-4B13-B067-43F9468B3BEA}"/>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BB5F4422-3775-42C1-9678-BB17DD16810F}"/>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5" name="Pladsholder til sidefod 4">
            <a:extLst>
              <a:ext uri="{FF2B5EF4-FFF2-40B4-BE49-F238E27FC236}">
                <a16:creationId xmlns:a16="http://schemas.microsoft.com/office/drawing/2014/main" id="{23F96A08-B535-4682-9362-014468653AA7}"/>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8FA7C908-FFFD-4D56-A399-31EA57F5F110}"/>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404827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800BCF-D706-4E22-8E19-4E21D6B842AE}"/>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endParaRPr lang="en-GB"/>
          </a:p>
        </p:txBody>
      </p:sp>
      <p:sp>
        <p:nvSpPr>
          <p:cNvPr id="3" name="Pladsholder til tekst 2">
            <a:extLst>
              <a:ext uri="{FF2B5EF4-FFF2-40B4-BE49-F238E27FC236}">
                <a16:creationId xmlns:a16="http://schemas.microsoft.com/office/drawing/2014/main" id="{F42E0619-62B8-474E-AB64-CF0E914390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6BD0C2C-2928-4C8E-B1CB-C07009DA2BEE}"/>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5" name="Pladsholder til sidefod 4">
            <a:extLst>
              <a:ext uri="{FF2B5EF4-FFF2-40B4-BE49-F238E27FC236}">
                <a16:creationId xmlns:a16="http://schemas.microsoft.com/office/drawing/2014/main" id="{78FB996A-5F91-46E5-998C-A4C45CD4CCA9}"/>
              </a:ext>
            </a:extLst>
          </p:cNvPr>
          <p:cNvSpPr>
            <a:spLocks noGrp="1"/>
          </p:cNvSpPr>
          <p:nvPr>
            <p:ph type="ftr" sz="quarter" idx="11"/>
          </p:nvPr>
        </p:nvSpPr>
        <p:spPr/>
        <p:txBody>
          <a:bodyPr/>
          <a:lstStyle/>
          <a:p>
            <a:endParaRPr lang="en-GB"/>
          </a:p>
        </p:txBody>
      </p:sp>
      <p:sp>
        <p:nvSpPr>
          <p:cNvPr id="6" name="Pladsholder til slidenummer 5">
            <a:extLst>
              <a:ext uri="{FF2B5EF4-FFF2-40B4-BE49-F238E27FC236}">
                <a16:creationId xmlns:a16="http://schemas.microsoft.com/office/drawing/2014/main" id="{C3B8C7AD-EA9F-4E61-875E-66DAAC80B699}"/>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170074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EAAE1E-D979-4C28-926B-CE64B2B63965}"/>
              </a:ext>
            </a:extLst>
          </p:cNvPr>
          <p:cNvSpPr>
            <a:spLocks noGrp="1"/>
          </p:cNvSpPr>
          <p:nvPr>
            <p:ph type="title"/>
          </p:nvPr>
        </p:nvSpPr>
        <p:spPr/>
        <p:txBody>
          <a:bodyPr/>
          <a:lstStyle/>
          <a:p>
            <a:r>
              <a:rPr lang="da-DK"/>
              <a:t>Klik for at redigere titeltypografien i masteren</a:t>
            </a:r>
            <a:endParaRPr lang="en-GB"/>
          </a:p>
        </p:txBody>
      </p:sp>
      <p:sp>
        <p:nvSpPr>
          <p:cNvPr id="3" name="Pladsholder til indhold 2">
            <a:extLst>
              <a:ext uri="{FF2B5EF4-FFF2-40B4-BE49-F238E27FC236}">
                <a16:creationId xmlns:a16="http://schemas.microsoft.com/office/drawing/2014/main" id="{0E61AAD0-A0FC-4F98-A5F5-BB38ACC83336}"/>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indhold 3">
            <a:extLst>
              <a:ext uri="{FF2B5EF4-FFF2-40B4-BE49-F238E27FC236}">
                <a16:creationId xmlns:a16="http://schemas.microsoft.com/office/drawing/2014/main" id="{B76ED724-9673-4A8F-8979-8D3EEB3FEE3F}"/>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5" name="Pladsholder til dato 4">
            <a:extLst>
              <a:ext uri="{FF2B5EF4-FFF2-40B4-BE49-F238E27FC236}">
                <a16:creationId xmlns:a16="http://schemas.microsoft.com/office/drawing/2014/main" id="{793999F1-F267-4874-A81E-5509689F63FC}"/>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6" name="Pladsholder til sidefod 5">
            <a:extLst>
              <a:ext uri="{FF2B5EF4-FFF2-40B4-BE49-F238E27FC236}">
                <a16:creationId xmlns:a16="http://schemas.microsoft.com/office/drawing/2014/main" id="{3565EC3C-34B6-4838-A29B-D96E4A6AE2A9}"/>
              </a:ext>
            </a:extLst>
          </p:cNvPr>
          <p:cNvSpPr>
            <a:spLocks noGrp="1"/>
          </p:cNvSpPr>
          <p:nvPr>
            <p:ph type="ftr" sz="quarter" idx="11"/>
          </p:nvPr>
        </p:nvSpPr>
        <p:spPr/>
        <p:txBody>
          <a:bodyPr/>
          <a:lstStyle/>
          <a:p>
            <a:endParaRPr lang="en-GB"/>
          </a:p>
        </p:txBody>
      </p:sp>
      <p:sp>
        <p:nvSpPr>
          <p:cNvPr id="7" name="Pladsholder til slidenummer 6">
            <a:extLst>
              <a:ext uri="{FF2B5EF4-FFF2-40B4-BE49-F238E27FC236}">
                <a16:creationId xmlns:a16="http://schemas.microsoft.com/office/drawing/2014/main" id="{3229B69C-8DC2-4CDC-B7DB-7702CB567065}"/>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315328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E351B3-BAB8-407D-8CEF-F468AF4BA40B}"/>
              </a:ext>
            </a:extLst>
          </p:cNvPr>
          <p:cNvSpPr>
            <a:spLocks noGrp="1"/>
          </p:cNvSpPr>
          <p:nvPr>
            <p:ph type="title"/>
          </p:nvPr>
        </p:nvSpPr>
        <p:spPr>
          <a:xfrm>
            <a:off x="839788" y="365125"/>
            <a:ext cx="10515600" cy="1325563"/>
          </a:xfrm>
        </p:spPr>
        <p:txBody>
          <a:bodyPr/>
          <a:lstStyle/>
          <a:p>
            <a:r>
              <a:rPr lang="da-DK"/>
              <a:t>Klik for at redigere titeltypografien i masteren</a:t>
            </a:r>
            <a:endParaRPr lang="en-GB"/>
          </a:p>
        </p:txBody>
      </p:sp>
      <p:sp>
        <p:nvSpPr>
          <p:cNvPr id="3" name="Pladsholder til tekst 2">
            <a:extLst>
              <a:ext uri="{FF2B5EF4-FFF2-40B4-BE49-F238E27FC236}">
                <a16:creationId xmlns:a16="http://schemas.microsoft.com/office/drawing/2014/main" id="{CA9E52D4-68EF-422C-B827-A6ACFFA6D5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3BD1321-E2D8-4366-89AB-EA5C9831C5E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5" name="Pladsholder til tekst 4">
            <a:extLst>
              <a:ext uri="{FF2B5EF4-FFF2-40B4-BE49-F238E27FC236}">
                <a16:creationId xmlns:a16="http://schemas.microsoft.com/office/drawing/2014/main" id="{3D5B1F53-BDF0-4252-B55A-4078456B0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1B6A3A4A-D7E0-4B83-B31E-150605339D2B}"/>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7" name="Pladsholder til dato 6">
            <a:extLst>
              <a:ext uri="{FF2B5EF4-FFF2-40B4-BE49-F238E27FC236}">
                <a16:creationId xmlns:a16="http://schemas.microsoft.com/office/drawing/2014/main" id="{5F3C47FB-19D1-48B3-8207-137F5D9BC253}"/>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8" name="Pladsholder til sidefod 7">
            <a:extLst>
              <a:ext uri="{FF2B5EF4-FFF2-40B4-BE49-F238E27FC236}">
                <a16:creationId xmlns:a16="http://schemas.microsoft.com/office/drawing/2014/main" id="{502949FC-8642-41A8-9102-76D440107D25}"/>
              </a:ext>
            </a:extLst>
          </p:cNvPr>
          <p:cNvSpPr>
            <a:spLocks noGrp="1"/>
          </p:cNvSpPr>
          <p:nvPr>
            <p:ph type="ftr" sz="quarter" idx="11"/>
          </p:nvPr>
        </p:nvSpPr>
        <p:spPr/>
        <p:txBody>
          <a:bodyPr/>
          <a:lstStyle/>
          <a:p>
            <a:endParaRPr lang="en-GB"/>
          </a:p>
        </p:txBody>
      </p:sp>
      <p:sp>
        <p:nvSpPr>
          <p:cNvPr id="9" name="Pladsholder til slidenummer 8">
            <a:extLst>
              <a:ext uri="{FF2B5EF4-FFF2-40B4-BE49-F238E27FC236}">
                <a16:creationId xmlns:a16="http://schemas.microsoft.com/office/drawing/2014/main" id="{ECE36ED5-BF0D-468E-A830-26AC1168EEAB}"/>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2429138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ED696B-30CD-48E6-BF4D-4E9DF58AAFBB}"/>
              </a:ext>
            </a:extLst>
          </p:cNvPr>
          <p:cNvSpPr>
            <a:spLocks noGrp="1"/>
          </p:cNvSpPr>
          <p:nvPr>
            <p:ph type="title"/>
          </p:nvPr>
        </p:nvSpPr>
        <p:spPr/>
        <p:txBody>
          <a:bodyPr/>
          <a:lstStyle/>
          <a:p>
            <a:r>
              <a:rPr lang="da-DK"/>
              <a:t>Klik for at redigere titeltypografien i masteren</a:t>
            </a:r>
            <a:endParaRPr lang="en-GB"/>
          </a:p>
        </p:txBody>
      </p:sp>
      <p:sp>
        <p:nvSpPr>
          <p:cNvPr id="3" name="Pladsholder til dato 2">
            <a:extLst>
              <a:ext uri="{FF2B5EF4-FFF2-40B4-BE49-F238E27FC236}">
                <a16:creationId xmlns:a16="http://schemas.microsoft.com/office/drawing/2014/main" id="{33D91985-8067-43FA-A99E-326D8691CD2D}"/>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4" name="Pladsholder til sidefod 3">
            <a:extLst>
              <a:ext uri="{FF2B5EF4-FFF2-40B4-BE49-F238E27FC236}">
                <a16:creationId xmlns:a16="http://schemas.microsoft.com/office/drawing/2014/main" id="{A4C26CD2-14E2-4773-99CC-2A49832F6917}"/>
              </a:ext>
            </a:extLst>
          </p:cNvPr>
          <p:cNvSpPr>
            <a:spLocks noGrp="1"/>
          </p:cNvSpPr>
          <p:nvPr>
            <p:ph type="ftr" sz="quarter" idx="11"/>
          </p:nvPr>
        </p:nvSpPr>
        <p:spPr/>
        <p:txBody>
          <a:bodyPr/>
          <a:lstStyle/>
          <a:p>
            <a:endParaRPr lang="en-GB"/>
          </a:p>
        </p:txBody>
      </p:sp>
      <p:sp>
        <p:nvSpPr>
          <p:cNvPr id="5" name="Pladsholder til slidenummer 4">
            <a:extLst>
              <a:ext uri="{FF2B5EF4-FFF2-40B4-BE49-F238E27FC236}">
                <a16:creationId xmlns:a16="http://schemas.microsoft.com/office/drawing/2014/main" id="{E8A26402-59DF-490A-BB38-FAEA58B9517A}"/>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1411393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B0588DB4-46C1-4CFE-B7BF-AF88B45CB00B}"/>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3" name="Pladsholder til sidefod 2">
            <a:extLst>
              <a:ext uri="{FF2B5EF4-FFF2-40B4-BE49-F238E27FC236}">
                <a16:creationId xmlns:a16="http://schemas.microsoft.com/office/drawing/2014/main" id="{DC5103C2-C2A3-4DE1-BDAE-52A003FFA22E}"/>
              </a:ext>
            </a:extLst>
          </p:cNvPr>
          <p:cNvSpPr>
            <a:spLocks noGrp="1"/>
          </p:cNvSpPr>
          <p:nvPr>
            <p:ph type="ftr" sz="quarter" idx="11"/>
          </p:nvPr>
        </p:nvSpPr>
        <p:spPr/>
        <p:txBody>
          <a:bodyPr/>
          <a:lstStyle/>
          <a:p>
            <a:endParaRPr lang="en-GB"/>
          </a:p>
        </p:txBody>
      </p:sp>
      <p:sp>
        <p:nvSpPr>
          <p:cNvPr id="4" name="Pladsholder til slidenummer 3">
            <a:extLst>
              <a:ext uri="{FF2B5EF4-FFF2-40B4-BE49-F238E27FC236}">
                <a16:creationId xmlns:a16="http://schemas.microsoft.com/office/drawing/2014/main" id="{9558FEEC-28D7-40FA-9C56-F83BAEFD5AE3}"/>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3858119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39D12-2EBF-45E5-9951-92C66A9B503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endParaRPr lang="en-GB"/>
          </a:p>
        </p:txBody>
      </p:sp>
      <p:sp>
        <p:nvSpPr>
          <p:cNvPr id="3" name="Pladsholder til indhold 2">
            <a:extLst>
              <a:ext uri="{FF2B5EF4-FFF2-40B4-BE49-F238E27FC236}">
                <a16:creationId xmlns:a16="http://schemas.microsoft.com/office/drawing/2014/main" id="{F5ECBBFA-5A38-4281-B962-6D6335A29C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tekst 3">
            <a:extLst>
              <a:ext uri="{FF2B5EF4-FFF2-40B4-BE49-F238E27FC236}">
                <a16:creationId xmlns:a16="http://schemas.microsoft.com/office/drawing/2014/main" id="{8250A230-9CC9-4C99-A0DA-A73658ADB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84E1E6A-50C3-4035-B743-68D220A98665}"/>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6" name="Pladsholder til sidefod 5">
            <a:extLst>
              <a:ext uri="{FF2B5EF4-FFF2-40B4-BE49-F238E27FC236}">
                <a16:creationId xmlns:a16="http://schemas.microsoft.com/office/drawing/2014/main" id="{23DB3E3A-738E-4151-BA5A-F2C2950B06BC}"/>
              </a:ext>
            </a:extLst>
          </p:cNvPr>
          <p:cNvSpPr>
            <a:spLocks noGrp="1"/>
          </p:cNvSpPr>
          <p:nvPr>
            <p:ph type="ftr" sz="quarter" idx="11"/>
          </p:nvPr>
        </p:nvSpPr>
        <p:spPr/>
        <p:txBody>
          <a:bodyPr/>
          <a:lstStyle/>
          <a:p>
            <a:endParaRPr lang="en-GB"/>
          </a:p>
        </p:txBody>
      </p:sp>
      <p:sp>
        <p:nvSpPr>
          <p:cNvPr id="7" name="Pladsholder til slidenummer 6">
            <a:extLst>
              <a:ext uri="{FF2B5EF4-FFF2-40B4-BE49-F238E27FC236}">
                <a16:creationId xmlns:a16="http://schemas.microsoft.com/office/drawing/2014/main" id="{C8FCB941-869A-4907-B10D-6608512F2AD4}"/>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3352791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60D147-D415-48F4-B4AA-844E90202FF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endParaRPr lang="en-GB"/>
          </a:p>
        </p:txBody>
      </p:sp>
      <p:sp>
        <p:nvSpPr>
          <p:cNvPr id="3" name="Pladsholder til billede 2">
            <a:extLst>
              <a:ext uri="{FF2B5EF4-FFF2-40B4-BE49-F238E27FC236}">
                <a16:creationId xmlns:a16="http://schemas.microsoft.com/office/drawing/2014/main" id="{8761E4E8-1ED4-440F-B80A-1EC0634166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dsholder til tekst 3">
            <a:extLst>
              <a:ext uri="{FF2B5EF4-FFF2-40B4-BE49-F238E27FC236}">
                <a16:creationId xmlns:a16="http://schemas.microsoft.com/office/drawing/2014/main" id="{D4B384AD-AEAD-4F97-871D-35A47B9868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C591C066-673F-44CE-947F-1417CDF1CA52}"/>
              </a:ext>
            </a:extLst>
          </p:cNvPr>
          <p:cNvSpPr>
            <a:spLocks noGrp="1"/>
          </p:cNvSpPr>
          <p:nvPr>
            <p:ph type="dt" sz="half" idx="10"/>
          </p:nvPr>
        </p:nvSpPr>
        <p:spPr/>
        <p:txBody>
          <a:bodyPr/>
          <a:lstStyle/>
          <a:p>
            <a:fld id="{5ACA6721-B452-418E-8749-331E3D4B3ACA}" type="datetimeFigureOut">
              <a:rPr lang="en-GB" smtClean="0"/>
              <a:t>22/03/2022</a:t>
            </a:fld>
            <a:endParaRPr lang="en-GB"/>
          </a:p>
        </p:txBody>
      </p:sp>
      <p:sp>
        <p:nvSpPr>
          <p:cNvPr id="6" name="Pladsholder til sidefod 5">
            <a:extLst>
              <a:ext uri="{FF2B5EF4-FFF2-40B4-BE49-F238E27FC236}">
                <a16:creationId xmlns:a16="http://schemas.microsoft.com/office/drawing/2014/main" id="{C107B85E-F213-452E-AC41-FC6034CB65CB}"/>
              </a:ext>
            </a:extLst>
          </p:cNvPr>
          <p:cNvSpPr>
            <a:spLocks noGrp="1"/>
          </p:cNvSpPr>
          <p:nvPr>
            <p:ph type="ftr" sz="quarter" idx="11"/>
          </p:nvPr>
        </p:nvSpPr>
        <p:spPr/>
        <p:txBody>
          <a:bodyPr/>
          <a:lstStyle/>
          <a:p>
            <a:endParaRPr lang="en-GB"/>
          </a:p>
        </p:txBody>
      </p:sp>
      <p:sp>
        <p:nvSpPr>
          <p:cNvPr id="7" name="Pladsholder til slidenummer 6">
            <a:extLst>
              <a:ext uri="{FF2B5EF4-FFF2-40B4-BE49-F238E27FC236}">
                <a16:creationId xmlns:a16="http://schemas.microsoft.com/office/drawing/2014/main" id="{6B604BAC-3298-4150-99DE-E754F4B9A4DF}"/>
              </a:ext>
            </a:extLst>
          </p:cNvPr>
          <p:cNvSpPr>
            <a:spLocks noGrp="1"/>
          </p:cNvSpPr>
          <p:nvPr>
            <p:ph type="sldNum" sz="quarter" idx="12"/>
          </p:nvPr>
        </p:nvSpPr>
        <p:spPr/>
        <p:txBody>
          <a:bodyPr/>
          <a:lstStyle/>
          <a:p>
            <a:fld id="{C717D814-94E4-4071-BBFC-44E0E4013F5C}" type="slidenum">
              <a:rPr lang="en-GB" smtClean="0"/>
              <a:t>‹nr.›</a:t>
            </a:fld>
            <a:endParaRPr lang="en-GB"/>
          </a:p>
        </p:txBody>
      </p:sp>
    </p:spTree>
    <p:extLst>
      <p:ext uri="{BB962C8B-B14F-4D97-AF65-F5344CB8AC3E}">
        <p14:creationId xmlns:p14="http://schemas.microsoft.com/office/powerpoint/2010/main" val="113112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7E7B2A6E-AEB8-4DED-8E05-A7251951A8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endParaRPr lang="en-GB"/>
          </a:p>
        </p:txBody>
      </p:sp>
      <p:sp>
        <p:nvSpPr>
          <p:cNvPr id="3" name="Pladsholder til tekst 2">
            <a:extLst>
              <a:ext uri="{FF2B5EF4-FFF2-40B4-BE49-F238E27FC236}">
                <a16:creationId xmlns:a16="http://schemas.microsoft.com/office/drawing/2014/main" id="{EA7FB42E-3888-49C4-BD43-67804F0D74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GB"/>
          </a:p>
        </p:txBody>
      </p:sp>
      <p:sp>
        <p:nvSpPr>
          <p:cNvPr id="4" name="Pladsholder til dato 3">
            <a:extLst>
              <a:ext uri="{FF2B5EF4-FFF2-40B4-BE49-F238E27FC236}">
                <a16:creationId xmlns:a16="http://schemas.microsoft.com/office/drawing/2014/main" id="{B750DE6B-C779-4E9D-AFF8-7337814291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A6721-B452-418E-8749-331E3D4B3ACA}" type="datetimeFigureOut">
              <a:rPr lang="en-GB" smtClean="0"/>
              <a:t>22/03/2022</a:t>
            </a:fld>
            <a:endParaRPr lang="en-GB"/>
          </a:p>
        </p:txBody>
      </p:sp>
      <p:sp>
        <p:nvSpPr>
          <p:cNvPr id="5" name="Pladsholder til sidefod 4">
            <a:extLst>
              <a:ext uri="{FF2B5EF4-FFF2-40B4-BE49-F238E27FC236}">
                <a16:creationId xmlns:a16="http://schemas.microsoft.com/office/drawing/2014/main" id="{612B40DF-9924-4279-8A1A-4B60253C17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dsholder til slidenummer 5">
            <a:extLst>
              <a:ext uri="{FF2B5EF4-FFF2-40B4-BE49-F238E27FC236}">
                <a16:creationId xmlns:a16="http://schemas.microsoft.com/office/drawing/2014/main" id="{CF4521AF-49BE-4527-81AB-F01FBC5C81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7D814-94E4-4071-BBFC-44E0E4013F5C}" type="slidenum">
              <a:rPr lang="en-GB" smtClean="0"/>
              <a:t>‹nr.›</a:t>
            </a:fld>
            <a:endParaRPr lang="en-GB"/>
          </a:p>
        </p:txBody>
      </p:sp>
    </p:spTree>
    <p:extLst>
      <p:ext uri="{BB962C8B-B14F-4D97-AF65-F5344CB8AC3E}">
        <p14:creationId xmlns:p14="http://schemas.microsoft.com/office/powerpoint/2010/main" val="4103582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lede 4" descr="Et billede, der indeholder tekst&#10;&#10;Automatisk genereret beskrivelse">
            <a:extLst>
              <a:ext uri="{FF2B5EF4-FFF2-40B4-BE49-F238E27FC236}">
                <a16:creationId xmlns:a16="http://schemas.microsoft.com/office/drawing/2014/main" id="{CCFD59D6-7F4E-4C29-B183-1D73A4CCAF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9303" y="1336694"/>
            <a:ext cx="9613397" cy="1778478"/>
          </a:xfrm>
          <a:prstGeom prst="rect">
            <a:avLst/>
          </a:prstGeom>
        </p:spPr>
      </p:pic>
      <p:sp>
        <p:nvSpPr>
          <p:cNvPr id="27"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ED664A9-EAF7-466B-9B12-33B7C4DF3358}"/>
              </a:ext>
            </a:extLst>
          </p:cNvPr>
          <p:cNvSpPr>
            <a:spLocks noGrp="1"/>
          </p:cNvSpPr>
          <p:nvPr>
            <p:ph type="ctrTitle"/>
          </p:nvPr>
        </p:nvSpPr>
        <p:spPr>
          <a:xfrm>
            <a:off x="1289304" y="3429000"/>
            <a:ext cx="8921672" cy="1713305"/>
          </a:xfrm>
        </p:spPr>
        <p:txBody>
          <a:bodyPr anchor="b">
            <a:normAutofit/>
          </a:bodyPr>
          <a:lstStyle/>
          <a:p>
            <a:pPr algn="l"/>
            <a:r>
              <a:rPr lang="da-DK" sz="8000"/>
              <a:t>PEE(L)- model</a:t>
            </a:r>
            <a:endParaRPr lang="en-GB" sz="8000"/>
          </a:p>
        </p:txBody>
      </p:sp>
      <p:sp>
        <p:nvSpPr>
          <p:cNvPr id="3" name="Undertitel 2">
            <a:extLst>
              <a:ext uri="{FF2B5EF4-FFF2-40B4-BE49-F238E27FC236}">
                <a16:creationId xmlns:a16="http://schemas.microsoft.com/office/drawing/2014/main" id="{69D10B2D-B3C5-45E6-8C2E-8CCB9BCC8ABF}"/>
              </a:ext>
            </a:extLst>
          </p:cNvPr>
          <p:cNvSpPr>
            <a:spLocks noGrp="1"/>
          </p:cNvSpPr>
          <p:nvPr>
            <p:ph type="subTitle" idx="1"/>
          </p:nvPr>
        </p:nvSpPr>
        <p:spPr>
          <a:xfrm>
            <a:off x="1289303" y="5142305"/>
            <a:ext cx="7321298" cy="753165"/>
          </a:xfrm>
        </p:spPr>
        <p:txBody>
          <a:bodyPr anchor="t">
            <a:normAutofit/>
          </a:bodyPr>
          <a:lstStyle/>
          <a:p>
            <a:pPr algn="l"/>
            <a:r>
              <a:rPr lang="da-DK"/>
              <a:t>An introduction</a:t>
            </a:r>
            <a:endParaRPr lang="en-GB"/>
          </a:p>
        </p:txBody>
      </p:sp>
    </p:spTree>
    <p:extLst>
      <p:ext uri="{BB962C8B-B14F-4D97-AF65-F5344CB8AC3E}">
        <p14:creationId xmlns:p14="http://schemas.microsoft.com/office/powerpoint/2010/main" val="310967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CD5D7C7C-5B13-474F-97C6-AE85D154F708}"/>
              </a:ext>
            </a:extLst>
          </p:cNvPr>
          <p:cNvSpPr>
            <a:spLocks noGrp="1"/>
          </p:cNvSpPr>
          <p:nvPr>
            <p:ph type="title"/>
          </p:nvPr>
        </p:nvSpPr>
        <p:spPr>
          <a:xfrm>
            <a:off x="659914" y="3637281"/>
            <a:ext cx="10134599" cy="2422214"/>
          </a:xfrm>
        </p:spPr>
        <p:txBody>
          <a:bodyPr>
            <a:normAutofit fontScale="90000"/>
          </a:bodyPr>
          <a:lstStyle/>
          <a:p>
            <a:r>
              <a:rPr lang="da-DK" sz="2800"/>
              <a:t>The PEEL-model is a useful model to help you incorporate quotes in your essays. PEEL stands for:</a:t>
            </a:r>
            <a:br>
              <a:rPr lang="da-DK" sz="2800"/>
            </a:br>
            <a:br>
              <a:rPr lang="da-DK" sz="2800"/>
            </a:br>
            <a:r>
              <a:rPr lang="da-DK" sz="4000" b="1"/>
              <a:t>P</a:t>
            </a:r>
            <a:r>
              <a:rPr lang="da-DK" sz="2800"/>
              <a:t>oint</a:t>
            </a:r>
            <a:br>
              <a:rPr lang="da-DK" sz="2800"/>
            </a:br>
            <a:r>
              <a:rPr lang="da-DK" sz="3100" b="1"/>
              <a:t>E</a:t>
            </a:r>
            <a:r>
              <a:rPr lang="da-DK" sz="2800"/>
              <a:t>xample</a:t>
            </a:r>
            <a:br>
              <a:rPr lang="da-DK" sz="2800"/>
            </a:br>
            <a:r>
              <a:rPr lang="da-DK" sz="3100" b="1"/>
              <a:t>E</a:t>
            </a:r>
            <a:r>
              <a:rPr lang="da-DK" sz="2800"/>
              <a:t>xplanation</a:t>
            </a:r>
            <a:br>
              <a:rPr lang="da-DK" sz="2800"/>
            </a:br>
            <a:r>
              <a:rPr lang="da-DK" sz="3100" b="1"/>
              <a:t>L</a:t>
            </a:r>
            <a:r>
              <a:rPr lang="da-DK" sz="2800"/>
              <a:t>inker</a:t>
            </a:r>
            <a:br>
              <a:rPr lang="da-DK" sz="2800"/>
            </a:br>
            <a:br>
              <a:rPr lang="da-DK" sz="2800"/>
            </a:br>
            <a:endParaRPr lang="en-GB" sz="2800"/>
          </a:p>
        </p:txBody>
      </p:sp>
      <p:sp>
        <p:nvSpPr>
          <p:cNvPr id="14" name="Arc 13">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ladsholder til indhold 4" descr="Et billede, der indeholder tekst&#10;&#10;Automatisk genereret beskrivelse">
            <a:extLst>
              <a:ext uri="{FF2B5EF4-FFF2-40B4-BE49-F238E27FC236}">
                <a16:creationId xmlns:a16="http://schemas.microsoft.com/office/drawing/2014/main" id="{369D4472-DA70-40DB-84A8-BEAEEE3A7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794" y="407887"/>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Tree>
    <p:extLst>
      <p:ext uri="{BB962C8B-B14F-4D97-AF65-F5344CB8AC3E}">
        <p14:creationId xmlns:p14="http://schemas.microsoft.com/office/powerpoint/2010/main" val="994439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CD5D7C7C-5B13-474F-97C6-AE85D154F708}"/>
              </a:ext>
            </a:extLst>
          </p:cNvPr>
          <p:cNvSpPr>
            <a:spLocks noGrp="1"/>
          </p:cNvSpPr>
          <p:nvPr>
            <p:ph type="title"/>
          </p:nvPr>
        </p:nvSpPr>
        <p:spPr>
          <a:xfrm>
            <a:off x="453972" y="3387133"/>
            <a:ext cx="10134599" cy="2616200"/>
          </a:xfrm>
        </p:spPr>
        <p:txBody>
          <a:bodyPr>
            <a:normAutofit fontScale="90000"/>
          </a:bodyPr>
          <a:lstStyle/>
          <a:p>
            <a:br>
              <a:rPr lang="da-DK" sz="2800" dirty="0"/>
            </a:br>
            <a:r>
              <a:rPr lang="da-DK" sz="4000" b="1" dirty="0"/>
              <a:t>P</a:t>
            </a:r>
            <a:r>
              <a:rPr lang="da-DK" sz="2800" b="1" dirty="0"/>
              <a:t>oint</a:t>
            </a:r>
            <a:r>
              <a:rPr lang="da-DK" sz="2800" dirty="0"/>
              <a:t>: The </a:t>
            </a:r>
            <a:r>
              <a:rPr lang="da-DK" sz="2800" i="1" dirty="0"/>
              <a:t>point</a:t>
            </a:r>
            <a:r>
              <a:rPr lang="da-DK" sz="2800" dirty="0"/>
              <a:t> is the </a:t>
            </a:r>
            <a:r>
              <a:rPr lang="da-DK" sz="2800" dirty="0" err="1"/>
              <a:t>idea</a:t>
            </a:r>
            <a:r>
              <a:rPr lang="da-DK" sz="2800" dirty="0"/>
              <a:t> </a:t>
            </a:r>
            <a:r>
              <a:rPr lang="da-DK" sz="2800" dirty="0" err="1"/>
              <a:t>you</a:t>
            </a:r>
            <a:r>
              <a:rPr lang="da-DK" sz="2800" dirty="0"/>
              <a:t> </a:t>
            </a:r>
            <a:r>
              <a:rPr lang="da-DK" sz="2800" dirty="0" err="1"/>
              <a:t>want</a:t>
            </a:r>
            <a:r>
              <a:rPr lang="da-DK" sz="2800" dirty="0"/>
              <a:t> to </a:t>
            </a:r>
            <a:r>
              <a:rPr lang="da-DK" sz="2800" dirty="0" err="1"/>
              <a:t>prove</a:t>
            </a:r>
            <a:r>
              <a:rPr lang="da-DK" sz="2800" dirty="0"/>
              <a:t>. It </a:t>
            </a:r>
            <a:r>
              <a:rPr lang="da-DK" sz="2800" dirty="0" err="1"/>
              <a:t>may</a:t>
            </a:r>
            <a:r>
              <a:rPr lang="da-DK" sz="2800" dirty="0"/>
              <a:t> </a:t>
            </a:r>
            <a:r>
              <a:rPr lang="da-DK" sz="2800" dirty="0" err="1"/>
              <a:t>very</a:t>
            </a:r>
            <a:r>
              <a:rPr lang="da-DK" sz="2800" dirty="0"/>
              <a:t> </a:t>
            </a:r>
            <a:r>
              <a:rPr lang="da-DK" sz="2800" dirty="0" err="1"/>
              <a:t>well</a:t>
            </a:r>
            <a:r>
              <a:rPr lang="da-DK" sz="2800" dirty="0"/>
              <a:t> </a:t>
            </a:r>
            <a:r>
              <a:rPr lang="da-DK" sz="2800" dirty="0" err="1"/>
              <a:t>be</a:t>
            </a:r>
            <a:r>
              <a:rPr lang="da-DK" sz="2800" dirty="0"/>
              <a:t> a </a:t>
            </a:r>
            <a:r>
              <a:rPr lang="da-DK" sz="2800" i="1" dirty="0" err="1"/>
              <a:t>topic</a:t>
            </a:r>
            <a:r>
              <a:rPr lang="da-DK" sz="2800" i="1" dirty="0"/>
              <a:t> </a:t>
            </a:r>
            <a:r>
              <a:rPr lang="da-DK" sz="2800" i="1" dirty="0" err="1"/>
              <a:t>sentence</a:t>
            </a:r>
            <a:r>
              <a:rPr lang="da-DK" sz="2800" i="1" dirty="0"/>
              <a:t> </a:t>
            </a:r>
            <a:r>
              <a:rPr lang="da-DK" sz="2800" dirty="0"/>
              <a:t>for a </a:t>
            </a:r>
            <a:r>
              <a:rPr lang="da-DK" sz="2800" dirty="0" err="1"/>
              <a:t>paragraph</a:t>
            </a:r>
            <a:r>
              <a:rPr lang="da-DK" sz="2800" dirty="0"/>
              <a:t>, </a:t>
            </a:r>
            <a:r>
              <a:rPr lang="da-DK" sz="2800" dirty="0" err="1"/>
              <a:t>which</a:t>
            </a:r>
            <a:r>
              <a:rPr lang="da-DK" sz="2800" dirty="0"/>
              <a:t> </a:t>
            </a:r>
            <a:r>
              <a:rPr lang="da-DK" sz="2800" dirty="0" err="1"/>
              <a:t>also</a:t>
            </a:r>
            <a:r>
              <a:rPr lang="da-DK" sz="2800" dirty="0"/>
              <a:t> </a:t>
            </a:r>
            <a:r>
              <a:rPr lang="da-DK" sz="2800" dirty="0" err="1"/>
              <a:t>means</a:t>
            </a:r>
            <a:r>
              <a:rPr lang="da-DK" sz="2800" dirty="0"/>
              <a:t> </a:t>
            </a:r>
            <a:r>
              <a:rPr lang="da-DK" sz="2800" dirty="0" err="1"/>
              <a:t>that</a:t>
            </a:r>
            <a:r>
              <a:rPr lang="da-DK" sz="2800" dirty="0"/>
              <a:t> it </a:t>
            </a:r>
            <a:r>
              <a:rPr lang="da-DK" sz="2800" dirty="0" err="1"/>
              <a:t>might</a:t>
            </a:r>
            <a:r>
              <a:rPr lang="da-DK" sz="2800" dirty="0"/>
              <a:t> </a:t>
            </a:r>
            <a:r>
              <a:rPr lang="da-DK" sz="2800" dirty="0" err="1"/>
              <a:t>be</a:t>
            </a:r>
            <a:r>
              <a:rPr lang="da-DK" sz="2800" dirty="0"/>
              <a:t> the </a:t>
            </a:r>
            <a:r>
              <a:rPr lang="da-DK" sz="2800" dirty="0" err="1"/>
              <a:t>main</a:t>
            </a:r>
            <a:r>
              <a:rPr lang="da-DK" sz="2800" dirty="0"/>
              <a:t> </a:t>
            </a:r>
            <a:r>
              <a:rPr lang="da-DK" sz="2800" dirty="0" err="1"/>
              <a:t>idea</a:t>
            </a:r>
            <a:r>
              <a:rPr lang="da-DK" sz="2800" dirty="0"/>
              <a:t> of </a:t>
            </a:r>
            <a:r>
              <a:rPr lang="da-DK" sz="2800" dirty="0" err="1"/>
              <a:t>that</a:t>
            </a:r>
            <a:r>
              <a:rPr lang="da-DK" sz="2800" dirty="0"/>
              <a:t> </a:t>
            </a:r>
            <a:r>
              <a:rPr lang="da-DK" sz="2800" dirty="0" err="1"/>
              <a:t>paragraph</a:t>
            </a:r>
            <a:r>
              <a:rPr lang="da-DK" sz="2800" dirty="0"/>
              <a:t>.</a:t>
            </a:r>
            <a:br>
              <a:rPr lang="da-DK" sz="2800" dirty="0"/>
            </a:br>
            <a:br>
              <a:rPr lang="da-DK" sz="2800" dirty="0"/>
            </a:br>
            <a:br>
              <a:rPr lang="da-DK" sz="2800" dirty="0"/>
            </a:br>
            <a:r>
              <a:rPr lang="da-DK" sz="3100" b="1" dirty="0" err="1">
                <a:solidFill>
                  <a:schemeClr val="bg1">
                    <a:lumMod val="85000"/>
                  </a:schemeClr>
                </a:solidFill>
              </a:rPr>
              <a:t>E</a:t>
            </a:r>
            <a:r>
              <a:rPr lang="da-DK" sz="2800" dirty="0" err="1">
                <a:solidFill>
                  <a:schemeClr val="bg1">
                    <a:lumMod val="85000"/>
                  </a:schemeClr>
                </a:solidFill>
              </a:rPr>
              <a:t>xample</a:t>
            </a:r>
            <a:br>
              <a:rPr lang="da-DK" sz="2800" dirty="0">
                <a:solidFill>
                  <a:schemeClr val="bg1">
                    <a:lumMod val="85000"/>
                  </a:schemeClr>
                </a:solidFill>
              </a:rPr>
            </a:br>
            <a:r>
              <a:rPr lang="da-DK" sz="3100" b="1" dirty="0" err="1">
                <a:solidFill>
                  <a:schemeClr val="bg1">
                    <a:lumMod val="85000"/>
                  </a:schemeClr>
                </a:solidFill>
              </a:rPr>
              <a:t>E</a:t>
            </a:r>
            <a:r>
              <a:rPr lang="da-DK" sz="2800" dirty="0" err="1">
                <a:solidFill>
                  <a:schemeClr val="bg1">
                    <a:lumMod val="85000"/>
                  </a:schemeClr>
                </a:solidFill>
              </a:rPr>
              <a:t>xplanation</a:t>
            </a:r>
            <a:br>
              <a:rPr lang="da-DK" sz="2800" dirty="0">
                <a:solidFill>
                  <a:schemeClr val="bg1">
                    <a:lumMod val="85000"/>
                  </a:schemeClr>
                </a:solidFill>
              </a:rPr>
            </a:br>
            <a:r>
              <a:rPr lang="da-DK" sz="3100" b="1" dirty="0">
                <a:solidFill>
                  <a:schemeClr val="bg1">
                    <a:lumMod val="85000"/>
                  </a:schemeClr>
                </a:solidFill>
              </a:rPr>
              <a:t>L</a:t>
            </a:r>
            <a:r>
              <a:rPr lang="da-DK" sz="2800" dirty="0">
                <a:solidFill>
                  <a:schemeClr val="bg1">
                    <a:lumMod val="85000"/>
                  </a:schemeClr>
                </a:solidFill>
              </a:rPr>
              <a:t>inker</a:t>
            </a:r>
            <a:br>
              <a:rPr lang="da-DK" sz="2800" dirty="0"/>
            </a:br>
            <a:br>
              <a:rPr lang="da-DK" sz="2800" dirty="0"/>
            </a:br>
            <a:endParaRPr lang="en-GB" sz="2800" dirty="0"/>
          </a:p>
        </p:txBody>
      </p:sp>
      <p:sp>
        <p:nvSpPr>
          <p:cNvPr id="14" name="Arc 13">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ladsholder til indhold 4" descr="Et billede, der indeholder tekst&#10;&#10;Automatisk genereret beskrivelse">
            <a:extLst>
              <a:ext uri="{FF2B5EF4-FFF2-40B4-BE49-F238E27FC236}">
                <a16:creationId xmlns:a16="http://schemas.microsoft.com/office/drawing/2014/main" id="{369D4472-DA70-40DB-84A8-BEAEEE3A7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4" y="351465"/>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Tekstfelt 2">
            <a:extLst>
              <a:ext uri="{FF2B5EF4-FFF2-40B4-BE49-F238E27FC236}">
                <a16:creationId xmlns:a16="http://schemas.microsoft.com/office/drawing/2014/main" id="{72E79397-D70A-43A2-88BC-813B9E9E312B}"/>
              </a:ext>
            </a:extLst>
          </p:cNvPr>
          <p:cNvSpPr txBox="1"/>
          <p:nvPr/>
        </p:nvSpPr>
        <p:spPr>
          <a:xfrm>
            <a:off x="10403840" y="2808449"/>
            <a:ext cx="184731" cy="369332"/>
          </a:xfrm>
          <a:prstGeom prst="rect">
            <a:avLst/>
          </a:prstGeom>
          <a:noFill/>
        </p:spPr>
        <p:txBody>
          <a:bodyPr wrap="none" rtlCol="0">
            <a:spAutoFit/>
          </a:bodyPr>
          <a:lstStyle/>
          <a:p>
            <a:endParaRPr lang="en-GB"/>
          </a:p>
        </p:txBody>
      </p:sp>
      <p:sp>
        <p:nvSpPr>
          <p:cNvPr id="8" name="Tekstfelt 7">
            <a:extLst>
              <a:ext uri="{FF2B5EF4-FFF2-40B4-BE49-F238E27FC236}">
                <a16:creationId xmlns:a16="http://schemas.microsoft.com/office/drawing/2014/main" id="{374EE57A-8FFB-4D57-9E2B-C797D3B1D9EE}"/>
              </a:ext>
            </a:extLst>
          </p:cNvPr>
          <p:cNvSpPr txBox="1"/>
          <p:nvPr/>
        </p:nvSpPr>
        <p:spPr>
          <a:xfrm>
            <a:off x="2766681" y="3879117"/>
            <a:ext cx="6658638" cy="954107"/>
          </a:xfrm>
          <a:prstGeom prst="rect">
            <a:avLst/>
          </a:prstGeom>
          <a:noFill/>
        </p:spPr>
        <p:txBody>
          <a:bodyPr wrap="square" rtlCol="0">
            <a:spAutoFit/>
          </a:bodyPr>
          <a:lstStyle/>
          <a:p>
            <a:br>
              <a:rPr lang="da-DK" sz="2000" dirty="0"/>
            </a:br>
            <a:r>
              <a:rPr lang="da-DK" sz="1800" dirty="0"/>
              <a:t>”</a:t>
            </a:r>
            <a:r>
              <a:rPr lang="da-DK" sz="1800" dirty="0">
                <a:effectLst/>
                <a:latin typeface="Calibri" panose="020F0502020204030204" pitchFamily="34" charset="0"/>
              </a:rPr>
              <a:t>Alex is </a:t>
            </a:r>
            <a:r>
              <a:rPr lang="da-DK" sz="1800" dirty="0" err="1">
                <a:effectLst/>
                <a:latin typeface="Calibri" panose="020F0502020204030204" pitchFamily="34" charset="0"/>
              </a:rPr>
              <a:t>too</a:t>
            </a:r>
            <a:r>
              <a:rPr lang="da-DK" sz="1800" dirty="0">
                <a:effectLst/>
                <a:latin typeface="Calibri" panose="020F0502020204030204" pitchFamily="34" charset="0"/>
              </a:rPr>
              <a:t> </a:t>
            </a:r>
            <a:r>
              <a:rPr lang="da-DK" sz="1800" dirty="0" err="1">
                <a:effectLst/>
                <a:latin typeface="Calibri" panose="020F0502020204030204" pitchFamily="34" charset="0"/>
              </a:rPr>
              <a:t>young</a:t>
            </a:r>
            <a:r>
              <a:rPr lang="da-DK" sz="1800" dirty="0">
                <a:effectLst/>
                <a:latin typeface="Calibri" panose="020F0502020204030204" pitchFamily="34" charset="0"/>
              </a:rPr>
              <a:t> to </a:t>
            </a:r>
            <a:r>
              <a:rPr lang="da-DK" sz="1800" dirty="0" err="1">
                <a:effectLst/>
                <a:latin typeface="Calibri" panose="020F0502020204030204" pitchFamily="34" charset="0"/>
              </a:rPr>
              <a:t>really</a:t>
            </a:r>
            <a:r>
              <a:rPr lang="da-DK" sz="1800" dirty="0">
                <a:effectLst/>
                <a:latin typeface="Calibri" panose="020F0502020204030204" pitchFamily="34" charset="0"/>
              </a:rPr>
              <a:t> </a:t>
            </a:r>
            <a:r>
              <a:rPr lang="da-DK" sz="1800" dirty="0" err="1">
                <a:effectLst/>
                <a:latin typeface="Calibri" panose="020F0502020204030204" pitchFamily="34" charset="0"/>
              </a:rPr>
              <a:t>express</a:t>
            </a:r>
            <a:r>
              <a:rPr lang="da-DK" sz="1800" dirty="0">
                <a:effectLst/>
                <a:latin typeface="Calibri" panose="020F0502020204030204" pitchFamily="34" charset="0"/>
              </a:rPr>
              <a:t> his </a:t>
            </a:r>
            <a:r>
              <a:rPr lang="da-DK" sz="1800" dirty="0" err="1">
                <a:effectLst/>
                <a:latin typeface="Calibri" panose="020F0502020204030204" pitchFamily="34" charset="0"/>
              </a:rPr>
              <a:t>feelings</a:t>
            </a:r>
            <a:r>
              <a:rPr lang="da-DK" sz="1800" dirty="0">
                <a:effectLst/>
                <a:latin typeface="Calibri" panose="020F0502020204030204" pitchFamily="34" charset="0"/>
              </a:rPr>
              <a:t> </a:t>
            </a:r>
            <a:r>
              <a:rPr lang="da-DK" sz="1800" dirty="0" err="1">
                <a:effectLst/>
                <a:latin typeface="Calibri" panose="020F0502020204030204" pitchFamily="34" charset="0"/>
              </a:rPr>
              <a:t>about</a:t>
            </a:r>
            <a:r>
              <a:rPr lang="da-DK" sz="1800" dirty="0">
                <a:effectLst/>
                <a:latin typeface="Calibri" panose="020F0502020204030204" pitchFamily="34" charset="0"/>
              </a:rPr>
              <a:t> the </a:t>
            </a:r>
            <a:r>
              <a:rPr lang="da-DK" sz="1800" dirty="0" err="1">
                <a:effectLst/>
                <a:latin typeface="Calibri" panose="020F0502020204030204" pitchFamily="34" charset="0"/>
              </a:rPr>
              <a:t>entire</a:t>
            </a:r>
            <a:r>
              <a:rPr lang="da-DK" sz="1800" dirty="0">
                <a:effectLst/>
                <a:latin typeface="Calibri" panose="020F0502020204030204" pitchFamily="34" charset="0"/>
              </a:rPr>
              <a:t> situation, and </a:t>
            </a:r>
            <a:r>
              <a:rPr lang="da-DK" sz="1800" dirty="0" err="1">
                <a:effectLst/>
                <a:latin typeface="Calibri" panose="020F0502020204030204" pitchFamily="34" charset="0"/>
              </a:rPr>
              <a:t>instead</a:t>
            </a:r>
            <a:r>
              <a:rPr lang="da-DK" sz="1800" dirty="0">
                <a:effectLst/>
                <a:latin typeface="Calibri" panose="020F0502020204030204" pitchFamily="34" charset="0"/>
              </a:rPr>
              <a:t> his </a:t>
            </a:r>
            <a:r>
              <a:rPr lang="da-DK" sz="1800" dirty="0" err="1">
                <a:effectLst/>
                <a:latin typeface="Calibri" panose="020F0502020204030204" pitchFamily="34" charset="0"/>
              </a:rPr>
              <a:t>reactions</a:t>
            </a:r>
            <a:r>
              <a:rPr lang="da-DK" sz="1800" dirty="0">
                <a:effectLst/>
                <a:latin typeface="Calibri" panose="020F0502020204030204" pitchFamily="34" charset="0"/>
              </a:rPr>
              <a:t> </a:t>
            </a:r>
            <a:r>
              <a:rPr lang="da-DK" sz="1800" dirty="0" err="1">
                <a:effectLst/>
                <a:latin typeface="Calibri" panose="020F0502020204030204" pitchFamily="34" charset="0"/>
              </a:rPr>
              <a:t>become</a:t>
            </a:r>
            <a:r>
              <a:rPr lang="da-DK" sz="1800" dirty="0">
                <a:effectLst/>
                <a:latin typeface="Calibri" panose="020F0502020204030204" pitchFamily="34" charset="0"/>
              </a:rPr>
              <a:t> </a:t>
            </a:r>
            <a:r>
              <a:rPr lang="da-DK" sz="1800" dirty="0" err="1">
                <a:effectLst/>
                <a:latin typeface="Calibri" panose="020F0502020204030204" pitchFamily="34" charset="0"/>
              </a:rPr>
              <a:t>physical</a:t>
            </a:r>
            <a:r>
              <a:rPr lang="da-DK" sz="1800" dirty="0">
                <a:effectLst/>
                <a:latin typeface="Calibri" panose="020F0502020204030204" pitchFamily="34" charset="0"/>
              </a:rPr>
              <a:t>.”</a:t>
            </a:r>
            <a:endParaRPr lang="en-GB" dirty="0"/>
          </a:p>
        </p:txBody>
      </p:sp>
    </p:spTree>
    <p:extLst>
      <p:ext uri="{BB962C8B-B14F-4D97-AF65-F5344CB8AC3E}">
        <p14:creationId xmlns:p14="http://schemas.microsoft.com/office/powerpoint/2010/main" val="2991294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CD5D7C7C-5B13-474F-97C6-AE85D154F708}"/>
              </a:ext>
            </a:extLst>
          </p:cNvPr>
          <p:cNvSpPr>
            <a:spLocks noGrp="1"/>
          </p:cNvSpPr>
          <p:nvPr>
            <p:ph type="title"/>
          </p:nvPr>
        </p:nvSpPr>
        <p:spPr>
          <a:xfrm>
            <a:off x="453972" y="3387133"/>
            <a:ext cx="10134599" cy="2616200"/>
          </a:xfrm>
        </p:spPr>
        <p:txBody>
          <a:bodyPr>
            <a:normAutofit fontScale="90000"/>
          </a:bodyPr>
          <a:lstStyle/>
          <a:p>
            <a:br>
              <a:rPr lang="da-DK" sz="2800" dirty="0"/>
            </a:br>
            <a:r>
              <a:rPr lang="da-DK" sz="4000" b="1" dirty="0">
                <a:solidFill>
                  <a:schemeClr val="bg1">
                    <a:lumMod val="85000"/>
                  </a:schemeClr>
                </a:solidFill>
              </a:rPr>
              <a:t>P</a:t>
            </a:r>
            <a:r>
              <a:rPr lang="da-DK" sz="2800" b="1" dirty="0">
                <a:solidFill>
                  <a:schemeClr val="bg1">
                    <a:lumMod val="85000"/>
                  </a:schemeClr>
                </a:solidFill>
              </a:rPr>
              <a:t>oint</a:t>
            </a:r>
            <a:r>
              <a:rPr lang="da-DK" sz="2800" dirty="0">
                <a:solidFill>
                  <a:schemeClr val="bg1">
                    <a:lumMod val="85000"/>
                  </a:schemeClr>
                </a:solidFill>
              </a:rPr>
              <a:t>: </a:t>
            </a:r>
            <a:br>
              <a:rPr lang="da-DK" sz="2800" dirty="0">
                <a:solidFill>
                  <a:schemeClr val="bg1">
                    <a:lumMod val="85000"/>
                  </a:schemeClr>
                </a:solidFill>
              </a:rPr>
            </a:br>
            <a:r>
              <a:rPr lang="da-DK" sz="3100" b="1" dirty="0" err="1"/>
              <a:t>E</a:t>
            </a:r>
            <a:r>
              <a:rPr lang="da-DK" sz="2800" b="1" dirty="0" err="1"/>
              <a:t>xample</a:t>
            </a:r>
            <a:r>
              <a:rPr lang="da-DK" sz="2800" dirty="0"/>
              <a:t>: The </a:t>
            </a:r>
            <a:r>
              <a:rPr lang="da-DK" sz="2800" i="1" dirty="0" err="1"/>
              <a:t>example</a:t>
            </a:r>
            <a:r>
              <a:rPr lang="da-DK" sz="2800" i="1" dirty="0"/>
              <a:t> </a:t>
            </a:r>
            <a:r>
              <a:rPr lang="da-DK" sz="2800" dirty="0"/>
              <a:t>is the </a:t>
            </a:r>
            <a:r>
              <a:rPr lang="da-DK" sz="2800" dirty="0" err="1"/>
              <a:t>quote</a:t>
            </a:r>
            <a:r>
              <a:rPr lang="da-DK" sz="2800" dirty="0"/>
              <a:t>(s) </a:t>
            </a:r>
            <a:r>
              <a:rPr lang="da-DK" sz="2800" dirty="0" err="1"/>
              <a:t>you</a:t>
            </a:r>
            <a:r>
              <a:rPr lang="da-DK" sz="2800" dirty="0"/>
              <a:t> </a:t>
            </a:r>
            <a:r>
              <a:rPr lang="da-DK" sz="2800" dirty="0" err="1"/>
              <a:t>then</a:t>
            </a:r>
            <a:r>
              <a:rPr lang="da-DK" sz="2800" dirty="0"/>
              <a:t> </a:t>
            </a:r>
            <a:r>
              <a:rPr lang="da-DK" sz="2800" dirty="0" err="1"/>
              <a:t>use</a:t>
            </a:r>
            <a:r>
              <a:rPr lang="da-DK" sz="2800" dirty="0"/>
              <a:t> to </a:t>
            </a:r>
            <a:r>
              <a:rPr lang="da-DK" sz="2800" dirty="0" err="1"/>
              <a:t>prove</a:t>
            </a:r>
            <a:r>
              <a:rPr lang="da-DK" sz="2800" dirty="0"/>
              <a:t> </a:t>
            </a:r>
            <a:r>
              <a:rPr lang="da-DK" sz="2800" dirty="0" err="1"/>
              <a:t>your</a:t>
            </a:r>
            <a:r>
              <a:rPr lang="da-DK" sz="2800" dirty="0"/>
              <a:t> point. </a:t>
            </a:r>
            <a:br>
              <a:rPr lang="da-DK" sz="2800" dirty="0"/>
            </a:br>
            <a:br>
              <a:rPr lang="da-DK" sz="2800" dirty="0"/>
            </a:br>
            <a:br>
              <a:rPr lang="da-DK" sz="2800" dirty="0"/>
            </a:br>
            <a:r>
              <a:rPr lang="da-DK" sz="3100" b="1" dirty="0" err="1">
                <a:solidFill>
                  <a:schemeClr val="bg1">
                    <a:lumMod val="85000"/>
                  </a:schemeClr>
                </a:solidFill>
              </a:rPr>
              <a:t>E</a:t>
            </a:r>
            <a:r>
              <a:rPr lang="da-DK" sz="2800" dirty="0" err="1">
                <a:solidFill>
                  <a:schemeClr val="bg1">
                    <a:lumMod val="85000"/>
                  </a:schemeClr>
                </a:solidFill>
              </a:rPr>
              <a:t>xplanation</a:t>
            </a:r>
            <a:br>
              <a:rPr lang="da-DK" sz="2800" dirty="0">
                <a:solidFill>
                  <a:schemeClr val="bg1">
                    <a:lumMod val="85000"/>
                  </a:schemeClr>
                </a:solidFill>
              </a:rPr>
            </a:br>
            <a:r>
              <a:rPr lang="da-DK" sz="3100" b="1" dirty="0">
                <a:solidFill>
                  <a:schemeClr val="bg1">
                    <a:lumMod val="85000"/>
                  </a:schemeClr>
                </a:solidFill>
              </a:rPr>
              <a:t>L</a:t>
            </a:r>
            <a:r>
              <a:rPr lang="da-DK" sz="2800" dirty="0">
                <a:solidFill>
                  <a:schemeClr val="bg1">
                    <a:lumMod val="85000"/>
                  </a:schemeClr>
                </a:solidFill>
              </a:rPr>
              <a:t>inker</a:t>
            </a:r>
            <a:br>
              <a:rPr lang="da-DK" sz="2800" dirty="0"/>
            </a:br>
            <a:br>
              <a:rPr lang="da-DK" sz="2800" dirty="0"/>
            </a:br>
            <a:endParaRPr lang="en-GB" sz="2800" dirty="0"/>
          </a:p>
        </p:txBody>
      </p:sp>
      <p:sp>
        <p:nvSpPr>
          <p:cNvPr id="14" name="Arc 13">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ladsholder til indhold 4" descr="Et billede, der indeholder tekst&#10;&#10;Automatisk genereret beskrivelse">
            <a:extLst>
              <a:ext uri="{FF2B5EF4-FFF2-40B4-BE49-F238E27FC236}">
                <a16:creationId xmlns:a16="http://schemas.microsoft.com/office/drawing/2014/main" id="{369D4472-DA70-40DB-84A8-BEAEEE3A7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4" y="351465"/>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Tekstfelt 2">
            <a:extLst>
              <a:ext uri="{FF2B5EF4-FFF2-40B4-BE49-F238E27FC236}">
                <a16:creationId xmlns:a16="http://schemas.microsoft.com/office/drawing/2014/main" id="{72E79397-D70A-43A2-88BC-813B9E9E312B}"/>
              </a:ext>
            </a:extLst>
          </p:cNvPr>
          <p:cNvSpPr txBox="1"/>
          <p:nvPr/>
        </p:nvSpPr>
        <p:spPr>
          <a:xfrm>
            <a:off x="10403840" y="2808449"/>
            <a:ext cx="184731" cy="369332"/>
          </a:xfrm>
          <a:prstGeom prst="rect">
            <a:avLst/>
          </a:prstGeom>
          <a:noFill/>
        </p:spPr>
        <p:txBody>
          <a:bodyPr wrap="none" rtlCol="0">
            <a:spAutoFit/>
          </a:bodyPr>
          <a:lstStyle/>
          <a:p>
            <a:endParaRPr lang="en-GB"/>
          </a:p>
        </p:txBody>
      </p:sp>
      <p:sp>
        <p:nvSpPr>
          <p:cNvPr id="11" name="Tekstfelt 10">
            <a:extLst>
              <a:ext uri="{FF2B5EF4-FFF2-40B4-BE49-F238E27FC236}">
                <a16:creationId xmlns:a16="http://schemas.microsoft.com/office/drawing/2014/main" id="{3760C4A3-E8AF-49AA-A466-4EE99A622466}"/>
              </a:ext>
            </a:extLst>
          </p:cNvPr>
          <p:cNvSpPr txBox="1"/>
          <p:nvPr/>
        </p:nvSpPr>
        <p:spPr>
          <a:xfrm>
            <a:off x="4982760" y="2736853"/>
            <a:ext cx="6658638" cy="954107"/>
          </a:xfrm>
          <a:prstGeom prst="rect">
            <a:avLst/>
          </a:prstGeom>
          <a:noFill/>
        </p:spPr>
        <p:txBody>
          <a:bodyPr wrap="square" rtlCol="0">
            <a:spAutoFit/>
          </a:bodyPr>
          <a:lstStyle/>
          <a:p>
            <a:br>
              <a:rPr lang="da-DK" sz="2000" dirty="0"/>
            </a:br>
            <a:r>
              <a:rPr lang="da-DK" sz="1800" dirty="0"/>
              <a:t>”</a:t>
            </a:r>
            <a:r>
              <a:rPr lang="da-DK" sz="1800" dirty="0">
                <a:effectLst/>
                <a:latin typeface="Calibri" panose="020F0502020204030204" pitchFamily="34" charset="0"/>
              </a:rPr>
              <a:t>Alex is </a:t>
            </a:r>
            <a:r>
              <a:rPr lang="da-DK" sz="1800" dirty="0" err="1">
                <a:effectLst/>
                <a:latin typeface="Calibri" panose="020F0502020204030204" pitchFamily="34" charset="0"/>
              </a:rPr>
              <a:t>too</a:t>
            </a:r>
            <a:r>
              <a:rPr lang="da-DK" sz="1800" dirty="0">
                <a:effectLst/>
                <a:latin typeface="Calibri" panose="020F0502020204030204" pitchFamily="34" charset="0"/>
              </a:rPr>
              <a:t> </a:t>
            </a:r>
            <a:r>
              <a:rPr lang="da-DK" sz="1800" dirty="0" err="1">
                <a:effectLst/>
                <a:latin typeface="Calibri" panose="020F0502020204030204" pitchFamily="34" charset="0"/>
              </a:rPr>
              <a:t>young</a:t>
            </a:r>
            <a:r>
              <a:rPr lang="da-DK" sz="1800" dirty="0">
                <a:effectLst/>
                <a:latin typeface="Calibri" panose="020F0502020204030204" pitchFamily="34" charset="0"/>
              </a:rPr>
              <a:t> to </a:t>
            </a:r>
            <a:r>
              <a:rPr lang="da-DK" sz="1800" dirty="0" err="1">
                <a:effectLst/>
                <a:latin typeface="Calibri" panose="020F0502020204030204" pitchFamily="34" charset="0"/>
              </a:rPr>
              <a:t>really</a:t>
            </a:r>
            <a:r>
              <a:rPr lang="da-DK" sz="1800" dirty="0">
                <a:effectLst/>
                <a:latin typeface="Calibri" panose="020F0502020204030204" pitchFamily="34" charset="0"/>
              </a:rPr>
              <a:t> </a:t>
            </a:r>
            <a:r>
              <a:rPr lang="da-DK" sz="1800" dirty="0" err="1">
                <a:effectLst/>
                <a:latin typeface="Calibri" panose="020F0502020204030204" pitchFamily="34" charset="0"/>
              </a:rPr>
              <a:t>express</a:t>
            </a:r>
            <a:r>
              <a:rPr lang="da-DK" sz="1800" dirty="0">
                <a:effectLst/>
                <a:latin typeface="Calibri" panose="020F0502020204030204" pitchFamily="34" charset="0"/>
              </a:rPr>
              <a:t> his </a:t>
            </a:r>
            <a:r>
              <a:rPr lang="da-DK" sz="1800" dirty="0" err="1">
                <a:effectLst/>
                <a:latin typeface="Calibri" panose="020F0502020204030204" pitchFamily="34" charset="0"/>
              </a:rPr>
              <a:t>feelings</a:t>
            </a:r>
            <a:r>
              <a:rPr lang="da-DK" sz="1800" dirty="0">
                <a:effectLst/>
                <a:latin typeface="Calibri" panose="020F0502020204030204" pitchFamily="34" charset="0"/>
              </a:rPr>
              <a:t> </a:t>
            </a:r>
            <a:r>
              <a:rPr lang="da-DK" sz="1800" dirty="0" err="1">
                <a:effectLst/>
                <a:latin typeface="Calibri" panose="020F0502020204030204" pitchFamily="34" charset="0"/>
              </a:rPr>
              <a:t>about</a:t>
            </a:r>
            <a:r>
              <a:rPr lang="da-DK" sz="1800" dirty="0">
                <a:effectLst/>
                <a:latin typeface="Calibri" panose="020F0502020204030204" pitchFamily="34" charset="0"/>
              </a:rPr>
              <a:t> the </a:t>
            </a:r>
            <a:r>
              <a:rPr lang="da-DK" sz="1800" dirty="0" err="1">
                <a:effectLst/>
                <a:latin typeface="Calibri" panose="020F0502020204030204" pitchFamily="34" charset="0"/>
              </a:rPr>
              <a:t>entire</a:t>
            </a:r>
            <a:r>
              <a:rPr lang="da-DK" sz="1800" dirty="0">
                <a:effectLst/>
                <a:latin typeface="Calibri" panose="020F0502020204030204" pitchFamily="34" charset="0"/>
              </a:rPr>
              <a:t> situation, and </a:t>
            </a:r>
            <a:r>
              <a:rPr lang="da-DK" sz="1800" dirty="0" err="1">
                <a:effectLst/>
                <a:latin typeface="Calibri" panose="020F0502020204030204" pitchFamily="34" charset="0"/>
              </a:rPr>
              <a:t>instead</a:t>
            </a:r>
            <a:r>
              <a:rPr lang="da-DK" sz="1800" dirty="0">
                <a:effectLst/>
                <a:latin typeface="Calibri" panose="020F0502020204030204" pitchFamily="34" charset="0"/>
              </a:rPr>
              <a:t> his </a:t>
            </a:r>
            <a:r>
              <a:rPr lang="da-DK" sz="1800" dirty="0" err="1">
                <a:effectLst/>
                <a:latin typeface="Calibri" panose="020F0502020204030204" pitchFamily="34" charset="0"/>
              </a:rPr>
              <a:t>reactions</a:t>
            </a:r>
            <a:r>
              <a:rPr lang="da-DK" sz="1800" dirty="0">
                <a:effectLst/>
                <a:latin typeface="Calibri" panose="020F0502020204030204" pitchFamily="34" charset="0"/>
              </a:rPr>
              <a:t> </a:t>
            </a:r>
            <a:r>
              <a:rPr lang="da-DK" sz="1800" dirty="0" err="1">
                <a:effectLst/>
                <a:latin typeface="Calibri" panose="020F0502020204030204" pitchFamily="34" charset="0"/>
              </a:rPr>
              <a:t>become</a:t>
            </a:r>
            <a:r>
              <a:rPr lang="da-DK" sz="1800" dirty="0">
                <a:effectLst/>
                <a:latin typeface="Calibri" panose="020F0502020204030204" pitchFamily="34" charset="0"/>
              </a:rPr>
              <a:t> </a:t>
            </a:r>
            <a:r>
              <a:rPr lang="da-DK" sz="1800" dirty="0" err="1">
                <a:effectLst/>
                <a:latin typeface="Calibri" panose="020F0502020204030204" pitchFamily="34" charset="0"/>
              </a:rPr>
              <a:t>physical</a:t>
            </a:r>
            <a:r>
              <a:rPr lang="da-DK" sz="1800" dirty="0">
                <a:effectLst/>
                <a:latin typeface="Calibri" panose="020F0502020204030204" pitchFamily="34" charset="0"/>
              </a:rPr>
              <a:t>.”</a:t>
            </a:r>
            <a:endParaRPr lang="en-GB" dirty="0"/>
          </a:p>
        </p:txBody>
      </p:sp>
      <p:sp>
        <p:nvSpPr>
          <p:cNvPr id="9" name="Tekstfelt 8">
            <a:extLst>
              <a:ext uri="{FF2B5EF4-FFF2-40B4-BE49-F238E27FC236}">
                <a16:creationId xmlns:a16="http://schemas.microsoft.com/office/drawing/2014/main" id="{3C8594BF-A0F8-4306-80EC-FB82C38E3C48}"/>
              </a:ext>
            </a:extLst>
          </p:cNvPr>
          <p:cNvSpPr txBox="1"/>
          <p:nvPr/>
        </p:nvSpPr>
        <p:spPr>
          <a:xfrm>
            <a:off x="3688080" y="4660575"/>
            <a:ext cx="6065520" cy="923330"/>
          </a:xfrm>
          <a:prstGeom prst="rect">
            <a:avLst/>
          </a:prstGeom>
          <a:noFill/>
        </p:spPr>
        <p:txBody>
          <a:bodyPr wrap="square" rtlCol="0">
            <a:spAutoFit/>
          </a:bodyPr>
          <a:lstStyle/>
          <a:p>
            <a:r>
              <a:rPr lang="da-DK" dirty="0"/>
              <a:t>”This is </a:t>
            </a:r>
            <a:r>
              <a:rPr lang="da-DK" dirty="0" err="1"/>
              <a:t>highlighted</a:t>
            </a:r>
            <a:r>
              <a:rPr lang="da-DK" dirty="0"/>
              <a:t> </a:t>
            </a:r>
            <a:r>
              <a:rPr lang="da-DK" dirty="0" err="1"/>
              <a:t>after</a:t>
            </a:r>
            <a:r>
              <a:rPr lang="da-DK" dirty="0"/>
              <a:t> Alex </a:t>
            </a:r>
            <a:r>
              <a:rPr lang="da-DK" dirty="0" err="1"/>
              <a:t>throws</a:t>
            </a:r>
            <a:r>
              <a:rPr lang="da-DK" dirty="0"/>
              <a:t> up in the car: ”It had not </a:t>
            </a:r>
            <a:r>
              <a:rPr lang="da-DK" dirty="0" err="1"/>
              <a:t>been</a:t>
            </a:r>
            <a:r>
              <a:rPr lang="da-DK" dirty="0"/>
              <a:t> a </a:t>
            </a:r>
            <a:r>
              <a:rPr lang="da-DK" dirty="0" err="1"/>
              <a:t>good</a:t>
            </a:r>
            <a:r>
              <a:rPr lang="da-DK" dirty="0"/>
              <a:t> </a:t>
            </a:r>
            <a:r>
              <a:rPr lang="da-DK" dirty="0" err="1"/>
              <a:t>day</a:t>
            </a:r>
            <a:r>
              <a:rPr lang="da-DK" dirty="0"/>
              <a:t>. In </a:t>
            </a:r>
            <a:r>
              <a:rPr lang="da-DK" dirty="0" err="1"/>
              <a:t>fact</a:t>
            </a:r>
            <a:r>
              <a:rPr lang="da-DK" dirty="0"/>
              <a:t>, </a:t>
            </a:r>
            <a:r>
              <a:rPr lang="da-DK" dirty="0" err="1"/>
              <a:t>thought</a:t>
            </a:r>
            <a:r>
              <a:rPr lang="da-DK" dirty="0"/>
              <a:t> Alex, </a:t>
            </a:r>
            <a:r>
              <a:rPr lang="da-DK" dirty="0" err="1"/>
              <a:t>wiping</a:t>
            </a:r>
            <a:r>
              <a:rPr lang="da-DK" dirty="0"/>
              <a:t> his </a:t>
            </a:r>
            <a:r>
              <a:rPr lang="da-DK" dirty="0" err="1"/>
              <a:t>mouth</a:t>
            </a:r>
            <a:r>
              <a:rPr lang="da-DK" dirty="0"/>
              <a:t> on the </a:t>
            </a:r>
            <a:r>
              <a:rPr lang="da-DK" dirty="0" err="1"/>
              <a:t>the</a:t>
            </a:r>
            <a:r>
              <a:rPr lang="da-DK" dirty="0"/>
              <a:t> back of his </a:t>
            </a:r>
            <a:r>
              <a:rPr lang="da-DK" dirty="0" err="1"/>
              <a:t>hand</a:t>
            </a:r>
            <a:r>
              <a:rPr lang="da-DK" dirty="0"/>
              <a:t>, it had </a:t>
            </a:r>
            <a:r>
              <a:rPr lang="da-DK" dirty="0" err="1"/>
              <a:t>been</a:t>
            </a:r>
            <a:r>
              <a:rPr lang="da-DK" dirty="0"/>
              <a:t> a </a:t>
            </a:r>
            <a:r>
              <a:rPr lang="da-DK" dirty="0" err="1"/>
              <a:t>really</a:t>
            </a:r>
            <a:r>
              <a:rPr lang="da-DK" dirty="0"/>
              <a:t> bad </a:t>
            </a:r>
            <a:r>
              <a:rPr lang="da-DK" dirty="0" err="1"/>
              <a:t>day</a:t>
            </a:r>
            <a:r>
              <a:rPr lang="da-DK" dirty="0"/>
              <a:t>.” (ll. 17-18)”</a:t>
            </a:r>
            <a:endParaRPr lang="en-GB" dirty="0"/>
          </a:p>
        </p:txBody>
      </p:sp>
    </p:spTree>
    <p:extLst>
      <p:ext uri="{BB962C8B-B14F-4D97-AF65-F5344CB8AC3E}">
        <p14:creationId xmlns:p14="http://schemas.microsoft.com/office/powerpoint/2010/main" val="3951660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CD5D7C7C-5B13-474F-97C6-AE85D154F708}"/>
              </a:ext>
            </a:extLst>
          </p:cNvPr>
          <p:cNvSpPr>
            <a:spLocks noGrp="1"/>
          </p:cNvSpPr>
          <p:nvPr>
            <p:ph type="title"/>
          </p:nvPr>
        </p:nvSpPr>
        <p:spPr>
          <a:xfrm>
            <a:off x="453972" y="3610445"/>
            <a:ext cx="10966354" cy="2616200"/>
          </a:xfrm>
        </p:spPr>
        <p:txBody>
          <a:bodyPr>
            <a:normAutofit fontScale="90000"/>
          </a:bodyPr>
          <a:lstStyle/>
          <a:p>
            <a:br>
              <a:rPr lang="da-DK" sz="2800" dirty="0"/>
            </a:br>
            <a:r>
              <a:rPr lang="da-DK" sz="4000" b="1" dirty="0">
                <a:solidFill>
                  <a:schemeClr val="bg1">
                    <a:lumMod val="85000"/>
                  </a:schemeClr>
                </a:solidFill>
              </a:rPr>
              <a:t>P</a:t>
            </a:r>
            <a:r>
              <a:rPr lang="da-DK" sz="2800" b="1" dirty="0">
                <a:solidFill>
                  <a:schemeClr val="bg1">
                    <a:lumMod val="85000"/>
                  </a:schemeClr>
                </a:solidFill>
              </a:rPr>
              <a:t>oint</a:t>
            </a:r>
            <a:r>
              <a:rPr lang="da-DK" sz="2800" dirty="0">
                <a:solidFill>
                  <a:schemeClr val="bg1">
                    <a:lumMod val="85000"/>
                  </a:schemeClr>
                </a:solidFill>
              </a:rPr>
              <a:t>: </a:t>
            </a:r>
            <a:br>
              <a:rPr lang="da-DK" sz="2800" dirty="0">
                <a:solidFill>
                  <a:schemeClr val="bg1">
                    <a:lumMod val="85000"/>
                  </a:schemeClr>
                </a:solidFill>
              </a:rPr>
            </a:br>
            <a:r>
              <a:rPr lang="da-DK" sz="3100" b="1" dirty="0" err="1">
                <a:solidFill>
                  <a:schemeClr val="bg1">
                    <a:lumMod val="85000"/>
                  </a:schemeClr>
                </a:solidFill>
              </a:rPr>
              <a:t>E</a:t>
            </a:r>
            <a:r>
              <a:rPr lang="da-DK" sz="2800" b="1" dirty="0" err="1">
                <a:solidFill>
                  <a:schemeClr val="bg1">
                    <a:lumMod val="85000"/>
                  </a:schemeClr>
                </a:solidFill>
              </a:rPr>
              <a:t>xample</a:t>
            </a:r>
            <a:r>
              <a:rPr lang="da-DK" sz="2800" dirty="0">
                <a:solidFill>
                  <a:schemeClr val="bg1">
                    <a:lumMod val="85000"/>
                  </a:schemeClr>
                </a:solidFill>
              </a:rPr>
              <a:t>: </a:t>
            </a:r>
            <a:br>
              <a:rPr lang="da-DK" sz="2800" dirty="0">
                <a:solidFill>
                  <a:schemeClr val="bg1">
                    <a:lumMod val="85000"/>
                  </a:schemeClr>
                </a:solidFill>
              </a:rPr>
            </a:br>
            <a:r>
              <a:rPr lang="da-DK" sz="3100" b="1" dirty="0" err="1"/>
              <a:t>E</a:t>
            </a:r>
            <a:r>
              <a:rPr lang="da-DK" sz="2800" b="1" dirty="0" err="1"/>
              <a:t>xplanation</a:t>
            </a:r>
            <a:r>
              <a:rPr lang="da-DK" sz="2800" b="1" dirty="0"/>
              <a:t>: </a:t>
            </a:r>
            <a:r>
              <a:rPr lang="da-DK" sz="2800" dirty="0"/>
              <a:t>The </a:t>
            </a:r>
            <a:r>
              <a:rPr lang="da-DK" sz="2800" i="1" dirty="0" err="1"/>
              <a:t>explanation</a:t>
            </a:r>
            <a:r>
              <a:rPr lang="da-DK" sz="2800" dirty="0"/>
              <a:t>, </a:t>
            </a:r>
            <a:r>
              <a:rPr lang="da-DK" sz="2800" dirty="0" err="1"/>
              <a:t>then</a:t>
            </a:r>
            <a:r>
              <a:rPr lang="da-DK" sz="2800" dirty="0"/>
              <a:t>, </a:t>
            </a:r>
            <a:r>
              <a:rPr lang="da-DK" sz="2800" dirty="0" err="1"/>
              <a:t>examines</a:t>
            </a:r>
            <a:r>
              <a:rPr lang="da-DK" sz="2800" dirty="0"/>
              <a:t> the </a:t>
            </a:r>
            <a:r>
              <a:rPr lang="da-DK" sz="2800" i="1" dirty="0"/>
              <a:t>implicit</a:t>
            </a:r>
            <a:r>
              <a:rPr lang="da-DK" sz="2800" dirty="0"/>
              <a:t> </a:t>
            </a:r>
            <a:r>
              <a:rPr lang="da-DK" sz="2800" dirty="0" err="1"/>
              <a:t>meaning</a:t>
            </a:r>
            <a:r>
              <a:rPr lang="da-DK" sz="2800" dirty="0"/>
              <a:t> of the </a:t>
            </a:r>
            <a:r>
              <a:rPr lang="da-DK" sz="2800" dirty="0" err="1"/>
              <a:t>quote</a:t>
            </a:r>
            <a:r>
              <a:rPr lang="da-DK" sz="2800" dirty="0"/>
              <a:t>, and </a:t>
            </a:r>
            <a:r>
              <a:rPr lang="da-DK" sz="2800" dirty="0" err="1"/>
              <a:t>explains</a:t>
            </a:r>
            <a:r>
              <a:rPr lang="da-DK" sz="2800" dirty="0"/>
              <a:t> </a:t>
            </a:r>
            <a:r>
              <a:rPr lang="da-DK" sz="2800" dirty="0" err="1"/>
              <a:t>how</a:t>
            </a:r>
            <a:r>
              <a:rPr lang="da-DK" sz="2800" dirty="0"/>
              <a:t> it </a:t>
            </a:r>
            <a:r>
              <a:rPr lang="da-DK" sz="2800" dirty="0" err="1"/>
              <a:t>may</a:t>
            </a:r>
            <a:r>
              <a:rPr lang="da-DK" sz="2800" dirty="0"/>
              <a:t> </a:t>
            </a:r>
            <a:r>
              <a:rPr lang="da-DK" sz="2800" dirty="0" err="1"/>
              <a:t>be</a:t>
            </a:r>
            <a:r>
              <a:rPr lang="da-DK" sz="2800" dirty="0"/>
              <a:t> </a:t>
            </a:r>
            <a:r>
              <a:rPr lang="da-DK" sz="2800" dirty="0" err="1"/>
              <a:t>seen</a:t>
            </a:r>
            <a:r>
              <a:rPr lang="da-DK" sz="2800" dirty="0"/>
              <a:t> as </a:t>
            </a:r>
            <a:r>
              <a:rPr lang="da-DK" sz="2800" dirty="0" err="1"/>
              <a:t>proving</a:t>
            </a:r>
            <a:r>
              <a:rPr lang="da-DK" sz="2800" dirty="0"/>
              <a:t> the </a:t>
            </a:r>
            <a:r>
              <a:rPr lang="da-DK" sz="2800" i="1" dirty="0"/>
              <a:t>point</a:t>
            </a:r>
            <a:r>
              <a:rPr lang="da-DK" sz="2800" dirty="0"/>
              <a:t>. This is </a:t>
            </a:r>
            <a:r>
              <a:rPr lang="da-DK" sz="2800" dirty="0" err="1"/>
              <a:t>normally</a:t>
            </a:r>
            <a:r>
              <a:rPr lang="da-DK" sz="2800" dirty="0"/>
              <a:t> the most </a:t>
            </a:r>
            <a:r>
              <a:rPr lang="da-DK" sz="2800" dirty="0" err="1"/>
              <a:t>substantial</a:t>
            </a:r>
            <a:r>
              <a:rPr lang="da-DK" sz="2800" dirty="0"/>
              <a:t> part of the PEE(L)-model.</a:t>
            </a:r>
            <a:br>
              <a:rPr lang="da-DK" sz="2800" dirty="0">
                <a:solidFill>
                  <a:schemeClr val="bg1">
                    <a:lumMod val="85000"/>
                  </a:schemeClr>
                </a:solidFill>
              </a:rPr>
            </a:br>
            <a:br>
              <a:rPr lang="da-DK" sz="2800" dirty="0">
                <a:solidFill>
                  <a:schemeClr val="bg1">
                    <a:lumMod val="85000"/>
                  </a:schemeClr>
                </a:solidFill>
              </a:rPr>
            </a:br>
            <a:br>
              <a:rPr lang="da-DK" sz="2800" dirty="0">
                <a:solidFill>
                  <a:schemeClr val="bg1">
                    <a:lumMod val="85000"/>
                  </a:schemeClr>
                </a:solidFill>
              </a:rPr>
            </a:br>
            <a:r>
              <a:rPr lang="da-DK" sz="3100" b="1" dirty="0">
                <a:solidFill>
                  <a:schemeClr val="bg1">
                    <a:lumMod val="85000"/>
                  </a:schemeClr>
                </a:solidFill>
              </a:rPr>
              <a:t>L</a:t>
            </a:r>
            <a:r>
              <a:rPr lang="da-DK" sz="2800" dirty="0">
                <a:solidFill>
                  <a:schemeClr val="bg1">
                    <a:lumMod val="85000"/>
                  </a:schemeClr>
                </a:solidFill>
              </a:rPr>
              <a:t>inker</a:t>
            </a:r>
            <a:br>
              <a:rPr lang="da-DK" sz="2800" dirty="0"/>
            </a:br>
            <a:br>
              <a:rPr lang="da-DK" sz="2800" dirty="0"/>
            </a:br>
            <a:endParaRPr lang="en-GB" sz="2800" dirty="0"/>
          </a:p>
        </p:txBody>
      </p:sp>
      <p:sp>
        <p:nvSpPr>
          <p:cNvPr id="14" name="Arc 13">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ladsholder til indhold 4" descr="Et billede, der indeholder tekst&#10;&#10;Automatisk genereret beskrivelse">
            <a:extLst>
              <a:ext uri="{FF2B5EF4-FFF2-40B4-BE49-F238E27FC236}">
                <a16:creationId xmlns:a16="http://schemas.microsoft.com/office/drawing/2014/main" id="{369D4472-DA70-40DB-84A8-BEAEEE3A7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4" y="351465"/>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Tekstfelt 2">
            <a:extLst>
              <a:ext uri="{FF2B5EF4-FFF2-40B4-BE49-F238E27FC236}">
                <a16:creationId xmlns:a16="http://schemas.microsoft.com/office/drawing/2014/main" id="{72E79397-D70A-43A2-88BC-813B9E9E312B}"/>
              </a:ext>
            </a:extLst>
          </p:cNvPr>
          <p:cNvSpPr txBox="1"/>
          <p:nvPr/>
        </p:nvSpPr>
        <p:spPr>
          <a:xfrm>
            <a:off x="10403840" y="2808449"/>
            <a:ext cx="184731" cy="369332"/>
          </a:xfrm>
          <a:prstGeom prst="rect">
            <a:avLst/>
          </a:prstGeom>
          <a:noFill/>
        </p:spPr>
        <p:txBody>
          <a:bodyPr wrap="none" rtlCol="0">
            <a:spAutoFit/>
          </a:bodyPr>
          <a:lstStyle/>
          <a:p>
            <a:endParaRPr lang="en-GB"/>
          </a:p>
        </p:txBody>
      </p:sp>
      <p:sp>
        <p:nvSpPr>
          <p:cNvPr id="10" name="Tekstfelt 9">
            <a:extLst>
              <a:ext uri="{FF2B5EF4-FFF2-40B4-BE49-F238E27FC236}">
                <a16:creationId xmlns:a16="http://schemas.microsoft.com/office/drawing/2014/main" id="{195F3DC8-E1FF-489B-A630-ED6598114609}"/>
              </a:ext>
            </a:extLst>
          </p:cNvPr>
          <p:cNvSpPr txBox="1"/>
          <p:nvPr/>
        </p:nvSpPr>
        <p:spPr>
          <a:xfrm>
            <a:off x="5533362" y="3218555"/>
            <a:ext cx="6065520" cy="923330"/>
          </a:xfrm>
          <a:prstGeom prst="rect">
            <a:avLst/>
          </a:prstGeom>
          <a:noFill/>
        </p:spPr>
        <p:txBody>
          <a:bodyPr wrap="square" rtlCol="0">
            <a:spAutoFit/>
          </a:bodyPr>
          <a:lstStyle/>
          <a:p>
            <a:r>
              <a:rPr lang="da-DK" dirty="0"/>
              <a:t>This is </a:t>
            </a:r>
            <a:r>
              <a:rPr lang="da-DK" dirty="0" err="1"/>
              <a:t>highlighted</a:t>
            </a:r>
            <a:r>
              <a:rPr lang="da-DK" dirty="0"/>
              <a:t> </a:t>
            </a:r>
            <a:r>
              <a:rPr lang="da-DK" dirty="0" err="1"/>
              <a:t>after</a:t>
            </a:r>
            <a:r>
              <a:rPr lang="da-DK" dirty="0"/>
              <a:t> Alex </a:t>
            </a:r>
            <a:r>
              <a:rPr lang="da-DK" dirty="0" err="1"/>
              <a:t>throws</a:t>
            </a:r>
            <a:r>
              <a:rPr lang="da-DK" dirty="0"/>
              <a:t> up in the car: ”It had not </a:t>
            </a:r>
            <a:r>
              <a:rPr lang="da-DK" dirty="0" err="1"/>
              <a:t>been</a:t>
            </a:r>
            <a:r>
              <a:rPr lang="da-DK" dirty="0"/>
              <a:t> a </a:t>
            </a:r>
            <a:r>
              <a:rPr lang="da-DK" dirty="0" err="1"/>
              <a:t>good</a:t>
            </a:r>
            <a:r>
              <a:rPr lang="da-DK" dirty="0"/>
              <a:t> </a:t>
            </a:r>
            <a:r>
              <a:rPr lang="da-DK" dirty="0" err="1"/>
              <a:t>day</a:t>
            </a:r>
            <a:r>
              <a:rPr lang="da-DK" dirty="0"/>
              <a:t>. In </a:t>
            </a:r>
            <a:r>
              <a:rPr lang="da-DK" dirty="0" err="1"/>
              <a:t>fact</a:t>
            </a:r>
            <a:r>
              <a:rPr lang="da-DK" dirty="0"/>
              <a:t>, </a:t>
            </a:r>
            <a:r>
              <a:rPr lang="da-DK" dirty="0" err="1"/>
              <a:t>thought</a:t>
            </a:r>
            <a:r>
              <a:rPr lang="da-DK" dirty="0"/>
              <a:t> Alex, </a:t>
            </a:r>
            <a:r>
              <a:rPr lang="da-DK" dirty="0" err="1"/>
              <a:t>wiping</a:t>
            </a:r>
            <a:r>
              <a:rPr lang="da-DK" dirty="0"/>
              <a:t> his </a:t>
            </a:r>
            <a:r>
              <a:rPr lang="da-DK" dirty="0" err="1"/>
              <a:t>mouth</a:t>
            </a:r>
            <a:r>
              <a:rPr lang="da-DK" dirty="0"/>
              <a:t> on the </a:t>
            </a:r>
            <a:r>
              <a:rPr lang="da-DK" dirty="0" err="1"/>
              <a:t>the</a:t>
            </a:r>
            <a:r>
              <a:rPr lang="da-DK" dirty="0"/>
              <a:t> back of his </a:t>
            </a:r>
            <a:r>
              <a:rPr lang="da-DK" dirty="0" err="1"/>
              <a:t>hand</a:t>
            </a:r>
            <a:r>
              <a:rPr lang="da-DK" dirty="0"/>
              <a:t>, it had </a:t>
            </a:r>
            <a:r>
              <a:rPr lang="da-DK" dirty="0" err="1"/>
              <a:t>been</a:t>
            </a:r>
            <a:r>
              <a:rPr lang="da-DK" dirty="0"/>
              <a:t> a </a:t>
            </a:r>
            <a:r>
              <a:rPr lang="da-DK" dirty="0" err="1"/>
              <a:t>really</a:t>
            </a:r>
            <a:r>
              <a:rPr lang="da-DK" dirty="0"/>
              <a:t> bad </a:t>
            </a:r>
            <a:r>
              <a:rPr lang="da-DK" dirty="0" err="1"/>
              <a:t>day</a:t>
            </a:r>
            <a:r>
              <a:rPr lang="da-DK" dirty="0"/>
              <a:t>” (ll. 17-18).</a:t>
            </a:r>
            <a:endParaRPr lang="en-GB" dirty="0"/>
          </a:p>
        </p:txBody>
      </p:sp>
      <p:sp>
        <p:nvSpPr>
          <p:cNvPr id="11" name="Tekstfelt 10">
            <a:extLst>
              <a:ext uri="{FF2B5EF4-FFF2-40B4-BE49-F238E27FC236}">
                <a16:creationId xmlns:a16="http://schemas.microsoft.com/office/drawing/2014/main" id="{F07C7436-C80C-4A17-AA15-FDE653D3BD7F}"/>
              </a:ext>
            </a:extLst>
          </p:cNvPr>
          <p:cNvSpPr txBox="1"/>
          <p:nvPr/>
        </p:nvSpPr>
        <p:spPr>
          <a:xfrm>
            <a:off x="5533362" y="2291516"/>
            <a:ext cx="6658638" cy="954107"/>
          </a:xfrm>
          <a:prstGeom prst="rect">
            <a:avLst/>
          </a:prstGeom>
          <a:noFill/>
        </p:spPr>
        <p:txBody>
          <a:bodyPr wrap="square" rtlCol="0">
            <a:spAutoFit/>
          </a:bodyPr>
          <a:lstStyle/>
          <a:p>
            <a:br>
              <a:rPr lang="da-DK" sz="2000" dirty="0"/>
            </a:br>
            <a:r>
              <a:rPr lang="da-DK" sz="1800" dirty="0">
                <a:effectLst/>
                <a:latin typeface="Calibri" panose="020F0502020204030204" pitchFamily="34" charset="0"/>
              </a:rPr>
              <a:t>Alex is </a:t>
            </a:r>
            <a:r>
              <a:rPr lang="da-DK" sz="1800" dirty="0" err="1">
                <a:effectLst/>
                <a:latin typeface="Calibri" panose="020F0502020204030204" pitchFamily="34" charset="0"/>
              </a:rPr>
              <a:t>too</a:t>
            </a:r>
            <a:r>
              <a:rPr lang="da-DK" sz="1800" dirty="0">
                <a:effectLst/>
                <a:latin typeface="Calibri" panose="020F0502020204030204" pitchFamily="34" charset="0"/>
              </a:rPr>
              <a:t> </a:t>
            </a:r>
            <a:r>
              <a:rPr lang="da-DK" sz="1800" dirty="0" err="1">
                <a:effectLst/>
                <a:latin typeface="Calibri" panose="020F0502020204030204" pitchFamily="34" charset="0"/>
              </a:rPr>
              <a:t>young</a:t>
            </a:r>
            <a:r>
              <a:rPr lang="da-DK" sz="1800" dirty="0">
                <a:effectLst/>
                <a:latin typeface="Calibri" panose="020F0502020204030204" pitchFamily="34" charset="0"/>
              </a:rPr>
              <a:t> to </a:t>
            </a:r>
            <a:r>
              <a:rPr lang="da-DK" sz="1800" dirty="0" err="1">
                <a:effectLst/>
                <a:latin typeface="Calibri" panose="020F0502020204030204" pitchFamily="34" charset="0"/>
              </a:rPr>
              <a:t>really</a:t>
            </a:r>
            <a:r>
              <a:rPr lang="da-DK" sz="1800" dirty="0">
                <a:effectLst/>
                <a:latin typeface="Calibri" panose="020F0502020204030204" pitchFamily="34" charset="0"/>
              </a:rPr>
              <a:t> </a:t>
            </a:r>
            <a:r>
              <a:rPr lang="da-DK" sz="1800" dirty="0" err="1">
                <a:effectLst/>
                <a:latin typeface="Calibri" panose="020F0502020204030204" pitchFamily="34" charset="0"/>
              </a:rPr>
              <a:t>express</a:t>
            </a:r>
            <a:r>
              <a:rPr lang="da-DK" sz="1800" dirty="0">
                <a:effectLst/>
                <a:latin typeface="Calibri" panose="020F0502020204030204" pitchFamily="34" charset="0"/>
              </a:rPr>
              <a:t> his </a:t>
            </a:r>
            <a:r>
              <a:rPr lang="da-DK" sz="1800" dirty="0" err="1">
                <a:effectLst/>
                <a:latin typeface="Calibri" panose="020F0502020204030204" pitchFamily="34" charset="0"/>
              </a:rPr>
              <a:t>feelings</a:t>
            </a:r>
            <a:r>
              <a:rPr lang="da-DK" sz="1800" dirty="0">
                <a:effectLst/>
                <a:latin typeface="Calibri" panose="020F0502020204030204" pitchFamily="34" charset="0"/>
              </a:rPr>
              <a:t> </a:t>
            </a:r>
            <a:r>
              <a:rPr lang="da-DK" sz="1800" dirty="0" err="1">
                <a:effectLst/>
                <a:latin typeface="Calibri" panose="020F0502020204030204" pitchFamily="34" charset="0"/>
              </a:rPr>
              <a:t>about</a:t>
            </a:r>
            <a:r>
              <a:rPr lang="da-DK" sz="1800" dirty="0">
                <a:effectLst/>
                <a:latin typeface="Calibri" panose="020F0502020204030204" pitchFamily="34" charset="0"/>
              </a:rPr>
              <a:t> the </a:t>
            </a:r>
            <a:r>
              <a:rPr lang="da-DK" sz="1800" dirty="0" err="1">
                <a:effectLst/>
                <a:latin typeface="Calibri" panose="020F0502020204030204" pitchFamily="34" charset="0"/>
              </a:rPr>
              <a:t>entire</a:t>
            </a:r>
            <a:r>
              <a:rPr lang="da-DK" sz="1800" dirty="0">
                <a:effectLst/>
                <a:latin typeface="Calibri" panose="020F0502020204030204" pitchFamily="34" charset="0"/>
              </a:rPr>
              <a:t> situation, and </a:t>
            </a:r>
            <a:r>
              <a:rPr lang="da-DK" sz="1800" dirty="0" err="1">
                <a:effectLst/>
                <a:latin typeface="Calibri" panose="020F0502020204030204" pitchFamily="34" charset="0"/>
              </a:rPr>
              <a:t>instead</a:t>
            </a:r>
            <a:r>
              <a:rPr lang="da-DK" sz="1800" dirty="0">
                <a:effectLst/>
                <a:latin typeface="Calibri" panose="020F0502020204030204" pitchFamily="34" charset="0"/>
              </a:rPr>
              <a:t> his </a:t>
            </a:r>
            <a:r>
              <a:rPr lang="da-DK" sz="1800" dirty="0" err="1">
                <a:effectLst/>
                <a:latin typeface="Calibri" panose="020F0502020204030204" pitchFamily="34" charset="0"/>
              </a:rPr>
              <a:t>reactions</a:t>
            </a:r>
            <a:r>
              <a:rPr lang="da-DK" sz="1800" dirty="0">
                <a:effectLst/>
                <a:latin typeface="Calibri" panose="020F0502020204030204" pitchFamily="34" charset="0"/>
              </a:rPr>
              <a:t> </a:t>
            </a:r>
            <a:r>
              <a:rPr lang="da-DK" sz="1800" dirty="0" err="1">
                <a:effectLst/>
                <a:latin typeface="Calibri" panose="020F0502020204030204" pitchFamily="34" charset="0"/>
              </a:rPr>
              <a:t>become</a:t>
            </a:r>
            <a:r>
              <a:rPr lang="da-DK" sz="1800" dirty="0">
                <a:effectLst/>
                <a:latin typeface="Calibri" panose="020F0502020204030204" pitchFamily="34" charset="0"/>
              </a:rPr>
              <a:t> </a:t>
            </a:r>
            <a:r>
              <a:rPr lang="da-DK" sz="1800" dirty="0" err="1">
                <a:effectLst/>
                <a:latin typeface="Calibri" panose="020F0502020204030204" pitchFamily="34" charset="0"/>
              </a:rPr>
              <a:t>physical</a:t>
            </a:r>
            <a:r>
              <a:rPr lang="da-DK" dirty="0">
                <a:latin typeface="Calibri" panose="020F0502020204030204" pitchFamily="34" charset="0"/>
              </a:rPr>
              <a:t>.</a:t>
            </a:r>
            <a:endParaRPr lang="en-GB" dirty="0"/>
          </a:p>
        </p:txBody>
      </p:sp>
      <p:sp>
        <p:nvSpPr>
          <p:cNvPr id="6" name="Tekstfelt 5">
            <a:extLst>
              <a:ext uri="{FF2B5EF4-FFF2-40B4-BE49-F238E27FC236}">
                <a16:creationId xmlns:a16="http://schemas.microsoft.com/office/drawing/2014/main" id="{4940E9E0-836C-4CAC-9C0C-CD5ADC01CB4B}"/>
              </a:ext>
            </a:extLst>
          </p:cNvPr>
          <p:cNvSpPr txBox="1"/>
          <p:nvPr/>
        </p:nvSpPr>
        <p:spPr>
          <a:xfrm>
            <a:off x="2569238" y="5393504"/>
            <a:ext cx="6960841" cy="1477328"/>
          </a:xfrm>
          <a:prstGeom prst="rect">
            <a:avLst/>
          </a:prstGeom>
          <a:noFill/>
        </p:spPr>
        <p:txBody>
          <a:bodyPr wrap="square" rtlCol="0">
            <a:spAutoFit/>
          </a:bodyPr>
          <a:lstStyle/>
          <a:p>
            <a:r>
              <a:rPr lang="da-DK" dirty="0"/>
              <a:t>Alex has not </a:t>
            </a:r>
            <a:r>
              <a:rPr lang="da-DK" dirty="0" err="1"/>
              <a:t>been</a:t>
            </a:r>
            <a:r>
              <a:rPr lang="da-DK" dirty="0"/>
              <a:t> </a:t>
            </a:r>
            <a:r>
              <a:rPr lang="da-DK" dirty="0" err="1"/>
              <a:t>capable</a:t>
            </a:r>
            <a:r>
              <a:rPr lang="da-DK" dirty="0"/>
              <a:t> of </a:t>
            </a:r>
            <a:r>
              <a:rPr lang="da-DK" dirty="0" err="1"/>
              <a:t>telling</a:t>
            </a:r>
            <a:r>
              <a:rPr lang="da-DK" dirty="0"/>
              <a:t> his </a:t>
            </a:r>
            <a:r>
              <a:rPr lang="da-DK" dirty="0" err="1"/>
              <a:t>father</a:t>
            </a:r>
            <a:r>
              <a:rPr lang="da-DK" dirty="0"/>
              <a:t> </a:t>
            </a:r>
            <a:r>
              <a:rPr lang="da-DK" dirty="0" err="1"/>
              <a:t>that</a:t>
            </a:r>
            <a:r>
              <a:rPr lang="da-DK" dirty="0"/>
              <a:t> he had no </a:t>
            </a:r>
            <a:r>
              <a:rPr lang="da-DK" dirty="0" err="1"/>
              <a:t>interest</a:t>
            </a:r>
            <a:r>
              <a:rPr lang="da-DK" dirty="0"/>
              <a:t> in </a:t>
            </a:r>
            <a:r>
              <a:rPr lang="da-DK" dirty="0" err="1"/>
              <a:t>going</a:t>
            </a:r>
            <a:r>
              <a:rPr lang="da-DK" dirty="0"/>
              <a:t> on the trip, and </a:t>
            </a:r>
            <a:r>
              <a:rPr lang="da-DK" dirty="0" err="1"/>
              <a:t>that</a:t>
            </a:r>
            <a:r>
              <a:rPr lang="da-DK" dirty="0"/>
              <a:t> he has </a:t>
            </a:r>
            <a:r>
              <a:rPr lang="da-DK" dirty="0" err="1"/>
              <a:t>been</a:t>
            </a:r>
            <a:r>
              <a:rPr lang="da-DK" dirty="0"/>
              <a:t> </a:t>
            </a:r>
            <a:r>
              <a:rPr lang="da-DK" dirty="0" err="1"/>
              <a:t>feeling</a:t>
            </a:r>
            <a:r>
              <a:rPr lang="da-DK" dirty="0"/>
              <a:t> </a:t>
            </a:r>
            <a:r>
              <a:rPr lang="da-DK" dirty="0" err="1"/>
              <a:t>guilty</a:t>
            </a:r>
            <a:r>
              <a:rPr lang="da-DK" dirty="0"/>
              <a:t> </a:t>
            </a:r>
            <a:r>
              <a:rPr lang="da-DK" dirty="0" err="1"/>
              <a:t>towards</a:t>
            </a:r>
            <a:r>
              <a:rPr lang="da-DK" dirty="0"/>
              <a:t> his </a:t>
            </a:r>
            <a:r>
              <a:rPr lang="da-DK" dirty="0" err="1"/>
              <a:t>mother</a:t>
            </a:r>
            <a:r>
              <a:rPr lang="da-DK" dirty="0"/>
              <a:t> all </a:t>
            </a:r>
            <a:r>
              <a:rPr lang="da-DK" dirty="0" err="1"/>
              <a:t>day</a:t>
            </a:r>
            <a:r>
              <a:rPr lang="da-DK" dirty="0"/>
              <a:t>. Not </a:t>
            </a:r>
            <a:r>
              <a:rPr lang="da-DK" dirty="0" err="1"/>
              <a:t>until</a:t>
            </a:r>
            <a:r>
              <a:rPr lang="da-DK" dirty="0"/>
              <a:t> he </a:t>
            </a:r>
            <a:r>
              <a:rPr lang="da-DK" dirty="0" err="1"/>
              <a:t>throws</a:t>
            </a:r>
            <a:r>
              <a:rPr lang="da-DK" dirty="0"/>
              <a:t> up </a:t>
            </a:r>
            <a:r>
              <a:rPr lang="da-DK" dirty="0" err="1"/>
              <a:t>does</a:t>
            </a:r>
            <a:r>
              <a:rPr lang="da-DK" dirty="0"/>
              <a:t> he </a:t>
            </a:r>
            <a:r>
              <a:rPr lang="da-DK" dirty="0" err="1"/>
              <a:t>even</a:t>
            </a:r>
            <a:r>
              <a:rPr lang="da-DK" dirty="0"/>
              <a:t> </a:t>
            </a:r>
            <a:r>
              <a:rPr lang="da-DK" dirty="0" err="1"/>
              <a:t>allow</a:t>
            </a:r>
            <a:r>
              <a:rPr lang="da-DK" dirty="0"/>
              <a:t> himself </a:t>
            </a:r>
            <a:r>
              <a:rPr lang="da-DK" dirty="0" err="1"/>
              <a:t>think</a:t>
            </a:r>
            <a:r>
              <a:rPr lang="da-DK" dirty="0"/>
              <a:t> </a:t>
            </a:r>
            <a:r>
              <a:rPr lang="da-DK" dirty="0" err="1"/>
              <a:t>that</a:t>
            </a:r>
            <a:r>
              <a:rPr lang="da-DK" dirty="0"/>
              <a:t> the </a:t>
            </a:r>
            <a:r>
              <a:rPr lang="da-DK" dirty="0" err="1"/>
              <a:t>day</a:t>
            </a:r>
            <a:r>
              <a:rPr lang="da-DK" dirty="0"/>
              <a:t> has </a:t>
            </a:r>
            <a:r>
              <a:rPr lang="da-DK" dirty="0" err="1"/>
              <a:t>been</a:t>
            </a:r>
            <a:r>
              <a:rPr lang="da-DK" dirty="0"/>
              <a:t> ”</a:t>
            </a:r>
            <a:r>
              <a:rPr lang="da-DK" dirty="0" err="1"/>
              <a:t>really</a:t>
            </a:r>
            <a:r>
              <a:rPr lang="da-DK" dirty="0"/>
              <a:t> bad”, and </a:t>
            </a:r>
            <a:r>
              <a:rPr lang="da-DK" dirty="0" err="1"/>
              <a:t>even</a:t>
            </a:r>
            <a:r>
              <a:rPr lang="da-DK" dirty="0"/>
              <a:t> </a:t>
            </a:r>
            <a:r>
              <a:rPr lang="da-DK" dirty="0" err="1"/>
              <a:t>then</a:t>
            </a:r>
            <a:r>
              <a:rPr lang="da-DK" dirty="0"/>
              <a:t> is he still not </a:t>
            </a:r>
            <a:r>
              <a:rPr lang="da-DK" dirty="0" err="1"/>
              <a:t>able</a:t>
            </a:r>
            <a:r>
              <a:rPr lang="da-DK" dirty="0"/>
              <a:t> to </a:t>
            </a:r>
            <a:r>
              <a:rPr lang="da-DK" dirty="0" err="1"/>
              <a:t>voice</a:t>
            </a:r>
            <a:r>
              <a:rPr lang="da-DK" dirty="0"/>
              <a:t> his </a:t>
            </a:r>
            <a:r>
              <a:rPr lang="da-DK" dirty="0" err="1"/>
              <a:t>feelings</a:t>
            </a:r>
            <a:r>
              <a:rPr lang="da-DK" dirty="0"/>
              <a:t>.</a:t>
            </a:r>
            <a:endParaRPr lang="en-GB" dirty="0"/>
          </a:p>
        </p:txBody>
      </p:sp>
    </p:spTree>
    <p:extLst>
      <p:ext uri="{BB962C8B-B14F-4D97-AF65-F5344CB8AC3E}">
        <p14:creationId xmlns:p14="http://schemas.microsoft.com/office/powerpoint/2010/main" val="181172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CD5D7C7C-5B13-474F-97C6-AE85D154F708}"/>
              </a:ext>
            </a:extLst>
          </p:cNvPr>
          <p:cNvSpPr>
            <a:spLocks noGrp="1"/>
          </p:cNvSpPr>
          <p:nvPr>
            <p:ph type="title"/>
          </p:nvPr>
        </p:nvSpPr>
        <p:spPr>
          <a:xfrm>
            <a:off x="453971" y="3610445"/>
            <a:ext cx="11290367" cy="2616200"/>
          </a:xfrm>
        </p:spPr>
        <p:txBody>
          <a:bodyPr>
            <a:normAutofit fontScale="90000"/>
          </a:bodyPr>
          <a:lstStyle/>
          <a:p>
            <a:br>
              <a:rPr lang="da-DK" sz="2800" dirty="0"/>
            </a:br>
            <a:r>
              <a:rPr lang="da-DK" sz="4000" b="1" dirty="0">
                <a:solidFill>
                  <a:schemeClr val="bg1">
                    <a:lumMod val="85000"/>
                  </a:schemeClr>
                </a:solidFill>
              </a:rPr>
              <a:t>P</a:t>
            </a:r>
            <a:r>
              <a:rPr lang="da-DK" sz="2800" b="1" dirty="0">
                <a:solidFill>
                  <a:schemeClr val="bg1">
                    <a:lumMod val="85000"/>
                  </a:schemeClr>
                </a:solidFill>
              </a:rPr>
              <a:t>oint</a:t>
            </a:r>
            <a:r>
              <a:rPr lang="da-DK" sz="2800" dirty="0">
                <a:solidFill>
                  <a:schemeClr val="bg1">
                    <a:lumMod val="85000"/>
                  </a:schemeClr>
                </a:solidFill>
              </a:rPr>
              <a:t>: </a:t>
            </a:r>
            <a:br>
              <a:rPr lang="da-DK" sz="2800" dirty="0">
                <a:solidFill>
                  <a:schemeClr val="bg1">
                    <a:lumMod val="85000"/>
                  </a:schemeClr>
                </a:solidFill>
              </a:rPr>
            </a:br>
            <a:r>
              <a:rPr lang="da-DK" sz="3100" b="1" dirty="0" err="1">
                <a:solidFill>
                  <a:schemeClr val="bg1">
                    <a:lumMod val="85000"/>
                  </a:schemeClr>
                </a:solidFill>
              </a:rPr>
              <a:t>E</a:t>
            </a:r>
            <a:r>
              <a:rPr lang="da-DK" sz="2800" b="1" dirty="0" err="1">
                <a:solidFill>
                  <a:schemeClr val="bg1">
                    <a:lumMod val="85000"/>
                  </a:schemeClr>
                </a:solidFill>
              </a:rPr>
              <a:t>xample</a:t>
            </a:r>
            <a:r>
              <a:rPr lang="da-DK" sz="2800" dirty="0">
                <a:solidFill>
                  <a:schemeClr val="bg1">
                    <a:lumMod val="85000"/>
                  </a:schemeClr>
                </a:solidFill>
              </a:rPr>
              <a:t>: </a:t>
            </a:r>
            <a:br>
              <a:rPr lang="da-DK" sz="2800" dirty="0">
                <a:solidFill>
                  <a:schemeClr val="bg1">
                    <a:lumMod val="85000"/>
                  </a:schemeClr>
                </a:solidFill>
              </a:rPr>
            </a:br>
            <a:r>
              <a:rPr lang="da-DK" sz="3100" b="1" dirty="0" err="1">
                <a:solidFill>
                  <a:schemeClr val="bg1">
                    <a:lumMod val="85000"/>
                  </a:schemeClr>
                </a:solidFill>
              </a:rPr>
              <a:t>E</a:t>
            </a:r>
            <a:r>
              <a:rPr lang="da-DK" sz="2800" b="1" dirty="0" err="1">
                <a:solidFill>
                  <a:schemeClr val="bg1">
                    <a:lumMod val="85000"/>
                  </a:schemeClr>
                </a:solidFill>
              </a:rPr>
              <a:t>xplanation</a:t>
            </a:r>
            <a:r>
              <a:rPr lang="da-DK" sz="2800" b="1" dirty="0">
                <a:solidFill>
                  <a:schemeClr val="bg1">
                    <a:lumMod val="85000"/>
                  </a:schemeClr>
                </a:solidFill>
              </a:rPr>
              <a:t>:</a:t>
            </a:r>
            <a:br>
              <a:rPr lang="da-DK" sz="2800" b="1" dirty="0">
                <a:solidFill>
                  <a:schemeClr val="bg1">
                    <a:lumMod val="85000"/>
                  </a:schemeClr>
                </a:solidFill>
              </a:rPr>
            </a:br>
            <a:br>
              <a:rPr lang="da-DK" sz="2800" b="1" dirty="0">
                <a:solidFill>
                  <a:schemeClr val="bg1">
                    <a:lumMod val="85000"/>
                  </a:schemeClr>
                </a:solidFill>
              </a:rPr>
            </a:br>
            <a:br>
              <a:rPr lang="da-DK" sz="2800" b="1" dirty="0">
                <a:solidFill>
                  <a:schemeClr val="bg1">
                    <a:lumMod val="85000"/>
                  </a:schemeClr>
                </a:solidFill>
              </a:rPr>
            </a:br>
            <a:br>
              <a:rPr lang="da-DK" sz="2800" dirty="0">
                <a:solidFill>
                  <a:schemeClr val="bg1">
                    <a:lumMod val="85000"/>
                  </a:schemeClr>
                </a:solidFill>
              </a:rPr>
            </a:br>
            <a:r>
              <a:rPr lang="da-DK" sz="3100" b="1" dirty="0"/>
              <a:t>L</a:t>
            </a:r>
            <a:r>
              <a:rPr lang="da-DK" sz="2800" b="1" dirty="0"/>
              <a:t>inker</a:t>
            </a:r>
            <a:r>
              <a:rPr lang="da-DK" sz="2800" dirty="0"/>
              <a:t>: And </a:t>
            </a:r>
            <a:r>
              <a:rPr lang="da-DK" sz="2800" dirty="0" err="1"/>
              <a:t>finally</a:t>
            </a:r>
            <a:r>
              <a:rPr lang="da-DK" sz="2800" dirty="0"/>
              <a:t>, a linker </a:t>
            </a:r>
            <a:r>
              <a:rPr lang="da-DK" sz="2800" dirty="0" err="1"/>
              <a:t>can</a:t>
            </a:r>
            <a:r>
              <a:rPr lang="da-DK" sz="2800" dirty="0"/>
              <a:t> </a:t>
            </a:r>
            <a:r>
              <a:rPr lang="da-DK" sz="2800" dirty="0" err="1"/>
              <a:t>create</a:t>
            </a:r>
            <a:r>
              <a:rPr lang="da-DK" sz="2800" dirty="0"/>
              <a:t> a bridge to the </a:t>
            </a:r>
            <a:r>
              <a:rPr lang="da-DK" sz="2800" dirty="0" err="1"/>
              <a:t>next</a:t>
            </a:r>
            <a:r>
              <a:rPr lang="da-DK" sz="2800" dirty="0"/>
              <a:t> </a:t>
            </a:r>
            <a:r>
              <a:rPr lang="da-DK" sz="2800" dirty="0" err="1"/>
              <a:t>paragraph</a:t>
            </a:r>
            <a:r>
              <a:rPr lang="da-DK" sz="2800" dirty="0"/>
              <a:t> (</a:t>
            </a:r>
            <a:r>
              <a:rPr lang="da-DK" sz="2800" i="1" dirty="0" err="1"/>
              <a:t>coherence</a:t>
            </a:r>
            <a:r>
              <a:rPr lang="da-DK" sz="2800" dirty="0"/>
              <a:t>).</a:t>
            </a:r>
            <a:br>
              <a:rPr lang="da-DK" sz="2800" dirty="0"/>
            </a:br>
            <a:br>
              <a:rPr lang="da-DK" sz="2800" dirty="0"/>
            </a:br>
            <a:br>
              <a:rPr lang="da-DK" sz="2800" dirty="0"/>
            </a:br>
            <a:br>
              <a:rPr lang="da-DK" sz="2800" dirty="0"/>
            </a:br>
            <a:br>
              <a:rPr lang="da-DK" sz="2800" dirty="0"/>
            </a:br>
            <a:endParaRPr lang="en-GB" sz="2800" dirty="0"/>
          </a:p>
        </p:txBody>
      </p:sp>
      <p:sp>
        <p:nvSpPr>
          <p:cNvPr id="14" name="Arc 13">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ladsholder til indhold 4" descr="Et billede, der indeholder tekst&#10;&#10;Automatisk genereret beskrivelse">
            <a:extLst>
              <a:ext uri="{FF2B5EF4-FFF2-40B4-BE49-F238E27FC236}">
                <a16:creationId xmlns:a16="http://schemas.microsoft.com/office/drawing/2014/main" id="{369D4472-DA70-40DB-84A8-BEAEEE3A7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4" y="351465"/>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Tekstfelt 2">
            <a:extLst>
              <a:ext uri="{FF2B5EF4-FFF2-40B4-BE49-F238E27FC236}">
                <a16:creationId xmlns:a16="http://schemas.microsoft.com/office/drawing/2014/main" id="{72E79397-D70A-43A2-88BC-813B9E9E312B}"/>
              </a:ext>
            </a:extLst>
          </p:cNvPr>
          <p:cNvSpPr txBox="1"/>
          <p:nvPr/>
        </p:nvSpPr>
        <p:spPr>
          <a:xfrm>
            <a:off x="10403840" y="2808449"/>
            <a:ext cx="184731" cy="369332"/>
          </a:xfrm>
          <a:prstGeom prst="rect">
            <a:avLst/>
          </a:prstGeom>
          <a:noFill/>
        </p:spPr>
        <p:txBody>
          <a:bodyPr wrap="none" rtlCol="0">
            <a:spAutoFit/>
          </a:bodyPr>
          <a:lstStyle/>
          <a:p>
            <a:endParaRPr lang="en-GB"/>
          </a:p>
        </p:txBody>
      </p:sp>
      <p:sp>
        <p:nvSpPr>
          <p:cNvPr id="10" name="Tekstfelt 9">
            <a:extLst>
              <a:ext uri="{FF2B5EF4-FFF2-40B4-BE49-F238E27FC236}">
                <a16:creationId xmlns:a16="http://schemas.microsoft.com/office/drawing/2014/main" id="{195F3DC8-E1FF-489B-A630-ED6598114609}"/>
              </a:ext>
            </a:extLst>
          </p:cNvPr>
          <p:cNvSpPr txBox="1"/>
          <p:nvPr/>
        </p:nvSpPr>
        <p:spPr>
          <a:xfrm>
            <a:off x="4747059" y="3211866"/>
            <a:ext cx="6065520" cy="923330"/>
          </a:xfrm>
          <a:prstGeom prst="rect">
            <a:avLst/>
          </a:prstGeom>
          <a:noFill/>
        </p:spPr>
        <p:txBody>
          <a:bodyPr wrap="square" rtlCol="0">
            <a:spAutoFit/>
          </a:bodyPr>
          <a:lstStyle/>
          <a:p>
            <a:r>
              <a:rPr lang="da-DK" dirty="0"/>
              <a:t>This is </a:t>
            </a:r>
            <a:r>
              <a:rPr lang="da-DK" dirty="0" err="1"/>
              <a:t>highlighted</a:t>
            </a:r>
            <a:r>
              <a:rPr lang="da-DK" dirty="0"/>
              <a:t> </a:t>
            </a:r>
            <a:r>
              <a:rPr lang="da-DK" dirty="0" err="1"/>
              <a:t>after</a:t>
            </a:r>
            <a:r>
              <a:rPr lang="da-DK" dirty="0"/>
              <a:t> Alex </a:t>
            </a:r>
            <a:r>
              <a:rPr lang="da-DK" dirty="0" err="1"/>
              <a:t>throws</a:t>
            </a:r>
            <a:r>
              <a:rPr lang="da-DK" dirty="0"/>
              <a:t> up in the car: ”It had not </a:t>
            </a:r>
            <a:r>
              <a:rPr lang="da-DK" dirty="0" err="1"/>
              <a:t>been</a:t>
            </a:r>
            <a:r>
              <a:rPr lang="da-DK" dirty="0"/>
              <a:t> a </a:t>
            </a:r>
            <a:r>
              <a:rPr lang="da-DK" dirty="0" err="1"/>
              <a:t>good</a:t>
            </a:r>
            <a:r>
              <a:rPr lang="da-DK" dirty="0"/>
              <a:t> </a:t>
            </a:r>
            <a:r>
              <a:rPr lang="da-DK" dirty="0" err="1"/>
              <a:t>day</a:t>
            </a:r>
            <a:r>
              <a:rPr lang="da-DK" dirty="0"/>
              <a:t>. In </a:t>
            </a:r>
            <a:r>
              <a:rPr lang="da-DK" dirty="0" err="1"/>
              <a:t>fact</a:t>
            </a:r>
            <a:r>
              <a:rPr lang="da-DK" dirty="0"/>
              <a:t>, </a:t>
            </a:r>
            <a:r>
              <a:rPr lang="da-DK" dirty="0" err="1"/>
              <a:t>thought</a:t>
            </a:r>
            <a:r>
              <a:rPr lang="da-DK" dirty="0"/>
              <a:t> Alex, </a:t>
            </a:r>
            <a:r>
              <a:rPr lang="da-DK" dirty="0" err="1"/>
              <a:t>wiping</a:t>
            </a:r>
            <a:r>
              <a:rPr lang="da-DK" dirty="0"/>
              <a:t> his </a:t>
            </a:r>
            <a:r>
              <a:rPr lang="da-DK" dirty="0" err="1"/>
              <a:t>mouth</a:t>
            </a:r>
            <a:r>
              <a:rPr lang="da-DK" dirty="0"/>
              <a:t> on the </a:t>
            </a:r>
            <a:r>
              <a:rPr lang="da-DK" dirty="0" err="1"/>
              <a:t>the</a:t>
            </a:r>
            <a:r>
              <a:rPr lang="da-DK" dirty="0"/>
              <a:t> back of his </a:t>
            </a:r>
            <a:r>
              <a:rPr lang="da-DK" dirty="0" err="1"/>
              <a:t>hand</a:t>
            </a:r>
            <a:r>
              <a:rPr lang="da-DK" dirty="0"/>
              <a:t>, it had </a:t>
            </a:r>
            <a:r>
              <a:rPr lang="da-DK" dirty="0" err="1"/>
              <a:t>been</a:t>
            </a:r>
            <a:r>
              <a:rPr lang="da-DK" dirty="0"/>
              <a:t> a </a:t>
            </a:r>
            <a:r>
              <a:rPr lang="da-DK" dirty="0" err="1"/>
              <a:t>really</a:t>
            </a:r>
            <a:r>
              <a:rPr lang="da-DK" dirty="0"/>
              <a:t> bad </a:t>
            </a:r>
            <a:r>
              <a:rPr lang="da-DK" dirty="0" err="1"/>
              <a:t>day</a:t>
            </a:r>
            <a:r>
              <a:rPr lang="da-DK" dirty="0"/>
              <a:t>” (ll. 17-18).</a:t>
            </a:r>
            <a:endParaRPr lang="en-GB" dirty="0"/>
          </a:p>
        </p:txBody>
      </p:sp>
      <p:sp>
        <p:nvSpPr>
          <p:cNvPr id="11" name="Tekstfelt 10">
            <a:extLst>
              <a:ext uri="{FF2B5EF4-FFF2-40B4-BE49-F238E27FC236}">
                <a16:creationId xmlns:a16="http://schemas.microsoft.com/office/drawing/2014/main" id="{F07C7436-C80C-4A17-AA15-FDE653D3BD7F}"/>
              </a:ext>
            </a:extLst>
          </p:cNvPr>
          <p:cNvSpPr txBox="1"/>
          <p:nvPr/>
        </p:nvSpPr>
        <p:spPr>
          <a:xfrm>
            <a:off x="4721048" y="2307871"/>
            <a:ext cx="6658638" cy="954107"/>
          </a:xfrm>
          <a:prstGeom prst="rect">
            <a:avLst/>
          </a:prstGeom>
          <a:noFill/>
        </p:spPr>
        <p:txBody>
          <a:bodyPr wrap="square" rtlCol="0">
            <a:spAutoFit/>
          </a:bodyPr>
          <a:lstStyle/>
          <a:p>
            <a:br>
              <a:rPr lang="da-DK" sz="2000" dirty="0"/>
            </a:br>
            <a:r>
              <a:rPr lang="da-DK" sz="1800" dirty="0">
                <a:effectLst/>
                <a:latin typeface="Calibri" panose="020F0502020204030204" pitchFamily="34" charset="0"/>
              </a:rPr>
              <a:t>Alex is </a:t>
            </a:r>
            <a:r>
              <a:rPr lang="da-DK" sz="1800" dirty="0" err="1">
                <a:effectLst/>
                <a:latin typeface="Calibri" panose="020F0502020204030204" pitchFamily="34" charset="0"/>
              </a:rPr>
              <a:t>too</a:t>
            </a:r>
            <a:r>
              <a:rPr lang="da-DK" sz="1800" dirty="0">
                <a:effectLst/>
                <a:latin typeface="Calibri" panose="020F0502020204030204" pitchFamily="34" charset="0"/>
              </a:rPr>
              <a:t> </a:t>
            </a:r>
            <a:r>
              <a:rPr lang="da-DK" sz="1800" dirty="0" err="1">
                <a:effectLst/>
                <a:latin typeface="Calibri" panose="020F0502020204030204" pitchFamily="34" charset="0"/>
              </a:rPr>
              <a:t>young</a:t>
            </a:r>
            <a:r>
              <a:rPr lang="da-DK" sz="1800" dirty="0">
                <a:effectLst/>
                <a:latin typeface="Calibri" panose="020F0502020204030204" pitchFamily="34" charset="0"/>
              </a:rPr>
              <a:t> to </a:t>
            </a:r>
            <a:r>
              <a:rPr lang="da-DK" sz="1800" dirty="0" err="1">
                <a:effectLst/>
                <a:latin typeface="Calibri" panose="020F0502020204030204" pitchFamily="34" charset="0"/>
              </a:rPr>
              <a:t>really</a:t>
            </a:r>
            <a:r>
              <a:rPr lang="da-DK" sz="1800" dirty="0">
                <a:effectLst/>
                <a:latin typeface="Calibri" panose="020F0502020204030204" pitchFamily="34" charset="0"/>
              </a:rPr>
              <a:t> </a:t>
            </a:r>
            <a:r>
              <a:rPr lang="da-DK" sz="1800" dirty="0" err="1">
                <a:effectLst/>
                <a:latin typeface="Calibri" panose="020F0502020204030204" pitchFamily="34" charset="0"/>
              </a:rPr>
              <a:t>express</a:t>
            </a:r>
            <a:r>
              <a:rPr lang="da-DK" sz="1800" dirty="0">
                <a:effectLst/>
                <a:latin typeface="Calibri" panose="020F0502020204030204" pitchFamily="34" charset="0"/>
              </a:rPr>
              <a:t> his </a:t>
            </a:r>
            <a:r>
              <a:rPr lang="da-DK" sz="1800" dirty="0" err="1">
                <a:effectLst/>
                <a:latin typeface="Calibri" panose="020F0502020204030204" pitchFamily="34" charset="0"/>
              </a:rPr>
              <a:t>feelings</a:t>
            </a:r>
            <a:r>
              <a:rPr lang="da-DK" sz="1800" dirty="0">
                <a:effectLst/>
                <a:latin typeface="Calibri" panose="020F0502020204030204" pitchFamily="34" charset="0"/>
              </a:rPr>
              <a:t> </a:t>
            </a:r>
            <a:r>
              <a:rPr lang="da-DK" sz="1800" dirty="0" err="1">
                <a:effectLst/>
                <a:latin typeface="Calibri" panose="020F0502020204030204" pitchFamily="34" charset="0"/>
              </a:rPr>
              <a:t>about</a:t>
            </a:r>
            <a:r>
              <a:rPr lang="da-DK" sz="1800" dirty="0">
                <a:effectLst/>
                <a:latin typeface="Calibri" panose="020F0502020204030204" pitchFamily="34" charset="0"/>
              </a:rPr>
              <a:t> the </a:t>
            </a:r>
            <a:r>
              <a:rPr lang="da-DK" sz="1800" dirty="0" err="1">
                <a:effectLst/>
                <a:latin typeface="Calibri" panose="020F0502020204030204" pitchFamily="34" charset="0"/>
              </a:rPr>
              <a:t>entire</a:t>
            </a:r>
            <a:r>
              <a:rPr lang="da-DK" sz="1800" dirty="0">
                <a:effectLst/>
                <a:latin typeface="Calibri" panose="020F0502020204030204" pitchFamily="34" charset="0"/>
              </a:rPr>
              <a:t> situation, and </a:t>
            </a:r>
            <a:r>
              <a:rPr lang="da-DK" sz="1800" dirty="0" err="1">
                <a:effectLst/>
                <a:latin typeface="Calibri" panose="020F0502020204030204" pitchFamily="34" charset="0"/>
              </a:rPr>
              <a:t>instead</a:t>
            </a:r>
            <a:r>
              <a:rPr lang="da-DK" sz="1800" dirty="0">
                <a:effectLst/>
                <a:latin typeface="Calibri" panose="020F0502020204030204" pitchFamily="34" charset="0"/>
              </a:rPr>
              <a:t> his </a:t>
            </a:r>
            <a:r>
              <a:rPr lang="da-DK" sz="1800" dirty="0" err="1">
                <a:effectLst/>
                <a:latin typeface="Calibri" panose="020F0502020204030204" pitchFamily="34" charset="0"/>
              </a:rPr>
              <a:t>reactions</a:t>
            </a:r>
            <a:r>
              <a:rPr lang="da-DK" sz="1800" dirty="0">
                <a:effectLst/>
                <a:latin typeface="Calibri" panose="020F0502020204030204" pitchFamily="34" charset="0"/>
              </a:rPr>
              <a:t> </a:t>
            </a:r>
            <a:r>
              <a:rPr lang="da-DK" sz="1800" dirty="0" err="1">
                <a:effectLst/>
                <a:latin typeface="Calibri" panose="020F0502020204030204" pitchFamily="34" charset="0"/>
              </a:rPr>
              <a:t>become</a:t>
            </a:r>
            <a:r>
              <a:rPr lang="da-DK" sz="1800" dirty="0">
                <a:effectLst/>
                <a:latin typeface="Calibri" panose="020F0502020204030204" pitchFamily="34" charset="0"/>
              </a:rPr>
              <a:t> </a:t>
            </a:r>
            <a:r>
              <a:rPr lang="da-DK" sz="1800" dirty="0" err="1">
                <a:effectLst/>
                <a:latin typeface="Calibri" panose="020F0502020204030204" pitchFamily="34" charset="0"/>
              </a:rPr>
              <a:t>physical</a:t>
            </a:r>
            <a:r>
              <a:rPr lang="da-DK" sz="1800" dirty="0">
                <a:effectLst/>
                <a:latin typeface="Calibri" panose="020F0502020204030204" pitchFamily="34" charset="0"/>
              </a:rPr>
              <a:t>.</a:t>
            </a:r>
            <a:endParaRPr lang="en-GB" dirty="0"/>
          </a:p>
        </p:txBody>
      </p:sp>
      <p:sp>
        <p:nvSpPr>
          <p:cNvPr id="6" name="Tekstfelt 5">
            <a:extLst>
              <a:ext uri="{FF2B5EF4-FFF2-40B4-BE49-F238E27FC236}">
                <a16:creationId xmlns:a16="http://schemas.microsoft.com/office/drawing/2014/main" id="{4940E9E0-836C-4CAC-9C0C-CD5ADC01CB4B}"/>
              </a:ext>
            </a:extLst>
          </p:cNvPr>
          <p:cNvSpPr txBox="1"/>
          <p:nvPr/>
        </p:nvSpPr>
        <p:spPr>
          <a:xfrm>
            <a:off x="4721859" y="4021998"/>
            <a:ext cx="7386321" cy="1200329"/>
          </a:xfrm>
          <a:prstGeom prst="rect">
            <a:avLst/>
          </a:prstGeom>
          <a:noFill/>
        </p:spPr>
        <p:txBody>
          <a:bodyPr wrap="square" rtlCol="0">
            <a:spAutoFit/>
          </a:bodyPr>
          <a:lstStyle/>
          <a:p>
            <a:r>
              <a:rPr lang="da-DK" dirty="0"/>
              <a:t>Alex has not </a:t>
            </a:r>
            <a:r>
              <a:rPr lang="da-DK" dirty="0" err="1"/>
              <a:t>been</a:t>
            </a:r>
            <a:r>
              <a:rPr lang="da-DK" dirty="0"/>
              <a:t> </a:t>
            </a:r>
            <a:r>
              <a:rPr lang="da-DK" dirty="0" err="1"/>
              <a:t>capable</a:t>
            </a:r>
            <a:r>
              <a:rPr lang="da-DK" dirty="0"/>
              <a:t> of </a:t>
            </a:r>
            <a:r>
              <a:rPr lang="da-DK" dirty="0" err="1"/>
              <a:t>telling</a:t>
            </a:r>
            <a:r>
              <a:rPr lang="da-DK" dirty="0"/>
              <a:t> his </a:t>
            </a:r>
            <a:r>
              <a:rPr lang="da-DK" dirty="0" err="1"/>
              <a:t>father</a:t>
            </a:r>
            <a:r>
              <a:rPr lang="da-DK" dirty="0"/>
              <a:t> </a:t>
            </a:r>
            <a:r>
              <a:rPr lang="da-DK" dirty="0" err="1"/>
              <a:t>that</a:t>
            </a:r>
            <a:r>
              <a:rPr lang="da-DK" dirty="0"/>
              <a:t> he had no </a:t>
            </a:r>
            <a:r>
              <a:rPr lang="da-DK" dirty="0" err="1"/>
              <a:t>interest</a:t>
            </a:r>
            <a:r>
              <a:rPr lang="da-DK" dirty="0"/>
              <a:t> in </a:t>
            </a:r>
            <a:r>
              <a:rPr lang="da-DK" dirty="0" err="1"/>
              <a:t>going</a:t>
            </a:r>
            <a:r>
              <a:rPr lang="da-DK" dirty="0"/>
              <a:t> on the trip, and </a:t>
            </a:r>
            <a:r>
              <a:rPr lang="da-DK" dirty="0" err="1"/>
              <a:t>that</a:t>
            </a:r>
            <a:r>
              <a:rPr lang="da-DK" dirty="0"/>
              <a:t> he has </a:t>
            </a:r>
            <a:r>
              <a:rPr lang="da-DK" dirty="0" err="1"/>
              <a:t>been</a:t>
            </a:r>
            <a:r>
              <a:rPr lang="da-DK" dirty="0"/>
              <a:t> </a:t>
            </a:r>
            <a:r>
              <a:rPr lang="da-DK" dirty="0" err="1"/>
              <a:t>feeling</a:t>
            </a:r>
            <a:r>
              <a:rPr lang="da-DK" dirty="0"/>
              <a:t> </a:t>
            </a:r>
            <a:r>
              <a:rPr lang="da-DK" dirty="0" err="1"/>
              <a:t>guilty</a:t>
            </a:r>
            <a:r>
              <a:rPr lang="da-DK" dirty="0"/>
              <a:t> </a:t>
            </a:r>
            <a:r>
              <a:rPr lang="da-DK" dirty="0" err="1"/>
              <a:t>towards</a:t>
            </a:r>
            <a:r>
              <a:rPr lang="da-DK" dirty="0"/>
              <a:t> his </a:t>
            </a:r>
            <a:r>
              <a:rPr lang="da-DK" dirty="0" err="1"/>
              <a:t>mother</a:t>
            </a:r>
            <a:r>
              <a:rPr lang="da-DK" dirty="0"/>
              <a:t> all </a:t>
            </a:r>
            <a:r>
              <a:rPr lang="da-DK" dirty="0" err="1"/>
              <a:t>day</a:t>
            </a:r>
            <a:r>
              <a:rPr lang="da-DK" dirty="0"/>
              <a:t>. Not </a:t>
            </a:r>
            <a:r>
              <a:rPr lang="da-DK" dirty="0" err="1"/>
              <a:t>until</a:t>
            </a:r>
            <a:r>
              <a:rPr lang="da-DK" dirty="0"/>
              <a:t> he </a:t>
            </a:r>
            <a:r>
              <a:rPr lang="da-DK" dirty="0" err="1"/>
              <a:t>throws</a:t>
            </a:r>
            <a:r>
              <a:rPr lang="da-DK" dirty="0"/>
              <a:t> up </a:t>
            </a:r>
            <a:r>
              <a:rPr lang="da-DK" dirty="0" err="1"/>
              <a:t>does</a:t>
            </a:r>
            <a:r>
              <a:rPr lang="da-DK" dirty="0"/>
              <a:t> he </a:t>
            </a:r>
            <a:r>
              <a:rPr lang="da-DK" dirty="0" err="1"/>
              <a:t>even</a:t>
            </a:r>
            <a:r>
              <a:rPr lang="da-DK" dirty="0"/>
              <a:t> </a:t>
            </a:r>
            <a:r>
              <a:rPr lang="da-DK" dirty="0" err="1"/>
              <a:t>allow</a:t>
            </a:r>
            <a:r>
              <a:rPr lang="da-DK" dirty="0"/>
              <a:t> himself </a:t>
            </a:r>
            <a:r>
              <a:rPr lang="da-DK" dirty="0" err="1"/>
              <a:t>think</a:t>
            </a:r>
            <a:r>
              <a:rPr lang="da-DK" dirty="0"/>
              <a:t> </a:t>
            </a:r>
            <a:r>
              <a:rPr lang="da-DK" dirty="0" err="1"/>
              <a:t>that</a:t>
            </a:r>
            <a:r>
              <a:rPr lang="da-DK" dirty="0"/>
              <a:t> the </a:t>
            </a:r>
            <a:r>
              <a:rPr lang="da-DK" dirty="0" err="1"/>
              <a:t>day</a:t>
            </a:r>
            <a:r>
              <a:rPr lang="da-DK" dirty="0"/>
              <a:t> has </a:t>
            </a:r>
            <a:r>
              <a:rPr lang="da-DK" dirty="0" err="1"/>
              <a:t>been</a:t>
            </a:r>
            <a:r>
              <a:rPr lang="da-DK" dirty="0"/>
              <a:t> ”</a:t>
            </a:r>
            <a:r>
              <a:rPr lang="da-DK" dirty="0" err="1"/>
              <a:t>really</a:t>
            </a:r>
            <a:r>
              <a:rPr lang="da-DK" dirty="0"/>
              <a:t> bad”, and </a:t>
            </a:r>
            <a:r>
              <a:rPr lang="da-DK" dirty="0" err="1"/>
              <a:t>even</a:t>
            </a:r>
            <a:r>
              <a:rPr lang="da-DK" dirty="0"/>
              <a:t> </a:t>
            </a:r>
            <a:r>
              <a:rPr lang="da-DK" dirty="0" err="1"/>
              <a:t>then</a:t>
            </a:r>
            <a:r>
              <a:rPr lang="da-DK" dirty="0"/>
              <a:t> is he still not </a:t>
            </a:r>
            <a:r>
              <a:rPr lang="da-DK" dirty="0" err="1"/>
              <a:t>able</a:t>
            </a:r>
            <a:r>
              <a:rPr lang="da-DK" dirty="0"/>
              <a:t> to </a:t>
            </a:r>
            <a:r>
              <a:rPr lang="da-DK" dirty="0" err="1"/>
              <a:t>voice</a:t>
            </a:r>
            <a:r>
              <a:rPr lang="da-DK" dirty="0"/>
              <a:t> his </a:t>
            </a:r>
            <a:r>
              <a:rPr lang="da-DK" dirty="0" err="1"/>
              <a:t>feelings</a:t>
            </a:r>
            <a:r>
              <a:rPr lang="da-DK" dirty="0"/>
              <a:t>.</a:t>
            </a:r>
            <a:endParaRPr lang="en-GB" dirty="0"/>
          </a:p>
        </p:txBody>
      </p:sp>
      <p:sp>
        <p:nvSpPr>
          <p:cNvPr id="9" name="Tekstfelt 8">
            <a:extLst>
              <a:ext uri="{FF2B5EF4-FFF2-40B4-BE49-F238E27FC236}">
                <a16:creationId xmlns:a16="http://schemas.microsoft.com/office/drawing/2014/main" id="{9FB2109B-3A55-4661-A2EB-349211FAF47F}"/>
              </a:ext>
            </a:extLst>
          </p:cNvPr>
          <p:cNvSpPr txBox="1"/>
          <p:nvPr/>
        </p:nvSpPr>
        <p:spPr>
          <a:xfrm>
            <a:off x="2848266" y="5784961"/>
            <a:ext cx="6495468" cy="646331"/>
          </a:xfrm>
          <a:prstGeom prst="rect">
            <a:avLst/>
          </a:prstGeom>
          <a:noFill/>
        </p:spPr>
        <p:txBody>
          <a:bodyPr wrap="square" rtlCol="0">
            <a:spAutoFit/>
          </a:bodyPr>
          <a:lstStyle/>
          <a:p>
            <a:r>
              <a:rPr lang="da-DK" sz="1800" u="sng" dirty="0"/>
              <a:t>The same </a:t>
            </a:r>
            <a:r>
              <a:rPr lang="da-DK" sz="1800" dirty="0" err="1"/>
              <a:t>inability</a:t>
            </a:r>
            <a:r>
              <a:rPr lang="da-DK" sz="1800" dirty="0"/>
              <a:t> to </a:t>
            </a:r>
            <a:r>
              <a:rPr lang="da-DK" sz="1800" dirty="0" err="1"/>
              <a:t>communicate</a:t>
            </a:r>
            <a:r>
              <a:rPr lang="da-DK" sz="1800" dirty="0"/>
              <a:t> his </a:t>
            </a:r>
            <a:r>
              <a:rPr lang="da-DK" sz="1800" dirty="0" err="1"/>
              <a:t>feelings</a:t>
            </a:r>
            <a:r>
              <a:rPr lang="da-DK" sz="1800" dirty="0"/>
              <a:t> </a:t>
            </a:r>
            <a:r>
              <a:rPr lang="da-DK" sz="1800" dirty="0" err="1"/>
              <a:t>also</a:t>
            </a:r>
            <a:r>
              <a:rPr lang="da-DK" sz="1800" dirty="0"/>
              <a:t> </a:t>
            </a:r>
            <a:r>
              <a:rPr lang="da-DK" sz="1800" dirty="0" err="1"/>
              <a:t>becomes</a:t>
            </a:r>
            <a:r>
              <a:rPr lang="da-DK" sz="1800" dirty="0"/>
              <a:t> evident </a:t>
            </a:r>
            <a:r>
              <a:rPr lang="da-DK" sz="1800" dirty="0" err="1"/>
              <a:t>when</a:t>
            </a:r>
            <a:r>
              <a:rPr lang="da-DK" sz="1800" dirty="0"/>
              <a:t> Alex is </a:t>
            </a:r>
            <a:r>
              <a:rPr lang="da-DK" sz="1800" dirty="0" err="1"/>
              <a:t>first</a:t>
            </a:r>
            <a:r>
              <a:rPr lang="da-DK" sz="1800" dirty="0"/>
              <a:t> told </a:t>
            </a:r>
            <a:r>
              <a:rPr lang="da-DK" sz="1800" dirty="0" err="1"/>
              <a:t>about</a:t>
            </a:r>
            <a:r>
              <a:rPr lang="da-DK" sz="1800" dirty="0"/>
              <a:t> his </a:t>
            </a:r>
            <a:r>
              <a:rPr lang="da-DK" sz="1800" dirty="0" err="1"/>
              <a:t>parents</a:t>
            </a:r>
            <a:r>
              <a:rPr lang="da-DK" sz="1800" dirty="0"/>
              <a:t>’ </a:t>
            </a:r>
            <a:r>
              <a:rPr lang="da-DK" sz="1800" dirty="0" err="1"/>
              <a:t>divorce</a:t>
            </a:r>
            <a:r>
              <a:rPr lang="da-DK" sz="1800" dirty="0"/>
              <a:t>.</a:t>
            </a:r>
            <a:endParaRPr lang="en-GB" dirty="0"/>
          </a:p>
        </p:txBody>
      </p:sp>
    </p:spTree>
    <p:extLst>
      <p:ext uri="{BB962C8B-B14F-4D97-AF65-F5344CB8AC3E}">
        <p14:creationId xmlns:p14="http://schemas.microsoft.com/office/powerpoint/2010/main" val="4223956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CD5D7C7C-5B13-474F-97C6-AE85D154F708}"/>
              </a:ext>
            </a:extLst>
          </p:cNvPr>
          <p:cNvSpPr>
            <a:spLocks noGrp="1"/>
          </p:cNvSpPr>
          <p:nvPr>
            <p:ph type="title"/>
          </p:nvPr>
        </p:nvSpPr>
        <p:spPr>
          <a:xfrm>
            <a:off x="453972" y="3610445"/>
            <a:ext cx="10966354" cy="2616200"/>
          </a:xfrm>
        </p:spPr>
        <p:txBody>
          <a:bodyPr>
            <a:normAutofit/>
          </a:bodyPr>
          <a:lstStyle/>
          <a:p>
            <a:br>
              <a:rPr lang="da-DK" sz="2800"/>
            </a:br>
            <a:br>
              <a:rPr lang="da-DK" sz="2800"/>
            </a:br>
            <a:br>
              <a:rPr lang="da-DK" sz="2800"/>
            </a:br>
            <a:br>
              <a:rPr lang="da-DK" sz="2800"/>
            </a:br>
            <a:br>
              <a:rPr lang="da-DK" sz="2800"/>
            </a:br>
            <a:endParaRPr lang="en-GB" sz="2800"/>
          </a:p>
        </p:txBody>
      </p:sp>
      <p:sp>
        <p:nvSpPr>
          <p:cNvPr id="14" name="Arc 13">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ladsholder til indhold 4" descr="Et billede, der indeholder tekst&#10;&#10;Automatisk genereret beskrivelse">
            <a:extLst>
              <a:ext uri="{FF2B5EF4-FFF2-40B4-BE49-F238E27FC236}">
                <a16:creationId xmlns:a16="http://schemas.microsoft.com/office/drawing/2014/main" id="{369D4472-DA70-40DB-84A8-BEAEEE3A7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4" y="351465"/>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Tekstfelt 2">
            <a:extLst>
              <a:ext uri="{FF2B5EF4-FFF2-40B4-BE49-F238E27FC236}">
                <a16:creationId xmlns:a16="http://schemas.microsoft.com/office/drawing/2014/main" id="{72E79397-D70A-43A2-88BC-813B9E9E312B}"/>
              </a:ext>
            </a:extLst>
          </p:cNvPr>
          <p:cNvSpPr txBox="1"/>
          <p:nvPr/>
        </p:nvSpPr>
        <p:spPr>
          <a:xfrm>
            <a:off x="10403840" y="2808449"/>
            <a:ext cx="184731" cy="369332"/>
          </a:xfrm>
          <a:prstGeom prst="rect">
            <a:avLst/>
          </a:prstGeom>
          <a:noFill/>
        </p:spPr>
        <p:txBody>
          <a:bodyPr wrap="none" rtlCol="0">
            <a:spAutoFit/>
          </a:bodyPr>
          <a:lstStyle/>
          <a:p>
            <a:endParaRPr lang="en-GB"/>
          </a:p>
        </p:txBody>
      </p:sp>
      <p:sp>
        <p:nvSpPr>
          <p:cNvPr id="11" name="Tekstfelt 10">
            <a:extLst>
              <a:ext uri="{FF2B5EF4-FFF2-40B4-BE49-F238E27FC236}">
                <a16:creationId xmlns:a16="http://schemas.microsoft.com/office/drawing/2014/main" id="{F07C7436-C80C-4A17-AA15-FDE653D3BD7F}"/>
              </a:ext>
            </a:extLst>
          </p:cNvPr>
          <p:cNvSpPr txBox="1"/>
          <p:nvPr/>
        </p:nvSpPr>
        <p:spPr>
          <a:xfrm>
            <a:off x="700053" y="3056497"/>
            <a:ext cx="10443859" cy="3447098"/>
          </a:xfrm>
          <a:prstGeom prst="rect">
            <a:avLst/>
          </a:prstGeom>
          <a:noFill/>
        </p:spPr>
        <p:txBody>
          <a:bodyPr wrap="square" rtlCol="0">
            <a:spAutoFit/>
          </a:bodyPr>
          <a:lstStyle/>
          <a:p>
            <a:br>
              <a:rPr lang="da-DK" sz="2000" dirty="0"/>
            </a:br>
            <a:r>
              <a:rPr lang="da-DK" sz="1800" dirty="0">
                <a:effectLst/>
                <a:latin typeface="Calibri" panose="020F0502020204030204" pitchFamily="34" charset="0"/>
              </a:rPr>
              <a:t>Alex is </a:t>
            </a:r>
            <a:r>
              <a:rPr lang="da-DK" sz="1800" dirty="0" err="1">
                <a:effectLst/>
                <a:latin typeface="Calibri" panose="020F0502020204030204" pitchFamily="34" charset="0"/>
              </a:rPr>
              <a:t>too</a:t>
            </a:r>
            <a:r>
              <a:rPr lang="da-DK" sz="1800" dirty="0">
                <a:effectLst/>
                <a:latin typeface="Calibri" panose="020F0502020204030204" pitchFamily="34" charset="0"/>
              </a:rPr>
              <a:t> </a:t>
            </a:r>
            <a:r>
              <a:rPr lang="da-DK" sz="1800" dirty="0" err="1">
                <a:effectLst/>
                <a:latin typeface="Calibri" panose="020F0502020204030204" pitchFamily="34" charset="0"/>
              </a:rPr>
              <a:t>young</a:t>
            </a:r>
            <a:r>
              <a:rPr lang="da-DK" sz="1800" dirty="0">
                <a:effectLst/>
                <a:latin typeface="Calibri" panose="020F0502020204030204" pitchFamily="34" charset="0"/>
              </a:rPr>
              <a:t> to </a:t>
            </a:r>
            <a:r>
              <a:rPr lang="da-DK" sz="1800" dirty="0" err="1">
                <a:effectLst/>
                <a:latin typeface="Calibri" panose="020F0502020204030204" pitchFamily="34" charset="0"/>
              </a:rPr>
              <a:t>really</a:t>
            </a:r>
            <a:r>
              <a:rPr lang="da-DK" sz="1800" dirty="0">
                <a:effectLst/>
                <a:latin typeface="Calibri" panose="020F0502020204030204" pitchFamily="34" charset="0"/>
              </a:rPr>
              <a:t> </a:t>
            </a:r>
            <a:r>
              <a:rPr lang="da-DK" sz="1800" dirty="0" err="1">
                <a:effectLst/>
                <a:latin typeface="Calibri" panose="020F0502020204030204" pitchFamily="34" charset="0"/>
              </a:rPr>
              <a:t>express</a:t>
            </a:r>
            <a:r>
              <a:rPr lang="da-DK" sz="1800" dirty="0">
                <a:effectLst/>
                <a:latin typeface="Calibri" panose="020F0502020204030204" pitchFamily="34" charset="0"/>
              </a:rPr>
              <a:t> his </a:t>
            </a:r>
            <a:r>
              <a:rPr lang="da-DK" sz="1800" dirty="0" err="1">
                <a:effectLst/>
                <a:latin typeface="Calibri" panose="020F0502020204030204" pitchFamily="34" charset="0"/>
              </a:rPr>
              <a:t>feelings</a:t>
            </a:r>
            <a:r>
              <a:rPr lang="da-DK" sz="1800" dirty="0">
                <a:effectLst/>
                <a:latin typeface="Calibri" panose="020F0502020204030204" pitchFamily="34" charset="0"/>
              </a:rPr>
              <a:t> </a:t>
            </a:r>
            <a:r>
              <a:rPr lang="da-DK" sz="1800" dirty="0" err="1">
                <a:effectLst/>
                <a:latin typeface="Calibri" panose="020F0502020204030204" pitchFamily="34" charset="0"/>
              </a:rPr>
              <a:t>about</a:t>
            </a:r>
            <a:r>
              <a:rPr lang="da-DK" sz="1800" dirty="0">
                <a:effectLst/>
                <a:latin typeface="Calibri" panose="020F0502020204030204" pitchFamily="34" charset="0"/>
              </a:rPr>
              <a:t> the </a:t>
            </a:r>
            <a:r>
              <a:rPr lang="da-DK" sz="1800" dirty="0" err="1">
                <a:effectLst/>
                <a:latin typeface="Calibri" panose="020F0502020204030204" pitchFamily="34" charset="0"/>
              </a:rPr>
              <a:t>entire</a:t>
            </a:r>
            <a:r>
              <a:rPr lang="da-DK" sz="1800" dirty="0">
                <a:effectLst/>
                <a:latin typeface="Calibri" panose="020F0502020204030204" pitchFamily="34" charset="0"/>
              </a:rPr>
              <a:t> situation, and </a:t>
            </a:r>
            <a:r>
              <a:rPr lang="da-DK" sz="1800" dirty="0" err="1">
                <a:effectLst/>
                <a:latin typeface="Calibri" panose="020F0502020204030204" pitchFamily="34" charset="0"/>
              </a:rPr>
              <a:t>instead</a:t>
            </a:r>
            <a:r>
              <a:rPr lang="da-DK" sz="1800" dirty="0">
                <a:effectLst/>
                <a:latin typeface="Calibri" panose="020F0502020204030204" pitchFamily="34" charset="0"/>
              </a:rPr>
              <a:t> his </a:t>
            </a:r>
            <a:r>
              <a:rPr lang="da-DK" sz="1800" dirty="0" err="1">
                <a:effectLst/>
                <a:latin typeface="Calibri" panose="020F0502020204030204" pitchFamily="34" charset="0"/>
              </a:rPr>
              <a:t>reactions</a:t>
            </a:r>
            <a:r>
              <a:rPr lang="da-DK" sz="1800" dirty="0">
                <a:effectLst/>
                <a:latin typeface="Calibri" panose="020F0502020204030204" pitchFamily="34" charset="0"/>
              </a:rPr>
              <a:t> </a:t>
            </a:r>
            <a:r>
              <a:rPr lang="da-DK" sz="1800" dirty="0" err="1">
                <a:effectLst/>
                <a:latin typeface="Calibri" panose="020F0502020204030204" pitchFamily="34" charset="0"/>
              </a:rPr>
              <a:t>become</a:t>
            </a:r>
            <a:r>
              <a:rPr lang="da-DK" sz="1800" dirty="0">
                <a:effectLst/>
                <a:latin typeface="Calibri" panose="020F0502020204030204" pitchFamily="34" charset="0"/>
              </a:rPr>
              <a:t> </a:t>
            </a:r>
            <a:r>
              <a:rPr lang="da-DK" sz="1800" dirty="0" err="1">
                <a:effectLst/>
                <a:latin typeface="Calibri" panose="020F0502020204030204" pitchFamily="34" charset="0"/>
              </a:rPr>
              <a:t>physical</a:t>
            </a:r>
            <a:r>
              <a:rPr lang="da-DK" sz="1800" dirty="0">
                <a:effectLst/>
                <a:latin typeface="Calibri" panose="020F0502020204030204" pitchFamily="34" charset="0"/>
              </a:rPr>
              <a:t> </a:t>
            </a:r>
            <a:r>
              <a:rPr lang="da-DK" sz="1800" dirty="0" err="1">
                <a:effectLst/>
                <a:latin typeface="Calibri" panose="020F0502020204030204" pitchFamily="34" charset="0"/>
              </a:rPr>
              <a:t>ones</a:t>
            </a:r>
            <a:r>
              <a:rPr lang="da-DK" dirty="0">
                <a:latin typeface="Calibri" panose="020F0502020204030204" pitchFamily="34" charset="0"/>
              </a:rPr>
              <a:t>. </a:t>
            </a:r>
            <a:r>
              <a:rPr lang="da-DK" dirty="0"/>
              <a:t>This is </a:t>
            </a:r>
            <a:r>
              <a:rPr lang="da-DK" dirty="0" err="1"/>
              <a:t>highlighted</a:t>
            </a:r>
            <a:r>
              <a:rPr lang="da-DK" dirty="0"/>
              <a:t> </a:t>
            </a:r>
            <a:r>
              <a:rPr lang="da-DK" dirty="0" err="1"/>
              <a:t>when</a:t>
            </a:r>
            <a:r>
              <a:rPr lang="da-DK" dirty="0"/>
              <a:t> Alex </a:t>
            </a:r>
            <a:r>
              <a:rPr lang="da-DK" dirty="0" err="1"/>
              <a:t>throws</a:t>
            </a:r>
            <a:r>
              <a:rPr lang="da-DK" dirty="0"/>
              <a:t> up in the car: ”It had not </a:t>
            </a:r>
            <a:r>
              <a:rPr lang="da-DK" dirty="0" err="1"/>
              <a:t>been</a:t>
            </a:r>
            <a:r>
              <a:rPr lang="da-DK" dirty="0"/>
              <a:t> a </a:t>
            </a:r>
            <a:r>
              <a:rPr lang="da-DK" dirty="0" err="1"/>
              <a:t>good</a:t>
            </a:r>
            <a:r>
              <a:rPr lang="da-DK" dirty="0"/>
              <a:t> </a:t>
            </a:r>
            <a:r>
              <a:rPr lang="da-DK" dirty="0" err="1"/>
              <a:t>day</a:t>
            </a:r>
            <a:r>
              <a:rPr lang="da-DK" dirty="0"/>
              <a:t>. In </a:t>
            </a:r>
            <a:r>
              <a:rPr lang="da-DK" dirty="0" err="1"/>
              <a:t>fact</a:t>
            </a:r>
            <a:r>
              <a:rPr lang="da-DK" dirty="0"/>
              <a:t>, </a:t>
            </a:r>
            <a:r>
              <a:rPr lang="da-DK" dirty="0" err="1"/>
              <a:t>thought</a:t>
            </a:r>
            <a:r>
              <a:rPr lang="da-DK" dirty="0"/>
              <a:t> Alex, </a:t>
            </a:r>
            <a:r>
              <a:rPr lang="da-DK" dirty="0" err="1"/>
              <a:t>wiping</a:t>
            </a:r>
            <a:r>
              <a:rPr lang="da-DK" dirty="0"/>
              <a:t> his </a:t>
            </a:r>
            <a:r>
              <a:rPr lang="da-DK" dirty="0" err="1"/>
              <a:t>mouth</a:t>
            </a:r>
            <a:r>
              <a:rPr lang="da-DK" dirty="0"/>
              <a:t> on the </a:t>
            </a:r>
            <a:r>
              <a:rPr lang="da-DK" dirty="0" err="1"/>
              <a:t>the</a:t>
            </a:r>
            <a:r>
              <a:rPr lang="da-DK" dirty="0"/>
              <a:t> back of his </a:t>
            </a:r>
            <a:r>
              <a:rPr lang="da-DK" dirty="0" err="1"/>
              <a:t>hand</a:t>
            </a:r>
            <a:r>
              <a:rPr lang="da-DK" dirty="0"/>
              <a:t>, it had </a:t>
            </a:r>
            <a:r>
              <a:rPr lang="da-DK" dirty="0" err="1"/>
              <a:t>been</a:t>
            </a:r>
            <a:r>
              <a:rPr lang="da-DK" dirty="0"/>
              <a:t> a </a:t>
            </a:r>
            <a:r>
              <a:rPr lang="da-DK" dirty="0" err="1"/>
              <a:t>really</a:t>
            </a:r>
            <a:r>
              <a:rPr lang="da-DK" dirty="0"/>
              <a:t> bad </a:t>
            </a:r>
            <a:r>
              <a:rPr lang="da-DK" dirty="0" err="1"/>
              <a:t>day</a:t>
            </a:r>
            <a:r>
              <a:rPr lang="da-DK" dirty="0"/>
              <a:t>” (ll. 17-18). Alex has not </a:t>
            </a:r>
            <a:r>
              <a:rPr lang="da-DK" dirty="0" err="1"/>
              <a:t>been</a:t>
            </a:r>
            <a:r>
              <a:rPr lang="da-DK" dirty="0"/>
              <a:t> </a:t>
            </a:r>
            <a:r>
              <a:rPr lang="da-DK" dirty="0" err="1"/>
              <a:t>capable</a:t>
            </a:r>
            <a:r>
              <a:rPr lang="da-DK" dirty="0"/>
              <a:t> of </a:t>
            </a:r>
            <a:r>
              <a:rPr lang="da-DK" dirty="0" err="1"/>
              <a:t>telling</a:t>
            </a:r>
            <a:r>
              <a:rPr lang="da-DK" dirty="0"/>
              <a:t> his </a:t>
            </a:r>
            <a:r>
              <a:rPr lang="da-DK" dirty="0" err="1"/>
              <a:t>father</a:t>
            </a:r>
            <a:r>
              <a:rPr lang="da-DK" dirty="0"/>
              <a:t> </a:t>
            </a:r>
            <a:r>
              <a:rPr lang="da-DK" dirty="0" err="1"/>
              <a:t>that</a:t>
            </a:r>
            <a:r>
              <a:rPr lang="da-DK" dirty="0"/>
              <a:t> he had no </a:t>
            </a:r>
            <a:r>
              <a:rPr lang="da-DK" dirty="0" err="1"/>
              <a:t>interest</a:t>
            </a:r>
            <a:r>
              <a:rPr lang="da-DK" dirty="0"/>
              <a:t> in </a:t>
            </a:r>
            <a:r>
              <a:rPr lang="da-DK" dirty="0" err="1"/>
              <a:t>going</a:t>
            </a:r>
            <a:r>
              <a:rPr lang="da-DK" dirty="0"/>
              <a:t> on the trip, and </a:t>
            </a:r>
            <a:r>
              <a:rPr lang="da-DK" dirty="0" err="1"/>
              <a:t>that</a:t>
            </a:r>
            <a:r>
              <a:rPr lang="da-DK" dirty="0"/>
              <a:t> he has </a:t>
            </a:r>
            <a:r>
              <a:rPr lang="da-DK" dirty="0" err="1"/>
              <a:t>been</a:t>
            </a:r>
            <a:r>
              <a:rPr lang="da-DK" dirty="0"/>
              <a:t> </a:t>
            </a:r>
            <a:r>
              <a:rPr lang="da-DK" dirty="0" err="1"/>
              <a:t>feeling</a:t>
            </a:r>
            <a:r>
              <a:rPr lang="da-DK" dirty="0"/>
              <a:t> </a:t>
            </a:r>
            <a:r>
              <a:rPr lang="da-DK" dirty="0" err="1"/>
              <a:t>guilty</a:t>
            </a:r>
            <a:r>
              <a:rPr lang="da-DK" dirty="0"/>
              <a:t> </a:t>
            </a:r>
            <a:r>
              <a:rPr lang="da-DK" dirty="0" err="1"/>
              <a:t>towards</a:t>
            </a:r>
            <a:r>
              <a:rPr lang="da-DK" dirty="0"/>
              <a:t> his </a:t>
            </a:r>
            <a:r>
              <a:rPr lang="da-DK" dirty="0" err="1"/>
              <a:t>mother</a:t>
            </a:r>
            <a:r>
              <a:rPr lang="da-DK" dirty="0"/>
              <a:t> all </a:t>
            </a:r>
            <a:r>
              <a:rPr lang="da-DK" dirty="0" err="1"/>
              <a:t>day</a:t>
            </a:r>
            <a:r>
              <a:rPr lang="da-DK" dirty="0"/>
              <a:t>. Not </a:t>
            </a:r>
            <a:r>
              <a:rPr lang="da-DK" dirty="0" err="1"/>
              <a:t>until</a:t>
            </a:r>
            <a:r>
              <a:rPr lang="da-DK" dirty="0"/>
              <a:t> he </a:t>
            </a:r>
            <a:r>
              <a:rPr lang="da-DK" dirty="0" err="1"/>
              <a:t>throws</a:t>
            </a:r>
            <a:r>
              <a:rPr lang="da-DK" dirty="0"/>
              <a:t> up, </a:t>
            </a:r>
            <a:r>
              <a:rPr lang="da-DK" dirty="0" err="1"/>
              <a:t>does</a:t>
            </a:r>
            <a:r>
              <a:rPr lang="da-DK" dirty="0"/>
              <a:t> he </a:t>
            </a:r>
            <a:r>
              <a:rPr lang="da-DK" dirty="0" err="1"/>
              <a:t>even</a:t>
            </a:r>
            <a:r>
              <a:rPr lang="da-DK" dirty="0"/>
              <a:t> </a:t>
            </a:r>
            <a:r>
              <a:rPr lang="da-DK" dirty="0" err="1"/>
              <a:t>allow</a:t>
            </a:r>
            <a:r>
              <a:rPr lang="da-DK" dirty="0"/>
              <a:t> himself to </a:t>
            </a:r>
            <a:r>
              <a:rPr lang="da-DK" dirty="0" err="1"/>
              <a:t>think</a:t>
            </a:r>
            <a:r>
              <a:rPr lang="da-DK" dirty="0"/>
              <a:t> </a:t>
            </a:r>
            <a:r>
              <a:rPr lang="da-DK" dirty="0" err="1"/>
              <a:t>that</a:t>
            </a:r>
            <a:r>
              <a:rPr lang="da-DK" dirty="0"/>
              <a:t> the </a:t>
            </a:r>
            <a:r>
              <a:rPr lang="da-DK" dirty="0" err="1"/>
              <a:t>day</a:t>
            </a:r>
            <a:r>
              <a:rPr lang="da-DK" dirty="0"/>
              <a:t> has </a:t>
            </a:r>
            <a:r>
              <a:rPr lang="da-DK" dirty="0" err="1"/>
              <a:t>been</a:t>
            </a:r>
            <a:r>
              <a:rPr lang="da-DK" dirty="0"/>
              <a:t> ”</a:t>
            </a:r>
            <a:r>
              <a:rPr lang="da-DK" dirty="0" err="1"/>
              <a:t>really</a:t>
            </a:r>
            <a:r>
              <a:rPr lang="da-DK" dirty="0"/>
              <a:t> bad”, and </a:t>
            </a:r>
            <a:r>
              <a:rPr lang="da-DK" dirty="0" err="1"/>
              <a:t>even</a:t>
            </a:r>
            <a:r>
              <a:rPr lang="da-DK" dirty="0"/>
              <a:t> </a:t>
            </a:r>
            <a:r>
              <a:rPr lang="da-DK" dirty="0" err="1"/>
              <a:t>then</a:t>
            </a:r>
            <a:r>
              <a:rPr lang="da-DK" dirty="0"/>
              <a:t> is he still not </a:t>
            </a:r>
            <a:r>
              <a:rPr lang="da-DK" dirty="0" err="1"/>
              <a:t>able</a:t>
            </a:r>
            <a:r>
              <a:rPr lang="da-DK" dirty="0"/>
              <a:t> to </a:t>
            </a:r>
            <a:r>
              <a:rPr lang="da-DK" dirty="0" err="1"/>
              <a:t>actually</a:t>
            </a:r>
            <a:r>
              <a:rPr lang="da-DK" dirty="0"/>
              <a:t> </a:t>
            </a:r>
            <a:r>
              <a:rPr lang="da-DK" dirty="0" err="1"/>
              <a:t>voice</a:t>
            </a:r>
            <a:r>
              <a:rPr lang="da-DK" dirty="0"/>
              <a:t> his </a:t>
            </a:r>
            <a:r>
              <a:rPr lang="da-DK" dirty="0" err="1"/>
              <a:t>feelings</a:t>
            </a:r>
            <a:r>
              <a:rPr lang="da-DK" dirty="0"/>
              <a:t>.</a:t>
            </a:r>
          </a:p>
          <a:p>
            <a:r>
              <a:rPr lang="da-DK" sz="1800" dirty="0"/>
              <a:t>The same </a:t>
            </a:r>
            <a:r>
              <a:rPr lang="da-DK" sz="1800" dirty="0" err="1"/>
              <a:t>inability</a:t>
            </a:r>
            <a:r>
              <a:rPr lang="da-DK" sz="1800" dirty="0"/>
              <a:t> to </a:t>
            </a:r>
            <a:r>
              <a:rPr lang="da-DK" sz="1800" dirty="0" err="1"/>
              <a:t>communicate</a:t>
            </a:r>
            <a:r>
              <a:rPr lang="da-DK" sz="1800" dirty="0"/>
              <a:t> his </a:t>
            </a:r>
            <a:r>
              <a:rPr lang="da-DK" sz="1800" dirty="0" err="1"/>
              <a:t>feelings</a:t>
            </a:r>
            <a:r>
              <a:rPr lang="da-DK" sz="1800" dirty="0"/>
              <a:t> </a:t>
            </a:r>
            <a:r>
              <a:rPr lang="da-DK" sz="1800" dirty="0" err="1"/>
              <a:t>also</a:t>
            </a:r>
            <a:r>
              <a:rPr lang="da-DK" sz="1800" dirty="0"/>
              <a:t> </a:t>
            </a:r>
            <a:r>
              <a:rPr lang="da-DK" sz="1800" dirty="0" err="1"/>
              <a:t>becomes</a:t>
            </a:r>
            <a:r>
              <a:rPr lang="da-DK" sz="1800" dirty="0"/>
              <a:t> evident </a:t>
            </a:r>
            <a:r>
              <a:rPr lang="da-DK" sz="1800" dirty="0" err="1"/>
              <a:t>when</a:t>
            </a:r>
            <a:r>
              <a:rPr lang="da-DK" sz="1800" dirty="0"/>
              <a:t> Alex is </a:t>
            </a:r>
            <a:r>
              <a:rPr lang="da-DK" sz="1800" dirty="0" err="1"/>
              <a:t>first</a:t>
            </a:r>
            <a:r>
              <a:rPr lang="da-DK" sz="1800" dirty="0"/>
              <a:t> told </a:t>
            </a:r>
            <a:r>
              <a:rPr lang="da-DK" sz="1800" dirty="0" err="1"/>
              <a:t>about</a:t>
            </a:r>
            <a:r>
              <a:rPr lang="da-DK" sz="1800" dirty="0"/>
              <a:t> his </a:t>
            </a:r>
            <a:r>
              <a:rPr lang="da-DK" sz="1800" dirty="0" err="1"/>
              <a:t>parents</a:t>
            </a:r>
            <a:r>
              <a:rPr lang="da-DK" sz="1800" dirty="0"/>
              <a:t>’ </a:t>
            </a:r>
            <a:r>
              <a:rPr lang="da-DK" sz="1800" dirty="0" err="1"/>
              <a:t>divorce</a:t>
            </a:r>
            <a:r>
              <a:rPr lang="da-DK" sz="1800" dirty="0"/>
              <a:t>.</a:t>
            </a:r>
            <a:endParaRPr lang="en-GB" dirty="0"/>
          </a:p>
          <a:p>
            <a:endParaRPr lang="en-GB" dirty="0"/>
          </a:p>
          <a:p>
            <a:endParaRPr lang="en-GB" dirty="0"/>
          </a:p>
          <a:p>
            <a:endParaRPr lang="en-GB" dirty="0"/>
          </a:p>
        </p:txBody>
      </p:sp>
      <p:sp>
        <p:nvSpPr>
          <p:cNvPr id="4" name="Tekstfelt 3">
            <a:extLst>
              <a:ext uri="{FF2B5EF4-FFF2-40B4-BE49-F238E27FC236}">
                <a16:creationId xmlns:a16="http://schemas.microsoft.com/office/drawing/2014/main" id="{DE149090-9921-4B8C-994F-AB8B8C51541C}"/>
              </a:ext>
            </a:extLst>
          </p:cNvPr>
          <p:cNvSpPr txBox="1"/>
          <p:nvPr/>
        </p:nvSpPr>
        <p:spPr>
          <a:xfrm>
            <a:off x="700053" y="2624246"/>
            <a:ext cx="8723349" cy="523220"/>
          </a:xfrm>
          <a:prstGeom prst="rect">
            <a:avLst/>
          </a:prstGeom>
          <a:noFill/>
        </p:spPr>
        <p:txBody>
          <a:bodyPr wrap="square" rtlCol="0">
            <a:spAutoFit/>
          </a:bodyPr>
          <a:lstStyle/>
          <a:p>
            <a:r>
              <a:rPr lang="da-DK" sz="2800"/>
              <a:t>The entire paragraph thus looks as follows:</a:t>
            </a:r>
            <a:endParaRPr lang="en-GB" sz="2800"/>
          </a:p>
        </p:txBody>
      </p:sp>
    </p:spTree>
    <p:extLst>
      <p:ext uri="{BB962C8B-B14F-4D97-AF65-F5344CB8AC3E}">
        <p14:creationId xmlns:p14="http://schemas.microsoft.com/office/powerpoint/2010/main" val="1172780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41431-7F3C-461C-BD0D-79AEC44C6997}"/>
              </a:ext>
            </a:extLst>
          </p:cNvPr>
          <p:cNvSpPr>
            <a:spLocks noGrp="1"/>
          </p:cNvSpPr>
          <p:nvPr>
            <p:ph type="title"/>
          </p:nvPr>
        </p:nvSpPr>
        <p:spPr/>
        <p:txBody>
          <a:bodyPr/>
          <a:lstStyle/>
          <a:p>
            <a:endParaRPr lang="en-GB"/>
          </a:p>
        </p:txBody>
      </p:sp>
      <p:sp>
        <p:nvSpPr>
          <p:cNvPr id="10" name="Tekstfelt 9">
            <a:extLst>
              <a:ext uri="{FF2B5EF4-FFF2-40B4-BE49-F238E27FC236}">
                <a16:creationId xmlns:a16="http://schemas.microsoft.com/office/drawing/2014/main" id="{31E46E97-C615-46EB-9F64-45231A8212E3}"/>
              </a:ext>
            </a:extLst>
          </p:cNvPr>
          <p:cNvSpPr txBox="1"/>
          <p:nvPr/>
        </p:nvSpPr>
        <p:spPr>
          <a:xfrm>
            <a:off x="776015" y="3164681"/>
            <a:ext cx="11161985" cy="3693319"/>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Nearing the end of the story, Tom is sent to collect medicine for his father, who has forgotten to acquire it himself. This is a task that makes Tom realize that he now holds power over his father’s life, similar to the way his father holds power over Tom’s life by denying him access to university. “His well-being depends on me now. This is why old people always say life’s a funny thing. All the times he hit me and called me a nobody. And now I’m the nobody he depends on. I’ll get his fucking pills in my own time.” (p. 4, l. 146). Tom now has power over his father in a literal way as he can choose to hurry to the pharmacy and pick up the medicine or he can choose to let time pass, potentially letting his father suffer dire consequences. Tom reflecting on the abuse he has faced at the hands of his father shows the reader that from his perspective it is a justifiable action to not hurry to the pharmacy. Tom ironically calls himself a “nobody” to emphasize the new change in roles as the word “nobody” is often used to describe a person who would not or could not do anything of importance, which is here contrasted with a very important task, that of getting the pills from the pharmacy. In this way, Tom’s new situation could be viewed as a cruel twist of fate by some and justifiable karma by others as he decides to not hurry to get the pills his father needs. </a:t>
            </a:r>
          </a:p>
          <a:p>
            <a:pPr algn="r"/>
            <a:r>
              <a:rPr lang="en-US" i="1" dirty="0">
                <a:latin typeface="Calibri" panose="020F0502020204030204" pitchFamily="34" charset="0"/>
              </a:rPr>
              <a:t>(student example)</a:t>
            </a:r>
            <a:endParaRPr lang="en-GB" i="1" dirty="0"/>
          </a:p>
        </p:txBody>
      </p:sp>
      <p:pic>
        <p:nvPicPr>
          <p:cNvPr id="11" name="Pladsholder til indhold 4" descr="Et billede, der indeholder tekst&#10;&#10;Automatisk genereret beskrivelse">
            <a:extLst>
              <a:ext uri="{FF2B5EF4-FFF2-40B4-BE49-F238E27FC236}">
                <a16:creationId xmlns:a16="http://schemas.microsoft.com/office/drawing/2014/main" id="{B2877AD5-B67D-402E-9800-570E547F9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30265"/>
            <a:ext cx="10872172" cy="2011351"/>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12" name="Tekstfelt 11">
            <a:extLst>
              <a:ext uri="{FF2B5EF4-FFF2-40B4-BE49-F238E27FC236}">
                <a16:creationId xmlns:a16="http://schemas.microsoft.com/office/drawing/2014/main" id="{B119C188-FC95-486D-A362-B5E13F90226E}"/>
              </a:ext>
            </a:extLst>
          </p:cNvPr>
          <p:cNvSpPr txBox="1"/>
          <p:nvPr/>
        </p:nvSpPr>
        <p:spPr>
          <a:xfrm>
            <a:off x="817267" y="2388422"/>
            <a:ext cx="11099800" cy="461665"/>
          </a:xfrm>
          <a:prstGeom prst="rect">
            <a:avLst/>
          </a:prstGeom>
          <a:noFill/>
        </p:spPr>
        <p:txBody>
          <a:bodyPr wrap="square" rtlCol="0">
            <a:spAutoFit/>
          </a:bodyPr>
          <a:lstStyle/>
          <a:p>
            <a:r>
              <a:rPr lang="da-DK" sz="2400" dirty="0"/>
              <a:t>TASK: </a:t>
            </a:r>
            <a:r>
              <a:rPr lang="da-DK" sz="2400" dirty="0" err="1"/>
              <a:t>Identify</a:t>
            </a:r>
            <a:r>
              <a:rPr lang="da-DK" sz="2400" dirty="0"/>
              <a:t> </a:t>
            </a:r>
            <a:r>
              <a:rPr lang="da-DK" sz="2400" b="1" i="1" dirty="0"/>
              <a:t>point</a:t>
            </a:r>
            <a:r>
              <a:rPr lang="da-DK" sz="2400" dirty="0"/>
              <a:t>, </a:t>
            </a:r>
            <a:r>
              <a:rPr lang="da-DK" sz="2400" b="1" i="1" dirty="0" err="1"/>
              <a:t>example</a:t>
            </a:r>
            <a:r>
              <a:rPr lang="da-DK" sz="2400" dirty="0"/>
              <a:t> and </a:t>
            </a:r>
            <a:r>
              <a:rPr lang="da-DK" sz="2400" b="1" i="1" dirty="0" err="1"/>
              <a:t>explanation</a:t>
            </a:r>
            <a:r>
              <a:rPr lang="da-DK" sz="2400" dirty="0"/>
              <a:t> in the </a:t>
            </a:r>
            <a:r>
              <a:rPr lang="da-DK" sz="2400" dirty="0" err="1"/>
              <a:t>following</a:t>
            </a:r>
            <a:r>
              <a:rPr lang="da-DK" sz="2400" dirty="0"/>
              <a:t> student </a:t>
            </a:r>
            <a:r>
              <a:rPr lang="da-DK" sz="2400" dirty="0" err="1"/>
              <a:t>example</a:t>
            </a:r>
            <a:r>
              <a:rPr lang="da-DK" sz="2400" dirty="0"/>
              <a:t>:</a:t>
            </a:r>
            <a:endParaRPr lang="en-GB" sz="2400" dirty="0"/>
          </a:p>
        </p:txBody>
      </p:sp>
    </p:spTree>
    <p:extLst>
      <p:ext uri="{BB962C8B-B14F-4D97-AF65-F5344CB8AC3E}">
        <p14:creationId xmlns:p14="http://schemas.microsoft.com/office/powerpoint/2010/main" val="306084222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1086</Words>
  <Application>Microsoft Office PowerPoint</Application>
  <PresentationFormat>Widescreen</PresentationFormat>
  <Paragraphs>25</Paragraphs>
  <Slides>8</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8</vt:i4>
      </vt:variant>
    </vt:vector>
  </HeadingPairs>
  <TitlesOfParts>
    <vt:vector size="12" baseType="lpstr">
      <vt:lpstr>Arial</vt:lpstr>
      <vt:lpstr>Calibri</vt:lpstr>
      <vt:lpstr>Calibri Light</vt:lpstr>
      <vt:lpstr>Office-tema</vt:lpstr>
      <vt:lpstr>PEE(L)- model</vt:lpstr>
      <vt:lpstr>The PEEL-model is a useful model to help you incorporate quotes in your essays. PEEL stands for:  Point Example Explanation Linker  </vt:lpstr>
      <vt:lpstr> Point: The point is the idea you want to prove. It may very well be a topic sentence for a paragraph, which also means that it might be the main idea of that paragraph.   Example Explanation Linker  </vt:lpstr>
      <vt:lpstr> Point:  Example: The example is the quote(s) you then use to prove your point.    Explanation Linker  </vt:lpstr>
      <vt:lpstr> Point:  Example:  Explanation: The explanation, then, examines the implicit meaning of the quote, and explains how it may be seen as proving the point. This is normally the most substantial part of the PEE(L)-model.   Linker  </vt:lpstr>
      <vt:lpstr> Point:  Example:  Explanation:    Linker: And finally, a linker can create a bridge to the next paragraph (coherence).     </vt:lpstr>
      <vt:lpstr>     </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PEE(L)- model</dc:title>
  <dc:creator>Eva Pors</dc:creator>
  <cp:lastModifiedBy>Katrine Cohen</cp:lastModifiedBy>
  <cp:revision>4</cp:revision>
  <dcterms:created xsi:type="dcterms:W3CDTF">2022-03-16T17:23:20Z</dcterms:created>
  <dcterms:modified xsi:type="dcterms:W3CDTF">2022-03-22T08:43:33Z</dcterms:modified>
</cp:coreProperties>
</file>