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9" r:id="rId3"/>
    <p:sldId id="260" r:id="rId4"/>
    <p:sldId id="262" r:id="rId5"/>
    <p:sldId id="263" r:id="rId6"/>
    <p:sldId id="261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450BB-A1C3-4DD4-B499-3696E582806B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8273-A264-4862-8881-9F436CDA77E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821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D02AE-1DED-4D1D-9945-7806BD66F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8A3FBBA-E8B9-4FCD-8295-5B0F1F028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50F9AE-19FE-4AED-8027-24B4FE03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D497F8-4A0C-4C56-AD55-0C880CFF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CE2C57-BE4D-412C-AFE1-63C1EDD7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363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D9269-F0D7-4019-BA05-4D942A649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B1EB501-C62B-45E2-B70D-35FBD3BBD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5CFAE5-4EE1-4C49-8B3C-C6C1B44C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8B0089-AAB4-4047-B645-729E444B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8B9096-28A8-4124-A6BF-DB8254DE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78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A86CC5D-F118-4F4E-A92E-3ACE64898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306BB8F-903B-4CFC-87C7-E0F2E5C3F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4CAF06-6A38-4BEB-AACF-ED12D7C3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AA1663-21A9-4986-A6E6-90738228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6F427D-8EBD-4702-A2EF-27C74A01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78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8FDA7-2F40-47F5-A034-E2E091028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7B02042-F6DE-43B5-83B4-01EC62230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E9ABDA1-9B38-4E7D-8B7E-B8D0F63B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524FAA-AFC2-4B62-A681-8205ADCD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28D1C47-5E61-4042-98D9-28967295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706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65639-C213-4C3D-8ABD-3473B9268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7ED6D6A-3229-418F-B7E4-CF0DACCA4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ACE8BF-A250-4B8F-856A-8EC1B717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A4AECF2-037C-4740-AA87-C43EAC9D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0BB7CE6-2C4D-4E4C-A4C7-8C4DAC66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074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B26B8-C27F-4134-9B03-BBFD68E1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46ABC3-D66C-4B85-B41D-7243D3BF0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C2F20D5-DCDC-4AE3-91D4-0D7E0AF99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B334769-F55A-4327-AD93-621BC4EC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ACFD51D-F841-4B1C-B766-AB7CD59B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EAF2EC-424B-4F16-946A-F0B35874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297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7A537-3190-403D-9D44-7BAB088A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C916A32-D948-431F-B58A-4FB4BCC09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7BAA6E2-C123-49F2-AC87-1A09649E5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C6DB95E-2AB7-4F0C-B665-D3DF9123B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9F46504-3BE9-4621-8E05-87CA18AA8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99A42F6-BBDE-4997-B404-2C537967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CEF43F8-2EB7-4590-A1C3-9759DCEEE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EB52628-7280-43E5-8B40-68672345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885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832A9-3263-4917-8503-7A5E076E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EF34F5A-CE74-416D-924D-C7E559A9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178EBFB-BE91-4CFE-8B6D-82F5C3EE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2ED9CA8-8E2C-4DB6-B91C-F74B7903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251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CCC359F-B6B5-49A6-B9A3-B014AAC4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0F15608-DA72-4122-9F0E-18CB3409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83EF46C-8B0C-4C21-91C4-E6580365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0E312-55E3-46F3-9D01-3B6C9734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615451-0FDB-4676-A164-CA59399E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604A54-6FB7-4803-8C3D-956A59EBC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BE03F57-4107-4416-9B5F-47A50F4D7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1FE536-BFEF-49BF-B1CA-D842B094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CC1704-C6BC-4D68-9431-2B284D6C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56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24E19-7370-4AA5-B8F7-70632D37A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E7E19C-1FD1-4F30-8B5F-055D2F18E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D150896-0FB3-4DDE-903C-70CA20FA3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F790192-91B1-47E0-901C-AAFEA367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E10B5C-267A-4612-A6DE-8E0AF9F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311888A-B93F-400E-8FB0-648726B0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038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6C64F1A-5DDA-41CC-81E0-1974FD6F1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AFFE922-6A2C-4D5D-9801-7DF7BB8E8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9348F80-2ECA-48AA-9B75-BAA9A038E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6DF7662-9C63-4388-8790-086C1126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E5BD8E-2F31-46E7-AC36-4143FA5C0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247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C027C0-2AD1-47E8-B93D-75EFE751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b="1" dirty="0"/>
              <a:t>Kapitel 1: Hvad er politik, og hvordan fungerer det politiske system?</a:t>
            </a:r>
            <a:endParaRPr lang="da-DK" sz="36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4D2FB4A-93C1-4A24-9896-48C3A09D40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3469" y="1782981"/>
            <a:ext cx="4008384" cy="43939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F53C9B9B-6C31-42EB-88C2-87CC0F895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212" y="14276"/>
            <a:ext cx="2360788" cy="944315"/>
          </a:xfrm>
          <a:prstGeom prst="rect">
            <a:avLst/>
          </a:prstGeom>
        </p:spPr>
      </p:pic>
      <p:graphicFrame>
        <p:nvGraphicFramePr>
          <p:cNvPr id="3" name="Tabel 4">
            <a:extLst>
              <a:ext uri="{FF2B5EF4-FFF2-40B4-BE49-F238E27FC236}">
                <a16:creationId xmlns:a16="http://schemas.microsoft.com/office/drawing/2014/main" id="{712497F4-C7CE-4834-B8D2-DA1F43970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119869"/>
              </p:ext>
            </p:extLst>
          </p:nvPr>
        </p:nvGraphicFramePr>
        <p:xfrm>
          <a:off x="643468" y="2104644"/>
          <a:ext cx="10905066" cy="3718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241">
                  <a:extLst>
                    <a:ext uri="{9D8B030D-6E8A-4147-A177-3AD203B41FA5}">
                      <a16:colId xmlns:a16="http://schemas.microsoft.com/office/drawing/2014/main" val="1922221262"/>
                    </a:ext>
                  </a:extLst>
                </a:gridCol>
                <a:gridCol w="5414825">
                  <a:extLst>
                    <a:ext uri="{9D8B030D-6E8A-4147-A177-3AD203B41FA5}">
                      <a16:colId xmlns:a16="http://schemas.microsoft.com/office/drawing/2014/main" val="2863391415"/>
                    </a:ext>
                  </a:extLst>
                </a:gridCol>
              </a:tblGrid>
              <a:tr h="925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/>
                        <a:t>Læringsmål - efter at have læst dette kapitel skal du kunne: </a:t>
                      </a:r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/>
                        <a:t>Dagsorden for modulet</a:t>
                      </a:r>
                    </a:p>
                    <a:p>
                      <a:endParaRPr lang="da-DK" sz="180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859630239"/>
                  </a:ext>
                </a:extLst>
              </a:tr>
              <a:tr h="2793374">
                <a:tc>
                  <a:txBody>
                    <a:bodyPr/>
                    <a:lstStyle/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Vide hvordan vi definere politik</a:t>
                      </a:r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Have kendskab til forskellige former for politik</a:t>
                      </a:r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Have kendskab til det politisk system</a:t>
                      </a:r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Have kendskab til det danske politiske system</a:t>
                      </a:r>
                    </a:p>
                    <a:p>
                      <a:endParaRPr lang="da-DK" sz="1800" dirty="0"/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/>
                        <a:t>Hvad </a:t>
                      </a:r>
                      <a:r>
                        <a:rPr lang="da-DK" sz="1800" dirty="0"/>
                        <a:t>er politik?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Tænkeøvelse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Hvad kendetegner det politiske system?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Udledningsopgave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Opsummering på klassen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Afsluttende øvelse om læringsmål</a:t>
                      </a:r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525359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23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/>
              <a:t>Kapitel 1: Hvad er politik?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da-DK" sz="2000" dirty="0"/>
              <a:t>Eastons definitions af politik: ”den autoritative fordeling af værdier med gyldighed for et samfund”</a:t>
            </a:r>
          </a:p>
          <a:p>
            <a:endParaRPr lang="da-DK" sz="2000" dirty="0"/>
          </a:p>
          <a:p>
            <a:r>
              <a:rPr lang="da-DK" sz="2000" dirty="0"/>
              <a:t>Erik Rasmussen har tilføjet ordet ”fastsættelse” til Eastons definition. Politik er dermed ”den autoritative fastsættelse og fordeling af værdier med gyldighed for et samfund”.</a:t>
            </a:r>
          </a:p>
          <a:p>
            <a:endParaRPr lang="da-DK" sz="2000" dirty="0"/>
          </a:p>
          <a:p>
            <a:r>
              <a:rPr lang="da-DK" sz="2000" dirty="0"/>
              <a:t>Forskellige former for politik: Fordelings- </a:t>
            </a:r>
            <a:r>
              <a:rPr lang="da-DK" sz="2000"/>
              <a:t>og værdipolitik</a:t>
            </a:r>
          </a:p>
          <a:p>
            <a:pPr marL="0" indent="0">
              <a:buNone/>
            </a:pPr>
            <a:endParaRPr lang="da-DK" sz="2000" dirty="0"/>
          </a:p>
          <a:p>
            <a:r>
              <a:rPr lang="da-DK" sz="2000" dirty="0"/>
              <a:t>Foregår på to niveau: Mikro- og makro niveau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0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289CECF-A055-45E5-883E-D5ACDCC83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/>
              <a:t>Tænkeøvelse: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9CD8F8-996D-484E-84AF-D1E2BA47C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981"/>
            <a:ext cx="8754531" cy="4393982"/>
          </a:xfrm>
        </p:spPr>
        <p:txBody>
          <a:bodyPr>
            <a:normAutofit/>
          </a:bodyPr>
          <a:lstStyle/>
          <a:p>
            <a:r>
              <a:rPr lang="da-DK" sz="2000" dirty="0"/>
              <a:t>Sammen med din sidemakker:</a:t>
            </a:r>
          </a:p>
          <a:p>
            <a:pPr lvl="1"/>
            <a:r>
              <a:rPr lang="da-DK" sz="2000" dirty="0"/>
              <a:t>Find på tre eksempler på politik på:</a:t>
            </a:r>
          </a:p>
          <a:p>
            <a:pPr lvl="2"/>
            <a:r>
              <a:rPr lang="da-DK" dirty="0"/>
              <a:t>Makroniveau</a:t>
            </a:r>
          </a:p>
          <a:p>
            <a:pPr lvl="2"/>
            <a:r>
              <a:rPr lang="da-DK" dirty="0"/>
              <a:t>Mikroniveau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3A5A486-A0BF-44BB-B367-3EBD9D6028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80" y="-1"/>
            <a:ext cx="2485812" cy="994324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7432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2E784E-8089-43A8-9B23-8A2C655DD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4970877" cy="1135737"/>
          </a:xfrm>
        </p:spPr>
        <p:txBody>
          <a:bodyPr>
            <a:normAutofit/>
          </a:bodyPr>
          <a:lstStyle/>
          <a:p>
            <a:r>
              <a:rPr lang="da-DK" sz="3300"/>
              <a:t>Kapitel 1: Hvad kendetegner det politiske system?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E07EEE-872B-4F9B-92DD-FF2555F8C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981"/>
            <a:ext cx="4970877" cy="4393982"/>
          </a:xfrm>
        </p:spPr>
        <p:txBody>
          <a:bodyPr>
            <a:normAutofit/>
          </a:bodyPr>
          <a:lstStyle/>
          <a:p>
            <a:r>
              <a:rPr lang="da-DK" sz="2000" dirty="0"/>
              <a:t>Eastons model: </a:t>
            </a:r>
          </a:p>
          <a:p>
            <a:pPr lvl="1"/>
            <a:r>
              <a:rPr lang="da-DK" sz="1400" dirty="0"/>
              <a:t>Det politiske system og omgivelserne forbindes på tre måder:</a:t>
            </a:r>
          </a:p>
          <a:p>
            <a:pPr lvl="1">
              <a:buFont typeface="+mj-lt"/>
              <a:buAutoNum type="arabicPeriod"/>
            </a:pPr>
            <a:r>
              <a:rPr lang="da-DK" sz="1400" dirty="0"/>
              <a:t>Der rejses krav fra omgivelserne til det politiske system</a:t>
            </a:r>
          </a:p>
          <a:p>
            <a:pPr lvl="1">
              <a:buFont typeface="+mj-lt"/>
              <a:buAutoNum type="arabicPeriod"/>
            </a:pPr>
            <a:r>
              <a:rPr lang="da-DK" sz="1400" dirty="0"/>
              <a:t>Der kan vindes tilslutning fra omgivelserne til det politiske system</a:t>
            </a:r>
          </a:p>
          <a:p>
            <a:pPr lvl="1">
              <a:buFont typeface="+mj-lt"/>
              <a:buAutoNum type="arabicPeriod"/>
            </a:pPr>
            <a:r>
              <a:rPr lang="da-DK" sz="1400" dirty="0"/>
              <a:t>Der træffes politiske beslutninger, der påvirker omgivelserne.</a:t>
            </a:r>
          </a:p>
          <a:p>
            <a:r>
              <a:rPr lang="da-DK" sz="1600" dirty="0"/>
              <a:t>Systemets sammenbrud:</a:t>
            </a:r>
          </a:p>
          <a:p>
            <a:pPr lvl="1">
              <a:buFont typeface="+mj-lt"/>
              <a:buAutoNum type="arabicPeriod"/>
            </a:pPr>
            <a:r>
              <a:rPr lang="da-DK" sz="1400" dirty="0"/>
              <a:t>Hvis det politiske system ikke kan bevare sin tilslutning</a:t>
            </a:r>
          </a:p>
          <a:p>
            <a:pPr lvl="1">
              <a:buFont typeface="+mj-lt"/>
              <a:buAutoNum type="arabicPeriod"/>
            </a:pPr>
            <a:r>
              <a:rPr lang="da-DK" sz="1400" dirty="0"/>
              <a:t>Hvis det politiske system møder alt for mange krav fra omgivelserne, som det ikke kan imødekomme.</a:t>
            </a:r>
          </a:p>
          <a:p>
            <a:pPr lvl="1"/>
            <a:endParaRPr lang="da-DK" sz="2000" dirty="0"/>
          </a:p>
          <a:p>
            <a:endParaRPr lang="da-DK" sz="2000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EFE8AB5A-76D6-45D4-ABD0-12B744A94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626" y="1402230"/>
            <a:ext cx="5670974" cy="2523582"/>
          </a:xfrm>
          <a:prstGeom prst="rect">
            <a:avLst/>
          </a:prstGeom>
        </p:spPr>
      </p:pic>
      <p:grpSp>
        <p:nvGrpSpPr>
          <p:cNvPr id="60" name="Group 59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D865EED6-6BBC-44B7-9923-8AC35383A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0"/>
            <a:ext cx="2285999" cy="9144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7A53DF6-ADAC-4DA8-BED4-B6F5DC09C5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813" y="3773786"/>
            <a:ext cx="4970877" cy="274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766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053DCB-4EE0-4A86-A093-1CD74731D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/>
              <a:t>Udledningsopgave: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638B075E-9F12-4F0E-9D8D-4866DD6AE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10905064" cy="4393982"/>
          </a:xfrm>
        </p:spPr>
        <p:txBody>
          <a:bodyPr>
            <a:normAutofit/>
          </a:bodyPr>
          <a:lstStyle/>
          <a:p>
            <a:r>
              <a:rPr lang="da-DK" sz="2000" dirty="0"/>
              <a:t>Hvad kan  der udledes  af tabellerne nedenfor, om danskernes støtte til det politiske system?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1" name="Tabel 20">
            <a:extLst>
              <a:ext uri="{FF2B5EF4-FFF2-40B4-BE49-F238E27FC236}">
                <a16:creationId xmlns:a16="http://schemas.microsoft.com/office/drawing/2014/main" id="{68CC3E59-B977-4DEC-8B5F-CC7C2672E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205170"/>
              </p:ext>
            </p:extLst>
          </p:nvPr>
        </p:nvGraphicFramePr>
        <p:xfrm>
          <a:off x="838199" y="2198821"/>
          <a:ext cx="10388600" cy="2281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80100">
                  <a:extLst>
                    <a:ext uri="{9D8B030D-6E8A-4147-A177-3AD203B41FA5}">
                      <a16:colId xmlns:a16="http://schemas.microsoft.com/office/drawing/2014/main" val="269858287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9370199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96557286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4986893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70801596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1330233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774517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15451600"/>
                    </a:ext>
                  </a:extLst>
                </a:gridCol>
              </a:tblGrid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 dirty="0">
                          <a:effectLst/>
                        </a:rPr>
                        <a:t>Man kan i almindelighed stole på, at vore politiske ledere træffer de rigtige beslutninger for landet (i %)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Helt enig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Delvist enig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Hverken enig eller uenig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Delvist uenig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Helt uenig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Ved ikke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Total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509006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Uddannelse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4722374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Grund-/folkeskole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13,1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13,6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17,1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15,9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19,9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27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16,9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4213315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Almengymnasial uddannelse (studentereksamen/HF), Erhvervsgym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12,6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12,2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11,5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9,7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10,4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20,8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11,9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455478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Erhvervsfaglig uddannelse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26,1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30,3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33,8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33,6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32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27,2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31,7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5821586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 dirty="0">
                          <a:effectLst/>
                        </a:rPr>
                        <a:t>Kort videregående uddannelse under 3 år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8,6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7,4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6,3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5,8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7,3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4,1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6,5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34992965"/>
                  </a:ext>
                </a:extLst>
              </a:tr>
              <a:tr h="212278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 dirty="0">
                          <a:effectLst/>
                        </a:rPr>
                        <a:t>Mellemlang videregående uddannelse 3-4 år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23,9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23,9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21,1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23,1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20,4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15,8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21,9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8957587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 dirty="0">
                          <a:effectLst/>
                        </a:rPr>
                        <a:t>Lang videregående uddannelse 5 år eller mere, Forskeruddanne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15,8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12,6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10,3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11,8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5,1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57691434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Total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01769331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N=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222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1634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1484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1249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868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467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5924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79762437"/>
                  </a:ext>
                </a:extLst>
              </a:tr>
            </a:tbl>
          </a:graphicData>
        </a:graphic>
      </p:graphicFrame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583DB16A-6691-4AE5-943B-5FC910013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792295"/>
              </p:ext>
            </p:extLst>
          </p:nvPr>
        </p:nvGraphicFramePr>
        <p:xfrm>
          <a:off x="838199" y="4532191"/>
          <a:ext cx="10515602" cy="1873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95566">
                  <a:extLst>
                    <a:ext uri="{9D8B030D-6E8A-4147-A177-3AD203B41FA5}">
                      <a16:colId xmlns:a16="http://schemas.microsoft.com/office/drawing/2014/main" val="2592251859"/>
                    </a:ext>
                  </a:extLst>
                </a:gridCol>
                <a:gridCol w="431873">
                  <a:extLst>
                    <a:ext uri="{9D8B030D-6E8A-4147-A177-3AD203B41FA5}">
                      <a16:colId xmlns:a16="http://schemas.microsoft.com/office/drawing/2014/main" val="3758303536"/>
                    </a:ext>
                  </a:extLst>
                </a:gridCol>
                <a:gridCol w="552395">
                  <a:extLst>
                    <a:ext uri="{9D8B030D-6E8A-4147-A177-3AD203B41FA5}">
                      <a16:colId xmlns:a16="http://schemas.microsoft.com/office/drawing/2014/main" val="2876401376"/>
                    </a:ext>
                  </a:extLst>
                </a:gridCol>
                <a:gridCol w="1104791">
                  <a:extLst>
                    <a:ext uri="{9D8B030D-6E8A-4147-A177-3AD203B41FA5}">
                      <a16:colId xmlns:a16="http://schemas.microsoft.com/office/drawing/2014/main" val="1267280020"/>
                    </a:ext>
                  </a:extLst>
                </a:gridCol>
                <a:gridCol w="602613">
                  <a:extLst>
                    <a:ext uri="{9D8B030D-6E8A-4147-A177-3AD203B41FA5}">
                      <a16:colId xmlns:a16="http://schemas.microsoft.com/office/drawing/2014/main" val="4247589876"/>
                    </a:ext>
                  </a:extLst>
                </a:gridCol>
                <a:gridCol w="482091">
                  <a:extLst>
                    <a:ext uri="{9D8B030D-6E8A-4147-A177-3AD203B41FA5}">
                      <a16:colId xmlns:a16="http://schemas.microsoft.com/office/drawing/2014/main" val="2571285599"/>
                    </a:ext>
                  </a:extLst>
                </a:gridCol>
                <a:gridCol w="482091">
                  <a:extLst>
                    <a:ext uri="{9D8B030D-6E8A-4147-A177-3AD203B41FA5}">
                      <a16:colId xmlns:a16="http://schemas.microsoft.com/office/drawing/2014/main" val="1436607735"/>
                    </a:ext>
                  </a:extLst>
                </a:gridCol>
                <a:gridCol w="482091">
                  <a:extLst>
                    <a:ext uri="{9D8B030D-6E8A-4147-A177-3AD203B41FA5}">
                      <a16:colId xmlns:a16="http://schemas.microsoft.com/office/drawing/2014/main" val="2734534121"/>
                    </a:ext>
                  </a:extLst>
                </a:gridCol>
                <a:gridCol w="482091">
                  <a:extLst>
                    <a:ext uri="{9D8B030D-6E8A-4147-A177-3AD203B41FA5}">
                      <a16:colId xmlns:a16="http://schemas.microsoft.com/office/drawing/2014/main" val="752222814"/>
                    </a:ext>
                  </a:extLst>
                </a:gridCol>
              </a:tblGrid>
              <a:tr h="12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 dirty="0">
                          <a:effectLst/>
                        </a:rPr>
                        <a:t>De som sidder i Folketinget og tager beslutninger, tager ikke meget hensyn til, hvad almindelige mennesker tænker og mener (i %)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 dirty="0">
                          <a:effectLst/>
                        </a:rPr>
                        <a:t>Helt enig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Delvist enig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Hverken enig eller uenig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Delvist uenig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Helt uenig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Ved ikke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Total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N=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extLst>
                  <a:ext uri="{0D108BD9-81ED-4DB2-BD59-A6C34878D82A}">
                    <a16:rowId xmlns:a16="http://schemas.microsoft.com/office/drawing/2014/main" val="2846521406"/>
                  </a:ext>
                </a:extLst>
              </a:tr>
              <a:tr h="12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Alder i seks kategorier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extLst>
                  <a:ext uri="{0D108BD9-81ED-4DB2-BD59-A6C34878D82A}">
                    <a16:rowId xmlns:a16="http://schemas.microsoft.com/office/drawing/2014/main" val="2361938240"/>
                  </a:ext>
                </a:extLst>
              </a:tr>
              <a:tr h="12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18-29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15,1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25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21,1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15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4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19,8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1010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extLst>
                  <a:ext uri="{0D108BD9-81ED-4DB2-BD59-A6C34878D82A}">
                    <a16:rowId xmlns:a16="http://schemas.microsoft.com/office/drawing/2014/main" val="1533246532"/>
                  </a:ext>
                </a:extLst>
              </a:tr>
              <a:tr h="12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30-39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21,9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29,2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18,5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14,1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3,8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12,6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764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extLst>
                  <a:ext uri="{0D108BD9-81ED-4DB2-BD59-A6C34878D82A}">
                    <a16:rowId xmlns:a16="http://schemas.microsoft.com/office/drawing/2014/main" val="1818550192"/>
                  </a:ext>
                </a:extLst>
              </a:tr>
              <a:tr h="12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40-49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28,6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26,5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18,8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13,7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5,5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6,8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995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extLst>
                  <a:ext uri="{0D108BD9-81ED-4DB2-BD59-A6C34878D82A}">
                    <a16:rowId xmlns:a16="http://schemas.microsoft.com/office/drawing/2014/main" val="68624164"/>
                  </a:ext>
                </a:extLst>
              </a:tr>
              <a:tr h="12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50-59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28,7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28,3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20,2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5,3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6,6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1228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extLst>
                  <a:ext uri="{0D108BD9-81ED-4DB2-BD59-A6C34878D82A}">
                    <a16:rowId xmlns:a16="http://schemas.microsoft.com/office/drawing/2014/main" val="4290959390"/>
                  </a:ext>
                </a:extLst>
              </a:tr>
              <a:tr h="12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60-69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29,3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28,1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21,3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12,3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6,2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2,8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1265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extLst>
                  <a:ext uri="{0D108BD9-81ED-4DB2-BD59-A6C34878D82A}">
                    <a16:rowId xmlns:a16="http://schemas.microsoft.com/office/drawing/2014/main" val="236976272"/>
                  </a:ext>
                </a:extLst>
              </a:tr>
              <a:tr h="12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70 -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25,1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30,7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21,1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13,1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6,9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3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100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>
                          <a:effectLst/>
                        </a:rPr>
                        <a:t>662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extLst>
                  <a:ext uri="{0D108BD9-81ED-4DB2-BD59-A6C34878D82A}">
                    <a16:rowId xmlns:a16="http://schemas.microsoft.com/office/drawing/2014/main" val="1661666798"/>
                  </a:ext>
                </a:extLst>
              </a:tr>
              <a:tr h="125544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Total</a:t>
                      </a:r>
                      <a:endParaRPr lang="da-DK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25,2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27,8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20,2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13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5,3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8,4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100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200" u="none" strike="noStrike" dirty="0">
                          <a:effectLst/>
                        </a:rPr>
                        <a:t>5924</a:t>
                      </a:r>
                      <a:endParaRPr lang="da-DK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2" marR="5022" marT="5022" marB="0" anchor="b"/>
                </a:tc>
                <a:extLst>
                  <a:ext uri="{0D108BD9-81ED-4DB2-BD59-A6C34878D82A}">
                    <a16:rowId xmlns:a16="http://schemas.microsoft.com/office/drawing/2014/main" val="3255128660"/>
                  </a:ext>
                </a:extLst>
              </a:tr>
            </a:tbl>
          </a:graphicData>
        </a:graphic>
      </p:graphicFrame>
      <p:pic>
        <p:nvPicPr>
          <p:cNvPr id="33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A91CA25B-CDD3-4F45-9175-27B4CF5603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6040" y="0"/>
            <a:ext cx="2845959" cy="1137920"/>
          </a:xfrm>
          <a:prstGeom prst="rect">
            <a:avLst/>
          </a:prstGeo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77A93063-65C6-4F3A-9B35-3BF0900BC2EE}"/>
              </a:ext>
            </a:extLst>
          </p:cNvPr>
          <p:cNvSpPr txBox="1"/>
          <p:nvPr/>
        </p:nvSpPr>
        <p:spPr>
          <a:xfrm>
            <a:off x="821355" y="6430187"/>
            <a:ext cx="53625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/>
              <a:t>Kilde: </a:t>
            </a:r>
            <a:r>
              <a:rPr lang="da-DK" sz="1000" dirty="0" err="1"/>
              <a:t>Surveybanken</a:t>
            </a:r>
            <a:r>
              <a:rPr lang="da-DK" sz="1000" dirty="0"/>
              <a:t>, Folketingsvalget 2019. </a:t>
            </a:r>
          </a:p>
        </p:txBody>
      </p:sp>
    </p:spTree>
    <p:extLst>
      <p:ext uri="{BB962C8B-B14F-4D97-AF65-F5344CB8AC3E}">
        <p14:creationId xmlns:p14="http://schemas.microsoft.com/office/powerpoint/2010/main" val="1181337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5908AD-5BC9-4F3E-AE55-B380BDB9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/>
              <a:t>Læringsmål – kan du det?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2F1DAE66-90C3-4C80-AC46-AA4D1A285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8798484"/>
              </p:ext>
            </p:extLst>
          </p:nvPr>
        </p:nvGraphicFramePr>
        <p:xfrm>
          <a:off x="838200" y="1825625"/>
          <a:ext cx="10515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737827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985757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Læringsmål: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Dine noter: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034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a-DK" dirty="0"/>
                        <a:t>Hvordan defineres politik?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a-DK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a-DK" sz="1800" b="0" dirty="0"/>
                        <a:t>Hvilke forskellige former for politik er der? – kom med konkrete eksempler?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a-DK" sz="1800" b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a-DK" sz="1800" b="0" dirty="0"/>
                        <a:t>Hvad består det politiske system af?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a-DK" sz="1800" b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a-DK" sz="1800" b="0" dirty="0"/>
                        <a:t>Hvilke dele består det danske politiske system af?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96569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1C20693-EBC3-44F8-8B28-A5B7F7EE2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392" y="-23543"/>
            <a:ext cx="3284659" cy="131386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1052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547</Words>
  <Application>Microsoft Office PowerPoint</Application>
  <PresentationFormat>Widescreen</PresentationFormat>
  <Paragraphs>197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Kapitel 1: Hvad er politik, og hvordan fungerer det politiske system?</vt:lpstr>
      <vt:lpstr>Kapitel 1: Hvad er politik? </vt:lpstr>
      <vt:lpstr>Tænkeøvelse: </vt:lpstr>
      <vt:lpstr>Kapitel 1: Hvad kendetegner det politiske system?</vt:lpstr>
      <vt:lpstr>Udledningsopgave:</vt:lpstr>
      <vt:lpstr>Læringsmål – kan du det?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XX</dc:title>
  <dc:creator>Jesper Hjarsbæk</dc:creator>
  <cp:lastModifiedBy>Jesper Hjarsbæk Rasmussen</cp:lastModifiedBy>
  <cp:revision>14</cp:revision>
  <dcterms:created xsi:type="dcterms:W3CDTF">2021-10-11T07:32:15Z</dcterms:created>
  <dcterms:modified xsi:type="dcterms:W3CDTF">2021-10-18T15:37:35Z</dcterms:modified>
</cp:coreProperties>
</file>