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9" r:id="rId3"/>
    <p:sldId id="273" r:id="rId4"/>
    <p:sldId id="274" r:id="rId5"/>
    <p:sldId id="277" r:id="rId6"/>
    <p:sldId id="275" r:id="rId7"/>
    <p:sldId id="261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10: Teorier om den politiske magt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583174"/>
              </p:ext>
            </p:extLst>
          </p:nvPr>
        </p:nvGraphicFramePr>
        <p:xfrm>
          <a:off x="643468" y="2104644"/>
          <a:ext cx="10905066" cy="403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Redegøre for teorier om politiske magt: pluralisme, elitisme og korporatisme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Udlede centrale pointer fra tabellerne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Anvende teorier om politiske magt, til at forklare centrale tendenser.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Opstille hypoteser og anvende teorier om politiske magt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Pluralisme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Elitisme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Korporatisme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Udledningsopgave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Hvis tid: Hypoteseopgave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dirty="0"/>
                        <a:t>Afsluttende øvelse om læringsmål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da-DK" sz="1800" dirty="0"/>
                      </a:br>
                      <a:r>
                        <a:rPr lang="da-DK" sz="18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Pluralisme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10186456" cy="4393982"/>
          </a:xfrm>
        </p:spPr>
        <p:txBody>
          <a:bodyPr>
            <a:normAutofit/>
          </a:bodyPr>
          <a:lstStyle/>
          <a:p>
            <a:r>
              <a:rPr lang="da-DK" sz="2200" dirty="0"/>
              <a:t>Pluralistiske syn på magtforholdet:</a:t>
            </a:r>
          </a:p>
          <a:p>
            <a:endParaRPr lang="da-DK" sz="2200" dirty="0"/>
          </a:p>
          <a:p>
            <a:pPr lvl="1"/>
            <a:r>
              <a:rPr lang="da-DK" sz="2200" dirty="0"/>
              <a:t>Den politiske magt er ikke samlet noget bestemt sted, men derimod er spredt over flere politiske beslutningstagere.</a:t>
            </a:r>
          </a:p>
          <a:p>
            <a:pPr lvl="1"/>
            <a:endParaRPr lang="da-DK" sz="2200" dirty="0"/>
          </a:p>
          <a:p>
            <a:pPr lvl="1"/>
            <a:r>
              <a:rPr lang="da-DK" sz="2200" dirty="0"/>
              <a:t>Demokratiet trives bedst, jo flere interesser der bliver hørt.</a:t>
            </a:r>
          </a:p>
          <a:p>
            <a:pPr lvl="1"/>
            <a:endParaRPr lang="da-DK" sz="2200" dirty="0"/>
          </a:p>
          <a:p>
            <a:pPr lvl="1"/>
            <a:r>
              <a:rPr lang="da-DK" sz="2200" dirty="0"/>
              <a:t>Hænger pluralismen sammen med den politiske liberalisme og Montesquieus lære om magtens tredeling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4" name="Isosceles Triangle 13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Elitisme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5100106" cy="4393982"/>
          </a:xfrm>
        </p:spPr>
        <p:txBody>
          <a:bodyPr>
            <a:noAutofit/>
          </a:bodyPr>
          <a:lstStyle/>
          <a:p>
            <a:r>
              <a:rPr lang="da-DK" sz="1800" dirty="0"/>
              <a:t>En elite, der styrer landet og dermed udelukker andre grupper/individer fra beslutningsprocessen.</a:t>
            </a:r>
          </a:p>
          <a:p>
            <a:r>
              <a:rPr lang="da-DK" sz="1800" dirty="0"/>
              <a:t>Fokuserer på, at der er en elite, der går på tværs af forskellige sektorer, og som er særlig magtfuld. </a:t>
            </a:r>
          </a:p>
          <a:p>
            <a:r>
              <a:rPr lang="da-DK" sz="1800" u="sng" dirty="0"/>
              <a:t>Demokratisk elitisme </a:t>
            </a:r>
            <a:r>
              <a:rPr lang="da-DK" sz="1800" dirty="0"/>
              <a:t>betragter det repræsentative demokrati som et redskab til at opnå legitimitet og opbakning til eliten. </a:t>
            </a:r>
          </a:p>
          <a:p>
            <a:r>
              <a:rPr lang="da-DK" sz="1800" dirty="0"/>
              <a:t>Borgerne vælger eliten, men ikke, hvilken politik der skal føres. Vælgerne kan vælge, hvilken elite der skal regere, men de kan aldrig ændre det faktum, at magten altid vil være i hænderne på en elite</a:t>
            </a:r>
          </a:p>
          <a:p>
            <a:r>
              <a:rPr lang="da-DK" sz="1800" dirty="0"/>
              <a:t>Et demokrati med konkurrerende eliter.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Billede 5">
            <a:extLst>
              <a:ext uri="{FF2B5EF4-FFF2-40B4-BE49-F238E27FC236}">
                <a16:creationId xmlns:a16="http://schemas.microsoft.com/office/drawing/2014/main" id="{F2F8B5D7-E676-42A4-9E63-B1C01531D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68" y="1782982"/>
            <a:ext cx="2461113" cy="2116558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Billede 6">
            <a:extLst>
              <a:ext uri="{FF2B5EF4-FFF2-40B4-BE49-F238E27FC236}">
                <a16:creationId xmlns:a16="http://schemas.microsoft.com/office/drawing/2014/main" id="{E53B2889-0790-4D52-BCDE-9DCB233B2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209" y="4060406"/>
            <a:ext cx="2855434" cy="2084467"/>
          </a:xfrm>
          <a:prstGeom prst="rect">
            <a:avLst/>
          </a:prstGeom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8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Korporatisme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a-DK" sz="2200" dirty="0"/>
              <a:t>Flere ”organer” i samfundet arbejder sammen: virksomheder, fagforeninger, stat, kommuner, banker, offentlige institutioner mv.</a:t>
            </a:r>
          </a:p>
          <a:p>
            <a:r>
              <a:rPr lang="da-DK" sz="2200" dirty="0"/>
              <a:t>Frivillig korporatisme, hvor samarbejdet mere har præg af gensidighed mellem statsmagten, erhvervslivets organisationer, fagforeninger og finanssektoren.</a:t>
            </a:r>
          </a:p>
          <a:p>
            <a:r>
              <a:rPr lang="da-DK" sz="2200" dirty="0"/>
              <a:t>Negative elementer:</a:t>
            </a:r>
          </a:p>
          <a:p>
            <a:pPr lvl="1"/>
            <a:r>
              <a:rPr lang="da-DK" sz="2200" dirty="0"/>
              <a:t>Favoriserer korporatismen de grupper, der har muligheder og ressourcer til at få adgang til regeringen.</a:t>
            </a:r>
          </a:p>
          <a:p>
            <a:pPr lvl="1"/>
            <a:r>
              <a:rPr lang="da-DK" sz="2200" dirty="0"/>
              <a:t>Kan true hele idéen bag den demokratiske proces.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4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I grupper: Hvad kan der udledes om tendenser i tilliden til politikere på baggrund i tabellen Du skal inddrage viden om teorier om politisk magt.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6549F5A5-665B-4BB1-AFF4-109A61C14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72594"/>
              </p:ext>
            </p:extLst>
          </p:nvPr>
        </p:nvGraphicFramePr>
        <p:xfrm>
          <a:off x="5295319" y="1749545"/>
          <a:ext cx="6253214" cy="43663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08430">
                  <a:extLst>
                    <a:ext uri="{9D8B030D-6E8A-4147-A177-3AD203B41FA5}">
                      <a16:colId xmlns:a16="http://schemas.microsoft.com/office/drawing/2014/main" val="43712737"/>
                    </a:ext>
                  </a:extLst>
                </a:gridCol>
                <a:gridCol w="614729">
                  <a:extLst>
                    <a:ext uri="{9D8B030D-6E8A-4147-A177-3AD203B41FA5}">
                      <a16:colId xmlns:a16="http://schemas.microsoft.com/office/drawing/2014/main" val="4213318948"/>
                    </a:ext>
                  </a:extLst>
                </a:gridCol>
                <a:gridCol w="700945">
                  <a:extLst>
                    <a:ext uri="{9D8B030D-6E8A-4147-A177-3AD203B41FA5}">
                      <a16:colId xmlns:a16="http://schemas.microsoft.com/office/drawing/2014/main" val="1054959780"/>
                    </a:ext>
                  </a:extLst>
                </a:gridCol>
                <a:gridCol w="677680">
                  <a:extLst>
                    <a:ext uri="{9D8B030D-6E8A-4147-A177-3AD203B41FA5}">
                      <a16:colId xmlns:a16="http://schemas.microsoft.com/office/drawing/2014/main" val="3036921674"/>
                    </a:ext>
                  </a:extLst>
                </a:gridCol>
                <a:gridCol w="591465">
                  <a:extLst>
                    <a:ext uri="{9D8B030D-6E8A-4147-A177-3AD203B41FA5}">
                      <a16:colId xmlns:a16="http://schemas.microsoft.com/office/drawing/2014/main" val="3433998052"/>
                    </a:ext>
                  </a:extLst>
                </a:gridCol>
                <a:gridCol w="517566">
                  <a:extLst>
                    <a:ext uri="{9D8B030D-6E8A-4147-A177-3AD203B41FA5}">
                      <a16:colId xmlns:a16="http://schemas.microsoft.com/office/drawing/2014/main" val="2331780845"/>
                    </a:ext>
                  </a:extLst>
                </a:gridCol>
                <a:gridCol w="342399">
                  <a:extLst>
                    <a:ext uri="{9D8B030D-6E8A-4147-A177-3AD203B41FA5}">
                      <a16:colId xmlns:a16="http://schemas.microsoft.com/office/drawing/2014/main" val="1004593282"/>
                    </a:ext>
                  </a:extLst>
                </a:gridCol>
              </a:tblGrid>
              <a:tr h="3041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 dirty="0">
                          <a:effectLst/>
                        </a:rPr>
                        <a:t>Sp.25 Hvor stor tillid har du til danske politikere i almindelighed? (i %)</a:t>
                      </a:r>
                      <a:endParaRPr lang="da-D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Meget stor tillid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Ret stor tillid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Ret lille tillid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Meget lille tillid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Ved ikke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Total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604722511"/>
                  </a:ext>
                </a:extLst>
              </a:tr>
              <a:tr h="3041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Sp.2 Hvilket parti stemte du på ved folketingsvalget d. 5. juni?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2741476453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A: Socialdemokraterne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29,3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27,8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24,4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18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21,5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24,5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2235064063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B: Radikale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11,5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7,8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5,5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5,4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1833026679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C: Konservative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6,9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8,1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5,6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3,2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4,5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6,1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2336003306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D: Nye Borgerlige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3,7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7,5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3,2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1664055359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E: Partiet Klaus Riskær Pedersen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0,8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3580541507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 dirty="0">
                          <a:effectLst/>
                        </a:rPr>
                        <a:t>F: Socialistisk Folkeparti</a:t>
                      </a:r>
                      <a:endParaRPr lang="da-D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11,5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8,3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8,8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4,9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5,2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7,8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1894975129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I: Liberal Alliance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5,2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1,8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2439968479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K: Kristendemokraterne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3,4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4160886089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O: Dansk Folkeparti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6,2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15,3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5,9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9,2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4181866316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P: Stram Kurs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4,4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1475337502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V: Venstre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20,1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8,6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11,1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2498719632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Ø: Enhedslisten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7,2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9,7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12,2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7,5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8,8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2460331501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Å: Alternativet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572747584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Kandidat uden for partierne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4013768468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Husker ikke parti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1213788313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Vil ikke svare hvilket parti jeg stemte på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2,9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3,1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3463901825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Stemte blankt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1,2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4,5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2,9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844194118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Stemte ikke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7,4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3,5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3792391531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Havde ikke stemmeret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0,9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4,3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2895616828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Ønsker ikke at oplyse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0,7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0,5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2,3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0,6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4036137083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Total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100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2297418322"/>
                  </a:ext>
                </a:extLst>
              </a:tr>
              <a:tr h="170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N=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174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2193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2113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1003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>
                          <a:effectLst/>
                        </a:rPr>
                        <a:t>441</a:t>
                      </a:r>
                      <a:endParaRPr lang="da-D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b="0" u="none" strike="noStrike" dirty="0">
                          <a:effectLst/>
                        </a:rPr>
                        <a:t>5924</a:t>
                      </a:r>
                      <a:endParaRPr lang="da-D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4" marR="5474" marT="5474" marB="0" anchor="b"/>
                </a:tc>
                <a:extLst>
                  <a:ext uri="{0D108BD9-81ED-4DB2-BD59-A6C34878D82A}">
                    <a16:rowId xmlns:a16="http://schemas.microsoft.com/office/drawing/2014/main" val="3521882729"/>
                  </a:ext>
                </a:extLst>
              </a:tr>
            </a:tbl>
          </a:graphicData>
        </a:graphic>
      </p:graphicFrame>
      <p:sp>
        <p:nvSpPr>
          <p:cNvPr id="22" name="Tekstfelt 21">
            <a:extLst>
              <a:ext uri="{FF2B5EF4-FFF2-40B4-BE49-F238E27FC236}">
                <a16:creationId xmlns:a16="http://schemas.microsoft.com/office/drawing/2014/main" id="{9182F9EE-90A4-49A3-BD56-EFA17174FE74}"/>
              </a:ext>
            </a:extLst>
          </p:cNvPr>
          <p:cNvSpPr txBox="1"/>
          <p:nvPr/>
        </p:nvSpPr>
        <p:spPr>
          <a:xfrm>
            <a:off x="5274019" y="6284824"/>
            <a:ext cx="6274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Kilde: Surveybanken.aau.dk. Folketingsvalget 2019</a:t>
            </a:r>
          </a:p>
        </p:txBody>
      </p:sp>
    </p:spTree>
    <p:extLst>
      <p:ext uri="{BB962C8B-B14F-4D97-AF65-F5344CB8AC3E}">
        <p14:creationId xmlns:p14="http://schemas.microsoft.com/office/powerpoint/2010/main" val="70388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Hypoteseopgave: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/>
              <a:t>I grupper: Opstil, på baggrund af de to tabeller, tre hypoteser der forklare tendenser i tilliden til politikere. Hver hypotese skal understøttes af en faglig begrundelse, og du skal inddrage viden om teorier om politisk magt, og foretage egne beregninger .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F1FF96B-8C1D-4B7A-9F38-A9D6EE9ED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81816"/>
              </p:ext>
            </p:extLst>
          </p:nvPr>
        </p:nvGraphicFramePr>
        <p:xfrm>
          <a:off x="6288326" y="1101131"/>
          <a:ext cx="4267200" cy="280035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569056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236325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397592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887162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0886733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256706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88459291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 dirty="0">
                          <a:effectLst/>
                        </a:rPr>
                        <a:t>Sp.25 Hvor stor tillid har du til danske politikere i almindelighed? (i %)</a:t>
                      </a:r>
                      <a:endParaRPr lang="da-DK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Meget stor tillid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Ret stor tillid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Ret lille tillid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Meget lille tillid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Ved ikke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Total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1355707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Region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5526913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Hovedstaden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29,3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30,9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28,8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25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28,6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216036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Sjælland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18,4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14,6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14,9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15,7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13,2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14,9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01267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Syddanmark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 dirty="0">
                          <a:effectLst/>
                        </a:rPr>
                        <a:t>16,1</a:t>
                      </a:r>
                      <a:endParaRPr lang="da-DK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20,9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 dirty="0">
                          <a:effectLst/>
                        </a:rPr>
                        <a:t>22,8</a:t>
                      </a:r>
                      <a:endParaRPr lang="da-DK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23,2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21,5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21,9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994532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Midtjylland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25,9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23,4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22,7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24,2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23,1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23,4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066131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Nordjylland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10,3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10,1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10,8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11,9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13,6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10,9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575871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Total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2762127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u="none" strike="noStrike">
                          <a:effectLst/>
                        </a:rPr>
                        <a:t>N=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174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2193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2113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1003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>
                          <a:effectLst/>
                        </a:rPr>
                        <a:t>441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0" u="none" strike="noStrike" dirty="0">
                          <a:effectLst/>
                        </a:rPr>
                        <a:t>5924</a:t>
                      </a:r>
                      <a:endParaRPr lang="da-DK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637780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F1EB569-3639-4CB4-B353-334C3A7F7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53271"/>
              </p:ext>
            </p:extLst>
          </p:nvPr>
        </p:nvGraphicFramePr>
        <p:xfrm>
          <a:off x="3062526" y="4057650"/>
          <a:ext cx="7493000" cy="1739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5400">
                  <a:extLst>
                    <a:ext uri="{9D8B030D-6E8A-4147-A177-3AD203B41FA5}">
                      <a16:colId xmlns:a16="http://schemas.microsoft.com/office/drawing/2014/main" val="39195934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457098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381432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785883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8122399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70162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2862893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I absolutte tal. 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8403849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Sp.25 Hvor stor tillid har du til danske politikere i almindelighed? </a:t>
                      </a:r>
                      <a:endParaRPr lang="da-DK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Meget stor tillid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Ret stor tillid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Ret lille tillid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Meget lille tillid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Ved ikke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Total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283292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Uddannelse</a:t>
                      </a:r>
                      <a:endParaRPr lang="da-DK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241069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Grund-/folkeskole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289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352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228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117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1003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711658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Almengymnasial uddannelse (studentereksamen/HF), Erhvervsgym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265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246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705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369909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Erhvervsfaglig uddannelse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38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664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719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341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117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1879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395695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Kort videregående uddannelse under 3 år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159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117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25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388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0055004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Mellemlang videregående uddannelse 3-4 år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48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524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471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183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70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1296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868240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Lang videregående uddannelse 5 år eller mere, Forskeruddanne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41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292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208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87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25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653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1009687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N=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174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2193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2113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1003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441</a:t>
                      </a:r>
                      <a:endParaRPr lang="da-DK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5924</a:t>
                      </a:r>
                      <a:endParaRPr lang="da-DK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596635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6305B600-2FF2-4AE8-898C-57633D3AA21B}"/>
              </a:ext>
            </a:extLst>
          </p:cNvPr>
          <p:cNvSpPr txBox="1"/>
          <p:nvPr/>
        </p:nvSpPr>
        <p:spPr>
          <a:xfrm>
            <a:off x="3804462" y="5971497"/>
            <a:ext cx="6274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Kilde: Surveybanken.aau.dk. Folketingsvalget 2019</a:t>
            </a:r>
          </a:p>
        </p:txBody>
      </p:sp>
    </p:spTree>
    <p:extLst>
      <p:ext uri="{BB962C8B-B14F-4D97-AF65-F5344CB8AC3E}">
        <p14:creationId xmlns:p14="http://schemas.microsoft.com/office/powerpoint/2010/main" val="411951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514868"/>
              </p:ext>
            </p:extLst>
          </p:nvPr>
        </p:nvGraphicFramePr>
        <p:xfrm>
          <a:off x="838200" y="182562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Redegøre for teorier om politiske magt: pluralisme, elitisme og korporatisme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Udlede centrale pointer fra tabellerne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Anvende teorier om politiske magt, til at forklare centrale tendenser.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Opstille hypoteser og anvende teorier om </a:t>
                      </a:r>
                      <a:r>
                        <a:rPr lang="da-DK" sz="1800" b="0"/>
                        <a:t>politiske magt.</a:t>
                      </a:r>
                      <a:endParaRPr lang="da-DK" sz="1800" b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898</Words>
  <Application>Microsoft Office PowerPoint</Application>
  <PresentationFormat>Widescreen</PresentationFormat>
  <Paragraphs>326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Kapitel 10: Teorier om den politiske magt</vt:lpstr>
      <vt:lpstr>Pluralisme</vt:lpstr>
      <vt:lpstr>Elitisme</vt:lpstr>
      <vt:lpstr>Korporatisme</vt:lpstr>
      <vt:lpstr>Undersøgelsesopgave:</vt:lpstr>
      <vt:lpstr>Hypoteseopgave: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41</cp:revision>
  <dcterms:created xsi:type="dcterms:W3CDTF">2021-10-11T07:32:15Z</dcterms:created>
  <dcterms:modified xsi:type="dcterms:W3CDTF">2021-10-18T10:00:08Z</dcterms:modified>
</cp:coreProperties>
</file>