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4" r:id="rId2"/>
    <p:sldId id="259" r:id="rId3"/>
    <p:sldId id="273" r:id="rId4"/>
    <p:sldId id="274" r:id="rId5"/>
    <p:sldId id="277" r:id="rId6"/>
    <p:sldId id="275" r:id="rId7"/>
    <p:sldId id="261" r:id="rId8"/>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llemlayout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yst layout 1 - Markerin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5758FB7-9AC5-4552-8A53-C91805E547FA}" styleName="Tema til typografi 1 - Markerin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ema til typografi 1 - Markering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450BB-A1C3-4DD4-B499-3696E582806B}" type="datetimeFigureOut">
              <a:rPr lang="da-DK" smtClean="0"/>
              <a:t>18-10-2021</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81E8273-A264-4862-8881-9F436CDA77ED}" type="slidenum">
              <a:rPr lang="da-DK" smtClean="0"/>
              <a:t>‹nr.›</a:t>
            </a:fld>
            <a:endParaRPr lang="da-DK"/>
          </a:p>
        </p:txBody>
      </p:sp>
    </p:spTree>
    <p:extLst>
      <p:ext uri="{BB962C8B-B14F-4D97-AF65-F5344CB8AC3E}">
        <p14:creationId xmlns:p14="http://schemas.microsoft.com/office/powerpoint/2010/main" val="2758219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8D02AE-1DED-4D1D-9945-7806BD66FB31}"/>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E8A3FBBA-E8B9-4FCD-8295-5B0F1F028DF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F550F9AE-19FE-4AED-8027-24B4FE03F7D9}"/>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6ED497F8-4A0C-4C56-AD55-0C880CFF24C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BCE2C57-BE4D-412C-AFE1-63C1EDD76C40}"/>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843634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4D9269-F0D7-4019-BA05-4D942A649FA9}"/>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FB1EB501-C62B-45E2-B70D-35FBD3BBDA52}"/>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25CFAE5-4EE1-4C49-8B3C-C6C1B44CDCD2}"/>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B68B0089-AAB4-4047-B645-729E444B473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158B9096-28A8-4124-A6BF-DB8254DEDF58}"/>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937856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FA86CC5D-F118-4F4E-A92E-3ACE64898789}"/>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2306BB8F-903B-4CFC-87C7-E0F2E5C3F589}"/>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54CAF06-6A38-4BEB-AACF-ED12D7C345E7}"/>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FEAA1663-21A9-4986-A6E6-907382287E0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06F427D-8EBD-4702-A2EF-27C74A017D27}"/>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89789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98FDA7-2F40-47F5-A034-E2E091028591}"/>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47B02042-F6DE-43B5-83B4-01EC622302D6}"/>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E9ABDA1-9B38-4E7D-8B7E-B8D0F63BFFAE}"/>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3C524FAA-AFC2-4B62-A681-8205ADCDA40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428D1C47-5E61-4042-98D9-28967295B68C}"/>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407064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A65639-C213-4C3D-8ABD-3473B92681A7}"/>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17ED6D6A-3229-418F-B7E4-CF0DACCA45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14ACE8BF-A250-4B8F-856A-8EC1B71771DD}"/>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9A4AECF2-037C-4740-AA87-C43EAC9D7627}"/>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0BB7CE6-2C4D-4E4C-A4C7-8C4DAC66384A}"/>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660746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8B26B8-C27F-4134-9B03-BBFD68E18813}"/>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E46ABC3-D66C-4B85-B41D-7243D3BF01CA}"/>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1C2F20D5-DCDC-4AE3-91D4-0D7E0AF992FE}"/>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4B334769-F55A-4327-AD93-621BC4ECFDF3}"/>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6" name="Pladsholder til sidefod 5">
            <a:extLst>
              <a:ext uri="{FF2B5EF4-FFF2-40B4-BE49-F238E27FC236}">
                <a16:creationId xmlns:a16="http://schemas.microsoft.com/office/drawing/2014/main" id="{4ACFD51D-F841-4B1C-B766-AB7CD59BDE0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1EAF2EC-424B-4F16-946A-F0B358745D6B}"/>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562971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B7A537-3190-403D-9D44-7BAB088A9581}"/>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9C916A32-D948-431F-B58A-4FB4BCC09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17BAA6E2-C123-49F2-AC87-1A09649E557D}"/>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3C6DB95E-2AB7-4F0C-B665-D3DF9123BF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49F46504-3BE9-4621-8E05-87CA18AA818D}"/>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499A42F6-BBDE-4997-B404-2C53796737DB}"/>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8" name="Pladsholder til sidefod 7">
            <a:extLst>
              <a:ext uri="{FF2B5EF4-FFF2-40B4-BE49-F238E27FC236}">
                <a16:creationId xmlns:a16="http://schemas.microsoft.com/office/drawing/2014/main" id="{0CEF43F8-2EB7-4590-A1C3-9759DCEEEC10}"/>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FEB52628-7280-43E5-8B40-68672345F2DF}"/>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408858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F832A9-3263-4917-8503-7A5E076E278A}"/>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6EF34F5A-CE74-416D-924D-C7E559A9706F}"/>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4" name="Pladsholder til sidefod 3">
            <a:extLst>
              <a:ext uri="{FF2B5EF4-FFF2-40B4-BE49-F238E27FC236}">
                <a16:creationId xmlns:a16="http://schemas.microsoft.com/office/drawing/2014/main" id="{E178EBFB-BE91-4CFE-8B6D-82F5C3EE6029}"/>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42ED9CA8-8E2C-4DB6-B91C-F74B7903596D}"/>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259251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5CCC359F-B6B5-49A6-B9A3-B014AAC41E86}"/>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3" name="Pladsholder til sidefod 2">
            <a:extLst>
              <a:ext uri="{FF2B5EF4-FFF2-40B4-BE49-F238E27FC236}">
                <a16:creationId xmlns:a16="http://schemas.microsoft.com/office/drawing/2014/main" id="{A0F15608-DA72-4122-9F0E-18CB340931B8}"/>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883EF46C-8B0C-4C21-91C4-E6580365DBBC}"/>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3001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70E312-55E3-46F3-9D01-3B6C97340F2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7E615451-0FDB-4676-A164-CA59399EB2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BF604A54-6FB7-4803-8C3D-956A59EBC2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BE03F57-4107-4416-9B5F-47A50F4D7BDF}"/>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6" name="Pladsholder til sidefod 5">
            <a:extLst>
              <a:ext uri="{FF2B5EF4-FFF2-40B4-BE49-F238E27FC236}">
                <a16:creationId xmlns:a16="http://schemas.microsoft.com/office/drawing/2014/main" id="{DA1FE536-BFEF-49BF-B1CA-D842B0943A85}"/>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70CC1704-C6BC-4D68-9431-2B284D6CAEEB}"/>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196569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E24E19-7370-4AA5-B8F7-70632D37A111}"/>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5CE7E19C-1FD1-4F30-8B5F-055D2F18E6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0D150896-0FB3-4DDE-903C-70CA20FA35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4F790192-91B1-47E0-901C-AAFEA3677903}"/>
              </a:ext>
            </a:extLst>
          </p:cNvPr>
          <p:cNvSpPr>
            <a:spLocks noGrp="1"/>
          </p:cNvSpPr>
          <p:nvPr>
            <p:ph type="dt" sz="half" idx="10"/>
          </p:nvPr>
        </p:nvSpPr>
        <p:spPr/>
        <p:txBody>
          <a:bodyPr/>
          <a:lstStyle/>
          <a:p>
            <a:fld id="{4069DD96-5E4F-4ED6-AA22-0F486D1215A3}" type="datetimeFigureOut">
              <a:rPr lang="da-DK" smtClean="0"/>
              <a:t>18-10-2021</a:t>
            </a:fld>
            <a:endParaRPr lang="da-DK"/>
          </a:p>
        </p:txBody>
      </p:sp>
      <p:sp>
        <p:nvSpPr>
          <p:cNvPr id="6" name="Pladsholder til sidefod 5">
            <a:extLst>
              <a:ext uri="{FF2B5EF4-FFF2-40B4-BE49-F238E27FC236}">
                <a16:creationId xmlns:a16="http://schemas.microsoft.com/office/drawing/2014/main" id="{D6E10B5C-267A-4612-A6DE-8E0AF9FBE94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311888A-B93F-400E-8FB0-648726B0CE1F}"/>
              </a:ext>
            </a:extLst>
          </p:cNvPr>
          <p:cNvSpPr>
            <a:spLocks noGrp="1"/>
          </p:cNvSpPr>
          <p:nvPr>
            <p:ph type="sldNum" sz="quarter" idx="12"/>
          </p:nvPr>
        </p:nvSpPr>
        <p:spPr/>
        <p:txBody>
          <a:bodyPr/>
          <a:lstStyle/>
          <a:p>
            <a:fld id="{A97A88B6-95D6-488E-9508-620355013096}" type="slidenum">
              <a:rPr lang="da-DK" smtClean="0"/>
              <a:t>‹nr.›</a:t>
            </a:fld>
            <a:endParaRPr lang="da-DK"/>
          </a:p>
        </p:txBody>
      </p:sp>
    </p:spTree>
    <p:extLst>
      <p:ext uri="{BB962C8B-B14F-4D97-AF65-F5344CB8AC3E}">
        <p14:creationId xmlns:p14="http://schemas.microsoft.com/office/powerpoint/2010/main" val="3100386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A6C64F1A-5DDA-41CC-81E0-1974FD6F1D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7AFFE922-6A2C-4D5D-9801-7DF7BB8E8E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E9348F80-2ECA-48AA-9B75-BAA9A038EE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69DD96-5E4F-4ED6-AA22-0F486D1215A3}" type="datetimeFigureOut">
              <a:rPr lang="da-DK" smtClean="0"/>
              <a:t>18-10-2021</a:t>
            </a:fld>
            <a:endParaRPr lang="da-DK"/>
          </a:p>
        </p:txBody>
      </p:sp>
      <p:sp>
        <p:nvSpPr>
          <p:cNvPr id="5" name="Pladsholder til sidefod 4">
            <a:extLst>
              <a:ext uri="{FF2B5EF4-FFF2-40B4-BE49-F238E27FC236}">
                <a16:creationId xmlns:a16="http://schemas.microsoft.com/office/drawing/2014/main" id="{56DF7662-9C63-4388-8790-086C112645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BBE5BD8E-2F31-46E7-AC36-4143FA5C04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7A88B6-95D6-488E-9508-620355013096}" type="slidenum">
              <a:rPr lang="da-DK" smtClean="0"/>
              <a:t>‹nr.›</a:t>
            </a:fld>
            <a:endParaRPr lang="da-DK"/>
          </a:p>
        </p:txBody>
      </p:sp>
    </p:spTree>
    <p:extLst>
      <p:ext uri="{BB962C8B-B14F-4D97-AF65-F5344CB8AC3E}">
        <p14:creationId xmlns:p14="http://schemas.microsoft.com/office/powerpoint/2010/main" val="32424747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freedomhouse.org/issu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E5C027C0-2AD1-47E8-B93D-75EFE751950F}"/>
              </a:ext>
            </a:extLst>
          </p:cNvPr>
          <p:cNvSpPr>
            <a:spLocks noGrp="1"/>
          </p:cNvSpPr>
          <p:nvPr>
            <p:ph type="title"/>
          </p:nvPr>
        </p:nvSpPr>
        <p:spPr>
          <a:xfrm>
            <a:off x="643467" y="321734"/>
            <a:ext cx="10905066" cy="1135737"/>
          </a:xfrm>
        </p:spPr>
        <p:txBody>
          <a:bodyPr>
            <a:normAutofit/>
          </a:bodyPr>
          <a:lstStyle/>
          <a:p>
            <a:r>
              <a:rPr lang="da-DK" sz="3600" b="1" dirty="0"/>
              <a:t>Kapitel 11: Demokrati</a:t>
            </a:r>
            <a:endParaRPr lang="da-DK" sz="3600" dirty="0"/>
          </a:p>
        </p:txBody>
      </p:sp>
      <p:sp>
        <p:nvSpPr>
          <p:cNvPr id="7" name="Rectangle 3">
            <a:extLst>
              <a:ext uri="{FF2B5EF4-FFF2-40B4-BE49-F238E27FC236}">
                <a16:creationId xmlns:a16="http://schemas.microsoft.com/office/drawing/2014/main" id="{64D2FB4A-93C1-4A24-9896-48C3A09D40B7}"/>
              </a:ext>
            </a:extLst>
          </p:cNvPr>
          <p:cNvSpPr>
            <a:spLocks noGrp="1" noChangeArrowheads="1"/>
          </p:cNvSpPr>
          <p:nvPr>
            <p:ph idx="1"/>
          </p:nvPr>
        </p:nvSpPr>
        <p:spPr bwMode="auto">
          <a:xfrm>
            <a:off x="643469" y="1782981"/>
            <a:ext cx="4008384" cy="4393982"/>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0" compatLnSpc="1">
            <a:prstTxWarp prst="textNoShape">
              <a:avLst/>
            </a:prstTxWarp>
            <a:normAutofit/>
          </a:bodyPr>
          <a:lstStyle/>
          <a:p>
            <a:pPr marL="0" marR="0" lvl="0" indent="0" defTabSz="914400" rtl="0" eaLnBrk="0" fontAlgn="base" latinLnBrk="0" hangingPunct="0">
              <a:spcBef>
                <a:spcPct val="0"/>
              </a:spcBef>
              <a:spcAft>
                <a:spcPts val="600"/>
              </a:spcAft>
              <a:buClrTx/>
              <a:buSzTx/>
              <a:buFontTx/>
              <a:buNone/>
              <a:tabLst/>
            </a:pPr>
            <a:endParaRPr kumimoji="0" lang="da-DK" altLang="da-DK" sz="2000" b="0" i="0" u="none" strike="noStrike" cap="none" normalizeH="0" baseline="0">
              <a:ln>
                <a:noFill/>
              </a:ln>
              <a:effectLst/>
              <a:latin typeface="Arial" panose="020B0604020202020204" pitchFamily="34" charset="0"/>
            </a:endParaRPr>
          </a:p>
          <a:p>
            <a:pPr marL="0" marR="0" lvl="0" indent="0" defTabSz="914400" rtl="0" eaLnBrk="0" fontAlgn="base" latinLnBrk="0" hangingPunct="0">
              <a:spcBef>
                <a:spcPct val="0"/>
              </a:spcBef>
              <a:spcAft>
                <a:spcPts val="600"/>
              </a:spcAft>
              <a:buClrTx/>
              <a:buSzTx/>
              <a:buFontTx/>
              <a:buNone/>
              <a:tabLst/>
            </a:pPr>
            <a:endParaRPr kumimoji="0" lang="da-DK" altLang="da-DK" sz="2000" b="0" i="0" u="none" strike="noStrike" cap="none" normalizeH="0" baseline="0">
              <a:ln>
                <a:noFill/>
              </a:ln>
              <a:effectLst/>
              <a:latin typeface="Arial" panose="020B0604020202020204" pitchFamily="34" charset="0"/>
            </a:endParaRPr>
          </a:p>
        </p:txBody>
      </p:sp>
      <p:grpSp>
        <p:nvGrpSpPr>
          <p:cNvPr id="14" name="Group 1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9" name="Rectangle 1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ladsholder til indhold 7" descr="Et billede, der indeholder tekst, clipart&#10;&#10;Automatisk genereret beskrivelse">
            <a:extLst>
              <a:ext uri="{FF2B5EF4-FFF2-40B4-BE49-F238E27FC236}">
                <a16:creationId xmlns:a16="http://schemas.microsoft.com/office/drawing/2014/main" id="{F53C9B9B-6C31-42EB-88C2-87CC0F895AB2}"/>
              </a:ext>
            </a:extLst>
          </p:cNvPr>
          <p:cNvPicPr>
            <a:picLocks noChangeAspect="1"/>
          </p:cNvPicPr>
          <p:nvPr/>
        </p:nvPicPr>
        <p:blipFill>
          <a:blip r:embed="rId2">
            <a:alphaModFix amt="48000"/>
            <a:extLst>
              <a:ext uri="{28A0092B-C50C-407E-A947-70E740481C1C}">
                <a14:useLocalDpi xmlns:a14="http://schemas.microsoft.com/office/drawing/2010/main" val="0"/>
              </a:ext>
            </a:extLst>
          </a:blip>
          <a:stretch>
            <a:fillRect/>
          </a:stretch>
        </p:blipFill>
        <p:spPr>
          <a:xfrm>
            <a:off x="9831212" y="14276"/>
            <a:ext cx="2360788" cy="944315"/>
          </a:xfrm>
          <a:prstGeom prst="rect">
            <a:avLst/>
          </a:prstGeom>
        </p:spPr>
      </p:pic>
      <p:graphicFrame>
        <p:nvGraphicFramePr>
          <p:cNvPr id="3" name="Tabel 4">
            <a:extLst>
              <a:ext uri="{FF2B5EF4-FFF2-40B4-BE49-F238E27FC236}">
                <a16:creationId xmlns:a16="http://schemas.microsoft.com/office/drawing/2014/main" id="{712497F4-C7CE-4834-B8D2-DA1F43970BE0}"/>
              </a:ext>
            </a:extLst>
          </p:cNvPr>
          <p:cNvGraphicFramePr>
            <a:graphicFrameLocks noGrp="1"/>
          </p:cNvGraphicFramePr>
          <p:nvPr>
            <p:extLst>
              <p:ext uri="{D42A27DB-BD31-4B8C-83A1-F6EECF244321}">
                <p14:modId xmlns:p14="http://schemas.microsoft.com/office/powerpoint/2010/main" val="2289346984"/>
              </p:ext>
            </p:extLst>
          </p:nvPr>
        </p:nvGraphicFramePr>
        <p:xfrm>
          <a:off x="643468" y="2104644"/>
          <a:ext cx="10905066" cy="3718568"/>
        </p:xfrm>
        <a:graphic>
          <a:graphicData uri="http://schemas.openxmlformats.org/drawingml/2006/table">
            <a:tbl>
              <a:tblPr firstRow="1" bandRow="1">
                <a:tableStyleId>{5C22544A-7EE6-4342-B048-85BDC9FD1C3A}</a:tableStyleId>
              </a:tblPr>
              <a:tblGrid>
                <a:gridCol w="5490241">
                  <a:extLst>
                    <a:ext uri="{9D8B030D-6E8A-4147-A177-3AD203B41FA5}">
                      <a16:colId xmlns:a16="http://schemas.microsoft.com/office/drawing/2014/main" val="1922221262"/>
                    </a:ext>
                  </a:extLst>
                </a:gridCol>
                <a:gridCol w="5414825">
                  <a:extLst>
                    <a:ext uri="{9D8B030D-6E8A-4147-A177-3AD203B41FA5}">
                      <a16:colId xmlns:a16="http://schemas.microsoft.com/office/drawing/2014/main" val="2863391415"/>
                    </a:ext>
                  </a:extLst>
                </a:gridCol>
              </a:tblGrid>
              <a:tr h="9251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dirty="0"/>
                        <a:t>Læringsmål - efter at have læst dette kapitel skal du kunne: </a:t>
                      </a:r>
                    </a:p>
                  </a:txBody>
                  <a:tcPr marL="88961" marR="88961" marT="44480" marB="4448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800"/>
                        <a:t>Dagsorden for modulet</a:t>
                      </a:r>
                    </a:p>
                    <a:p>
                      <a:endParaRPr lang="da-DK" sz="1800"/>
                    </a:p>
                  </a:txBody>
                  <a:tcPr marL="88961" marR="88961" marT="44480" marB="44480"/>
                </a:tc>
                <a:extLst>
                  <a:ext uri="{0D108BD9-81ED-4DB2-BD59-A6C34878D82A}">
                    <a16:rowId xmlns:a16="http://schemas.microsoft.com/office/drawing/2014/main" val="1859630239"/>
                  </a:ext>
                </a:extLst>
              </a:tr>
              <a:tr h="2793374">
                <a:tc>
                  <a:txBody>
                    <a:bodyPr/>
                    <a:lstStyle/>
                    <a:p>
                      <a:pPr marL="457200" indent="-457200">
                        <a:buAutoNum type="arabicParenR"/>
                      </a:pPr>
                      <a:r>
                        <a:rPr lang="da-DK" sz="1800" b="0" dirty="0"/>
                        <a:t>Redegøre for demokratiformer</a:t>
                      </a:r>
                    </a:p>
                    <a:p>
                      <a:pPr marL="457200" indent="-457200">
                        <a:buAutoNum type="arabicParenR"/>
                      </a:pPr>
                      <a:r>
                        <a:rPr lang="da-DK" sz="1800" b="0" dirty="0"/>
                        <a:t>Definere demokrati</a:t>
                      </a:r>
                    </a:p>
                    <a:p>
                      <a:pPr marL="457200" indent="-457200">
                        <a:buAutoNum type="arabicParenR"/>
                      </a:pPr>
                      <a:r>
                        <a:rPr lang="da-DK" sz="1800" b="0" dirty="0"/>
                        <a:t>Forstå forskellige opfattelse af hvad demokrati er</a:t>
                      </a:r>
                    </a:p>
                    <a:p>
                      <a:pPr marL="457200" indent="-457200">
                        <a:buAutoNum type="arabicParenR"/>
                      </a:pPr>
                      <a:r>
                        <a:rPr lang="da-DK" sz="1800" b="0" dirty="0"/>
                        <a:t>Undersøg demokratiudviklingen af i forskellige lande. </a:t>
                      </a:r>
                    </a:p>
                    <a:p>
                      <a:pPr marL="457200" indent="-457200">
                        <a:buAutoNum type="arabicParenR"/>
                      </a:pPr>
                      <a:endParaRPr lang="da-DK" sz="1800" b="0" dirty="0"/>
                    </a:p>
                    <a:p>
                      <a:pPr marL="457200" indent="-457200">
                        <a:buAutoNum type="arabicParenR"/>
                      </a:pPr>
                      <a:endParaRPr lang="da-DK" sz="1800" b="0" dirty="0"/>
                    </a:p>
                    <a:p>
                      <a:pPr marL="457200" indent="-457200">
                        <a:buAutoNum type="arabicParenR"/>
                      </a:pPr>
                      <a:endParaRPr lang="da-DK" sz="1800" b="0" dirty="0"/>
                    </a:p>
                    <a:p>
                      <a:endParaRPr lang="da-DK" sz="1800" dirty="0"/>
                    </a:p>
                  </a:txBody>
                  <a:tcPr marL="88961" marR="88961" marT="44480" marB="44480"/>
                </a:tc>
                <a:tc>
                  <a:txBody>
                    <a:bodyPr/>
                    <a:lstStyle/>
                    <a:p>
                      <a:pPr marL="285750" indent="-285750">
                        <a:buFont typeface="Arial" panose="020B0604020202020204" pitchFamily="34" charset="0"/>
                        <a:buChar char="•"/>
                      </a:pPr>
                      <a:r>
                        <a:rPr lang="da-DK" sz="1800" dirty="0"/>
                        <a:t>Demokratiformer</a:t>
                      </a:r>
                    </a:p>
                    <a:p>
                      <a:pPr marL="285750" indent="-285750">
                        <a:buFont typeface="Arial" panose="020B0604020202020204" pitchFamily="34" charset="0"/>
                        <a:buChar char="•"/>
                      </a:pPr>
                      <a:r>
                        <a:rPr lang="da-DK" sz="1800" dirty="0"/>
                        <a:t>Dahls definition af demokrati</a:t>
                      </a:r>
                    </a:p>
                    <a:p>
                      <a:pPr marL="285750" indent="-285750">
                        <a:buFont typeface="Arial" panose="020B0604020202020204" pitchFamily="34" charset="0"/>
                        <a:buChar char="•"/>
                      </a:pPr>
                      <a:r>
                        <a:rPr lang="da-DK" sz="1800" dirty="0"/>
                        <a:t>Tænkeøvelse</a:t>
                      </a:r>
                    </a:p>
                    <a:p>
                      <a:pPr marL="285750" indent="-285750">
                        <a:buFont typeface="Arial" panose="020B0604020202020204" pitchFamily="34" charset="0"/>
                        <a:buChar char="•"/>
                      </a:pPr>
                      <a:r>
                        <a:rPr lang="da-DK" sz="1800" dirty="0"/>
                        <a:t>Demokrati – for alle eller de få?</a:t>
                      </a:r>
                    </a:p>
                    <a:p>
                      <a:pPr marL="285750" indent="-285750">
                        <a:buFont typeface="Arial" panose="020B0604020202020204" pitchFamily="34" charset="0"/>
                        <a:buChar char="•"/>
                      </a:pPr>
                      <a:r>
                        <a:rPr lang="da-DK" sz="1800" dirty="0"/>
                        <a:t>Undersøgelsesopgave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a-DK" sz="1800" dirty="0"/>
                        <a:t>Afsluttende øvelse om læringsmål</a:t>
                      </a:r>
                    </a:p>
                    <a:p>
                      <a:pPr marL="0" indent="0">
                        <a:buFont typeface="Arial" panose="020B0604020202020204" pitchFamily="34" charset="0"/>
                        <a:buNone/>
                      </a:pPr>
                      <a:br>
                        <a:rPr lang="da-DK" sz="1800" dirty="0"/>
                      </a:br>
                      <a:r>
                        <a:rPr lang="da-DK" sz="1800" dirty="0"/>
                        <a:t> </a:t>
                      </a:r>
                    </a:p>
                    <a:p>
                      <a:pPr marL="285750" indent="-285750">
                        <a:buFont typeface="Arial" panose="020B0604020202020204" pitchFamily="34" charset="0"/>
                        <a:buChar char="•"/>
                      </a:pPr>
                      <a:endParaRPr lang="da-DK" sz="1800" dirty="0"/>
                    </a:p>
                  </a:txBody>
                  <a:tcPr marL="88961" marR="88961" marT="44480" marB="44480"/>
                </a:tc>
                <a:extLst>
                  <a:ext uri="{0D108BD9-81ED-4DB2-BD59-A6C34878D82A}">
                    <a16:rowId xmlns:a16="http://schemas.microsoft.com/office/drawing/2014/main" val="1525359183"/>
                  </a:ext>
                </a:extLst>
              </a:tr>
            </a:tbl>
          </a:graphicData>
        </a:graphic>
      </p:graphicFrame>
    </p:spTree>
    <p:extLst>
      <p:ext uri="{BB962C8B-B14F-4D97-AF65-F5344CB8AC3E}">
        <p14:creationId xmlns:p14="http://schemas.microsoft.com/office/powerpoint/2010/main" val="401123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 name="Rectangle 13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Demokrati – et begreb med mange betydninger</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9" y="1782981"/>
            <a:ext cx="4008384" cy="4393982"/>
          </a:xfrm>
        </p:spPr>
        <p:txBody>
          <a:bodyPr>
            <a:normAutofit/>
          </a:bodyPr>
          <a:lstStyle/>
          <a:p>
            <a:r>
              <a:rPr lang="da-DK" sz="2000"/>
              <a:t>Demokrati er et begreb med mange betydninger. Demokrati udspringer af ordene demos (som betyder folk) og kratos (der betyder styre).</a:t>
            </a:r>
          </a:p>
          <a:p>
            <a:r>
              <a:rPr lang="da-DK" sz="2000"/>
              <a:t>Demokratiformer:</a:t>
            </a:r>
          </a:p>
          <a:p>
            <a:pPr lvl="1"/>
            <a:r>
              <a:rPr lang="da-DK" sz="2000"/>
              <a:t>Direkte demokrati betyder, at beslutningerne bliver taget direkte af folket.</a:t>
            </a:r>
          </a:p>
          <a:p>
            <a:pPr lvl="1"/>
            <a:r>
              <a:rPr lang="da-DK" sz="2000"/>
              <a:t>Indirekte demokrati - her vælger borgerne et mindre antal folk (politikere) til at repræsentere sig.</a:t>
            </a:r>
          </a:p>
        </p:txBody>
      </p:sp>
      <p:grpSp>
        <p:nvGrpSpPr>
          <p:cNvPr id="142" name="Group 141">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43" name="Isosceles Triangle 142">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Billede 3">
            <a:extLst>
              <a:ext uri="{FF2B5EF4-FFF2-40B4-BE49-F238E27FC236}">
                <a16:creationId xmlns:a16="http://schemas.microsoft.com/office/drawing/2014/main" id="{9DB55A7A-0885-4EDB-8530-D84A15E85977}"/>
              </a:ext>
            </a:extLst>
          </p:cNvPr>
          <p:cNvPicPr>
            <a:picLocks noChangeAspect="1"/>
          </p:cNvPicPr>
          <p:nvPr/>
        </p:nvPicPr>
        <p:blipFill>
          <a:blip r:embed="rId2"/>
          <a:stretch>
            <a:fillRect/>
          </a:stretch>
        </p:blipFill>
        <p:spPr>
          <a:xfrm>
            <a:off x="5295320" y="1853468"/>
            <a:ext cx="6253212" cy="4220917"/>
          </a:xfrm>
          <a:prstGeom prst="rect">
            <a:avLst/>
          </a:prstGeom>
        </p:spPr>
      </p:pic>
      <p:grpSp>
        <p:nvGrpSpPr>
          <p:cNvPr id="146" name="Group 145">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47" name="Rectangle 146">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Isosceles Triangle 147">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3"/>
          <a:stretch>
            <a:fillRect/>
          </a:stretch>
        </p:blipFill>
        <p:spPr>
          <a:xfrm>
            <a:off x="9832644" y="0"/>
            <a:ext cx="2359356" cy="944962"/>
          </a:xfrm>
          <a:prstGeom prst="rect">
            <a:avLst/>
          </a:prstGeom>
        </p:spPr>
      </p:pic>
    </p:spTree>
    <p:extLst>
      <p:ext uri="{BB962C8B-B14F-4D97-AF65-F5344CB8AC3E}">
        <p14:creationId xmlns:p14="http://schemas.microsoft.com/office/powerpoint/2010/main" val="3035507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En definition på demokrati</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9" y="1782981"/>
            <a:ext cx="10575820" cy="4393982"/>
          </a:xfrm>
        </p:spPr>
        <p:txBody>
          <a:bodyPr>
            <a:noAutofit/>
          </a:bodyPr>
          <a:lstStyle/>
          <a:p>
            <a:pPr>
              <a:buFont typeface="+mj-lt"/>
              <a:buAutoNum type="arabicPeriod"/>
            </a:pPr>
            <a:r>
              <a:rPr lang="da-DK" sz="1600" dirty="0"/>
              <a:t>Kontrollen over styrets politiske afgørelser er overdraget til de folkevalgte – altså de repræsentanter, folket har valgt</a:t>
            </a:r>
          </a:p>
          <a:p>
            <a:pPr>
              <a:buFont typeface="+mj-lt"/>
              <a:buAutoNum type="arabicPeriod"/>
            </a:pPr>
            <a:r>
              <a:rPr lang="da-DK" sz="1600" dirty="0"/>
              <a:t>Krav om frie, retfærdige og hyppigt afholdte valg. Typisk vil man som i Danmark se afholdelse af valg mindst hvert fjerde år</a:t>
            </a:r>
          </a:p>
          <a:p>
            <a:pPr>
              <a:buFont typeface="+mj-lt"/>
              <a:buAutoNum type="arabicPeriod"/>
            </a:pPr>
            <a:r>
              <a:rPr lang="da-DK" sz="1600" dirty="0"/>
              <a:t>Krav om inkluderende valg, hvilket betyder, at stort set hele den voksne befolkning skal have stemmeret</a:t>
            </a:r>
          </a:p>
          <a:p>
            <a:pPr>
              <a:buFont typeface="+mj-lt"/>
              <a:buAutoNum type="arabicPeriod"/>
            </a:pPr>
            <a:r>
              <a:rPr lang="da-DK" sz="1600" dirty="0"/>
              <a:t>Stort set alle voksne mennesker i befolkningen skal have ret til selv at opstille til valg</a:t>
            </a:r>
          </a:p>
          <a:p>
            <a:pPr>
              <a:buFont typeface="+mj-lt"/>
              <a:buAutoNum type="arabicPeriod"/>
            </a:pPr>
            <a:r>
              <a:rPr lang="da-DK" sz="1600" dirty="0"/>
              <a:t>Ytringsfrihed. Borgerne skal have ret til at ytre sig og udtrykke sig uden fare for efterfølgende at blive straffet eller forfulgt. Herunder ligger retten til at kritisere de folkevalgte, regeringen og den førte politik</a:t>
            </a:r>
          </a:p>
          <a:p>
            <a:pPr>
              <a:buFont typeface="+mj-lt"/>
              <a:buAutoNum type="arabicPeriod"/>
            </a:pPr>
            <a:r>
              <a:rPr lang="da-DK" sz="1600" dirty="0"/>
              <a:t>Ret til adgang til alternative informationskilder. Borgerne har ret til at søge alternative og uafhængige informationskilder fra andre borgere, eksperter, aviser og tidsskrifter, som ikke kontrolleres eller styres af politiske grupper, der forsøger at påvirke borgernes holdninger. Disse kilder bør være effektivt beskyttet af loven</a:t>
            </a:r>
          </a:p>
          <a:p>
            <a:pPr>
              <a:buFont typeface="+mj-lt"/>
              <a:buAutoNum type="arabicPeriod"/>
            </a:pPr>
            <a:r>
              <a:rPr lang="da-DK" sz="1600" dirty="0"/>
              <a:t>Forenings- og forsamlingsfrihed: Med henblik på at opnå diverse rettigheder – inklusive de ovennævnte – har borgerne ret til at stifte uafhængige politiske partier og interessegrupper.</a:t>
            </a:r>
          </a:p>
          <a:p>
            <a:pPr>
              <a:buFont typeface="+mj-lt"/>
              <a:buAutoNum type="arabicPeriod"/>
            </a:pPr>
            <a:r>
              <a:rPr lang="da-DK" sz="1600" dirty="0"/>
              <a:t>Styreformen hedder et </a:t>
            </a:r>
            <a:r>
              <a:rPr lang="da-DK" sz="1600" b="1" dirty="0"/>
              <a:t>liberalt demokrati</a:t>
            </a:r>
            <a:r>
              <a:rPr lang="da-DK" sz="1600" dirty="0"/>
              <a:t>, idet en af grundstenene er frihedsrettighederne, som stammer fra liberalismen. De ovenfor nævnte kriterier betegnes af Dahl også som politiske institutioner. Ved netop at benytte ordet ”institutioner” henvises der til en politisk ordning, som er rodfæstet, regelsat og alment accepteret i den pågældende nationalstat. Det betyder, at det liberale demokrati kun kan fungere, hvis de nævnte kriterier/institutioner er noget, alle (vælgere, politikere, medier osv.) accepterer og værner om.</a:t>
            </a:r>
          </a:p>
          <a:p>
            <a:endParaRPr lang="da-DK" sz="1800" dirty="0"/>
          </a:p>
        </p:txBody>
      </p:sp>
      <p:grpSp>
        <p:nvGrpSpPr>
          <p:cNvPr id="91" name="Group 90">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92" name="Rectangle 91">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Isosceles Triangle 92">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5" name="Group 94">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96" name="Isosceles Triangle 9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2"/>
          <a:stretch>
            <a:fillRect/>
          </a:stretch>
        </p:blipFill>
        <p:spPr>
          <a:xfrm>
            <a:off x="9832644" y="0"/>
            <a:ext cx="2359356" cy="944962"/>
          </a:xfrm>
          <a:prstGeom prst="rect">
            <a:avLst/>
          </a:prstGeom>
        </p:spPr>
      </p:pic>
    </p:spTree>
    <p:extLst>
      <p:ext uri="{BB962C8B-B14F-4D97-AF65-F5344CB8AC3E}">
        <p14:creationId xmlns:p14="http://schemas.microsoft.com/office/powerpoint/2010/main" val="4212682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 name="Rectangle 13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Tænkeøvelse:</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7" y="1782981"/>
            <a:ext cx="10905066" cy="4393982"/>
          </a:xfrm>
        </p:spPr>
        <p:txBody>
          <a:bodyPr>
            <a:normAutofit/>
          </a:bodyPr>
          <a:lstStyle/>
          <a:p>
            <a:r>
              <a:rPr lang="da-DK" sz="2200" dirty="0"/>
              <a:t>Diskuter kort med din sidemakke, om Danmark lever op til Dahls 8 kriterier? Udfyld skemaet nedenfor. </a:t>
            </a:r>
          </a:p>
          <a:p>
            <a:endParaRPr lang="da-DK" sz="2200" dirty="0"/>
          </a:p>
          <a:p>
            <a:endParaRPr lang="da-DK" sz="2200" dirty="0"/>
          </a:p>
        </p:txBody>
      </p:sp>
      <p:sp>
        <p:nvSpPr>
          <p:cNvPr id="142" name="Rectangle 14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Isosceles Triangle 14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Isosceles Triangle 14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8" name="Rectangle 14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2"/>
          <a:stretch>
            <a:fillRect/>
          </a:stretch>
        </p:blipFill>
        <p:spPr>
          <a:xfrm>
            <a:off x="9832644" y="0"/>
            <a:ext cx="2359356" cy="944962"/>
          </a:xfrm>
          <a:prstGeom prst="rect">
            <a:avLst/>
          </a:prstGeom>
        </p:spPr>
      </p:pic>
      <p:graphicFrame>
        <p:nvGraphicFramePr>
          <p:cNvPr id="4" name="Tabel 5">
            <a:extLst>
              <a:ext uri="{FF2B5EF4-FFF2-40B4-BE49-F238E27FC236}">
                <a16:creationId xmlns:a16="http://schemas.microsoft.com/office/drawing/2014/main" id="{C0080D11-5C46-4566-90FE-6A95878323A9}"/>
              </a:ext>
            </a:extLst>
          </p:cNvPr>
          <p:cNvGraphicFramePr>
            <a:graphicFrameLocks noGrp="1"/>
          </p:cNvGraphicFramePr>
          <p:nvPr>
            <p:extLst>
              <p:ext uri="{D42A27DB-BD31-4B8C-83A1-F6EECF244321}">
                <p14:modId xmlns:p14="http://schemas.microsoft.com/office/powerpoint/2010/main" val="3734342674"/>
              </p:ext>
            </p:extLst>
          </p:nvPr>
        </p:nvGraphicFramePr>
        <p:xfrm>
          <a:off x="1146175" y="2709091"/>
          <a:ext cx="8128002" cy="3606800"/>
        </p:xfrm>
        <a:graphic>
          <a:graphicData uri="http://schemas.openxmlformats.org/drawingml/2006/table">
            <a:tbl>
              <a:tblPr firstRow="1" bandRow="1">
                <a:tableStyleId>{5C22544A-7EE6-4342-B048-85BDC9FD1C3A}</a:tableStyleId>
              </a:tblPr>
              <a:tblGrid>
                <a:gridCol w="1354667">
                  <a:extLst>
                    <a:ext uri="{9D8B030D-6E8A-4147-A177-3AD203B41FA5}">
                      <a16:colId xmlns:a16="http://schemas.microsoft.com/office/drawing/2014/main" val="3026307441"/>
                    </a:ext>
                  </a:extLst>
                </a:gridCol>
                <a:gridCol w="1354667">
                  <a:extLst>
                    <a:ext uri="{9D8B030D-6E8A-4147-A177-3AD203B41FA5}">
                      <a16:colId xmlns:a16="http://schemas.microsoft.com/office/drawing/2014/main" val="1034670355"/>
                    </a:ext>
                  </a:extLst>
                </a:gridCol>
                <a:gridCol w="1354667">
                  <a:extLst>
                    <a:ext uri="{9D8B030D-6E8A-4147-A177-3AD203B41FA5}">
                      <a16:colId xmlns:a16="http://schemas.microsoft.com/office/drawing/2014/main" val="4476332"/>
                    </a:ext>
                  </a:extLst>
                </a:gridCol>
                <a:gridCol w="1354667">
                  <a:extLst>
                    <a:ext uri="{9D8B030D-6E8A-4147-A177-3AD203B41FA5}">
                      <a16:colId xmlns:a16="http://schemas.microsoft.com/office/drawing/2014/main" val="2550629286"/>
                    </a:ext>
                  </a:extLst>
                </a:gridCol>
                <a:gridCol w="1354667">
                  <a:extLst>
                    <a:ext uri="{9D8B030D-6E8A-4147-A177-3AD203B41FA5}">
                      <a16:colId xmlns:a16="http://schemas.microsoft.com/office/drawing/2014/main" val="3549248622"/>
                    </a:ext>
                  </a:extLst>
                </a:gridCol>
                <a:gridCol w="1354667">
                  <a:extLst>
                    <a:ext uri="{9D8B030D-6E8A-4147-A177-3AD203B41FA5}">
                      <a16:colId xmlns:a16="http://schemas.microsoft.com/office/drawing/2014/main" val="2431468449"/>
                    </a:ext>
                  </a:extLst>
                </a:gridCol>
              </a:tblGrid>
              <a:tr h="370840">
                <a:tc>
                  <a:txBody>
                    <a:bodyPr/>
                    <a:lstStyle/>
                    <a:p>
                      <a:r>
                        <a:rPr lang="da-DK" dirty="0"/>
                        <a:t>Dahls kriterier </a:t>
                      </a:r>
                    </a:p>
                  </a:txBody>
                  <a:tcPr/>
                </a:tc>
                <a:tc>
                  <a:txBody>
                    <a:bodyPr/>
                    <a:lstStyle/>
                    <a:p>
                      <a:r>
                        <a:rPr lang="da-DK" dirty="0"/>
                        <a:t>I høj grad</a:t>
                      </a:r>
                    </a:p>
                  </a:txBody>
                  <a:tcPr/>
                </a:tc>
                <a:tc>
                  <a:txBody>
                    <a:bodyPr/>
                    <a:lstStyle/>
                    <a:p>
                      <a:r>
                        <a:rPr lang="da-DK" dirty="0"/>
                        <a:t>I nogen grad</a:t>
                      </a:r>
                    </a:p>
                  </a:txBody>
                  <a:tcPr/>
                </a:tc>
                <a:tc>
                  <a:txBody>
                    <a:bodyPr/>
                    <a:lstStyle/>
                    <a:p>
                      <a:r>
                        <a:rPr lang="da-DK" dirty="0"/>
                        <a:t>I mindre grad</a:t>
                      </a:r>
                    </a:p>
                  </a:txBody>
                  <a:tcPr/>
                </a:tc>
                <a:tc>
                  <a:txBody>
                    <a:bodyPr/>
                    <a:lstStyle/>
                    <a:p>
                      <a:r>
                        <a:rPr lang="da-DK" dirty="0"/>
                        <a:t>Slet ikke </a:t>
                      </a:r>
                    </a:p>
                  </a:txBody>
                  <a:tcPr/>
                </a:tc>
                <a:tc>
                  <a:txBody>
                    <a:bodyPr/>
                    <a:lstStyle/>
                    <a:p>
                      <a:r>
                        <a:rPr lang="da-DK" dirty="0"/>
                        <a:t>Ved ikke</a:t>
                      </a:r>
                    </a:p>
                  </a:txBody>
                  <a:tcPr/>
                </a:tc>
                <a:extLst>
                  <a:ext uri="{0D108BD9-81ED-4DB2-BD59-A6C34878D82A}">
                    <a16:rowId xmlns:a16="http://schemas.microsoft.com/office/drawing/2014/main" val="1243505422"/>
                  </a:ext>
                </a:extLst>
              </a:tr>
              <a:tr h="370840">
                <a:tc>
                  <a:txBody>
                    <a:bodyPr/>
                    <a:lstStyle/>
                    <a:p>
                      <a:r>
                        <a:rPr lang="da-DK" dirty="0"/>
                        <a:t>1</a:t>
                      </a:r>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extLst>
                  <a:ext uri="{0D108BD9-81ED-4DB2-BD59-A6C34878D82A}">
                    <a16:rowId xmlns:a16="http://schemas.microsoft.com/office/drawing/2014/main" val="4213305782"/>
                  </a:ext>
                </a:extLst>
              </a:tr>
              <a:tr h="370840">
                <a:tc>
                  <a:txBody>
                    <a:bodyPr/>
                    <a:lstStyle/>
                    <a:p>
                      <a:r>
                        <a:rPr lang="da-DK" dirty="0"/>
                        <a:t>2</a:t>
                      </a:r>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extLst>
                  <a:ext uri="{0D108BD9-81ED-4DB2-BD59-A6C34878D82A}">
                    <a16:rowId xmlns:a16="http://schemas.microsoft.com/office/drawing/2014/main" val="1265217346"/>
                  </a:ext>
                </a:extLst>
              </a:tr>
              <a:tr h="370840">
                <a:tc>
                  <a:txBody>
                    <a:bodyPr/>
                    <a:lstStyle/>
                    <a:p>
                      <a:r>
                        <a:rPr lang="da-DK" dirty="0"/>
                        <a:t>3</a:t>
                      </a:r>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extLst>
                  <a:ext uri="{0D108BD9-81ED-4DB2-BD59-A6C34878D82A}">
                    <a16:rowId xmlns:a16="http://schemas.microsoft.com/office/drawing/2014/main" val="2336435776"/>
                  </a:ext>
                </a:extLst>
              </a:tr>
              <a:tr h="370840">
                <a:tc>
                  <a:txBody>
                    <a:bodyPr/>
                    <a:lstStyle/>
                    <a:p>
                      <a:r>
                        <a:rPr lang="da-DK" dirty="0"/>
                        <a:t>4</a:t>
                      </a:r>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extLst>
                  <a:ext uri="{0D108BD9-81ED-4DB2-BD59-A6C34878D82A}">
                    <a16:rowId xmlns:a16="http://schemas.microsoft.com/office/drawing/2014/main" val="4155926667"/>
                  </a:ext>
                </a:extLst>
              </a:tr>
              <a:tr h="370840">
                <a:tc>
                  <a:txBody>
                    <a:bodyPr/>
                    <a:lstStyle/>
                    <a:p>
                      <a:r>
                        <a:rPr lang="da-DK" dirty="0"/>
                        <a:t>5</a:t>
                      </a:r>
                    </a:p>
                  </a:txBody>
                  <a:tcPr/>
                </a:tc>
                <a:tc>
                  <a:txBody>
                    <a:bodyPr/>
                    <a:lstStyle/>
                    <a:p>
                      <a:endParaRPr lang="da-DK"/>
                    </a:p>
                  </a:txBody>
                  <a:tcPr/>
                </a:tc>
                <a:tc>
                  <a:txBody>
                    <a:bodyPr/>
                    <a:lstStyle/>
                    <a:p>
                      <a:endParaRPr lang="da-DK" dirty="0"/>
                    </a:p>
                  </a:txBody>
                  <a:tcPr/>
                </a:tc>
                <a:tc>
                  <a:txBody>
                    <a:bodyPr/>
                    <a:lstStyle/>
                    <a:p>
                      <a:endParaRPr lang="da-DK"/>
                    </a:p>
                  </a:txBody>
                  <a:tcPr/>
                </a:tc>
                <a:tc>
                  <a:txBody>
                    <a:bodyPr/>
                    <a:lstStyle/>
                    <a:p>
                      <a:endParaRPr lang="da-DK"/>
                    </a:p>
                  </a:txBody>
                  <a:tcPr/>
                </a:tc>
                <a:tc>
                  <a:txBody>
                    <a:bodyPr/>
                    <a:lstStyle/>
                    <a:p>
                      <a:endParaRPr lang="da-DK"/>
                    </a:p>
                  </a:txBody>
                  <a:tcPr/>
                </a:tc>
                <a:extLst>
                  <a:ext uri="{0D108BD9-81ED-4DB2-BD59-A6C34878D82A}">
                    <a16:rowId xmlns:a16="http://schemas.microsoft.com/office/drawing/2014/main" val="753335924"/>
                  </a:ext>
                </a:extLst>
              </a:tr>
              <a:tr h="370840">
                <a:tc>
                  <a:txBody>
                    <a:bodyPr/>
                    <a:lstStyle/>
                    <a:p>
                      <a:r>
                        <a:rPr lang="da-DK" dirty="0"/>
                        <a:t>6</a:t>
                      </a:r>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extLst>
                  <a:ext uri="{0D108BD9-81ED-4DB2-BD59-A6C34878D82A}">
                    <a16:rowId xmlns:a16="http://schemas.microsoft.com/office/drawing/2014/main" val="3448179229"/>
                  </a:ext>
                </a:extLst>
              </a:tr>
              <a:tr h="370840">
                <a:tc>
                  <a:txBody>
                    <a:bodyPr/>
                    <a:lstStyle/>
                    <a:p>
                      <a:r>
                        <a:rPr lang="da-DK" dirty="0"/>
                        <a:t>7</a:t>
                      </a:r>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dirty="0"/>
                    </a:p>
                  </a:txBody>
                  <a:tcPr/>
                </a:tc>
                <a:extLst>
                  <a:ext uri="{0D108BD9-81ED-4DB2-BD59-A6C34878D82A}">
                    <a16:rowId xmlns:a16="http://schemas.microsoft.com/office/drawing/2014/main" val="1361732595"/>
                  </a:ext>
                </a:extLst>
              </a:tr>
              <a:tr h="370840">
                <a:tc>
                  <a:txBody>
                    <a:bodyPr/>
                    <a:lstStyle/>
                    <a:p>
                      <a:r>
                        <a:rPr lang="da-DK" dirty="0"/>
                        <a:t>8</a:t>
                      </a:r>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a:p>
                  </a:txBody>
                  <a:tcPr/>
                </a:tc>
                <a:tc>
                  <a:txBody>
                    <a:bodyPr/>
                    <a:lstStyle/>
                    <a:p>
                      <a:endParaRPr lang="da-DK" dirty="0"/>
                    </a:p>
                  </a:txBody>
                  <a:tcPr/>
                </a:tc>
                <a:extLst>
                  <a:ext uri="{0D108BD9-81ED-4DB2-BD59-A6C34878D82A}">
                    <a16:rowId xmlns:a16="http://schemas.microsoft.com/office/drawing/2014/main" val="1160413853"/>
                  </a:ext>
                </a:extLst>
              </a:tr>
            </a:tbl>
          </a:graphicData>
        </a:graphic>
      </p:graphicFrame>
    </p:spTree>
    <p:extLst>
      <p:ext uri="{BB962C8B-B14F-4D97-AF65-F5344CB8AC3E}">
        <p14:creationId xmlns:p14="http://schemas.microsoft.com/office/powerpoint/2010/main" val="3665346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Demokrati – for alle eller de få?</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9" y="1782981"/>
            <a:ext cx="10575820" cy="4393982"/>
          </a:xfrm>
        </p:spPr>
        <p:txBody>
          <a:bodyPr>
            <a:normAutofit/>
          </a:bodyPr>
          <a:lstStyle/>
          <a:p>
            <a:r>
              <a:rPr lang="da-DK" sz="2000" dirty="0"/>
              <a:t>Meritokrati:</a:t>
            </a:r>
          </a:p>
          <a:p>
            <a:pPr lvl="1"/>
            <a:r>
              <a:rPr lang="da-DK" sz="1600" dirty="0"/>
              <a:t>En styreform, hvor intelligens, kompetence og ydelse er grundlaget for magtfordeling og social status.</a:t>
            </a:r>
          </a:p>
          <a:p>
            <a:pPr lvl="1"/>
            <a:endParaRPr lang="da-DK" sz="1600" dirty="0"/>
          </a:p>
          <a:p>
            <a:pPr lvl="1"/>
            <a:endParaRPr lang="da-DK" sz="1600" dirty="0"/>
          </a:p>
          <a:p>
            <a:r>
              <a:rPr lang="da-DK" sz="2000" dirty="0"/>
              <a:t>Deliberativt demokrati:</a:t>
            </a:r>
          </a:p>
          <a:p>
            <a:pPr lvl="1"/>
            <a:r>
              <a:rPr lang="da-DK" sz="1600" dirty="0"/>
              <a:t>Grundtanken er, at den demokratiske og politiske debats hovedfelt består i, at deltagerne argumenterer med hinanden, for på den måde at søge de andres tilslutning til en bestemt holdning eller overbevisning.</a:t>
            </a:r>
          </a:p>
          <a:p>
            <a:pPr lvl="1"/>
            <a:r>
              <a:rPr lang="da-DK" sz="1600" dirty="0"/>
              <a:t>Centralt er den </a:t>
            </a:r>
            <a:r>
              <a:rPr lang="da-DK" sz="1600" u="sng" dirty="0"/>
              <a:t>kommunikative rationalitet</a:t>
            </a:r>
            <a:r>
              <a:rPr lang="da-DK" sz="1600" dirty="0"/>
              <a:t>, det vil sige en fri samtale og kommunikation orienteret mod gensidig forståelse og frivillig anerkendelse af saglige argumenter.</a:t>
            </a:r>
          </a:p>
        </p:txBody>
      </p:sp>
      <p:grpSp>
        <p:nvGrpSpPr>
          <p:cNvPr id="91" name="Group 9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92" name="Isosceles Triangle 9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96" name="Rectangle 9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Isosceles Triangle 9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2"/>
          <a:stretch>
            <a:fillRect/>
          </a:stretch>
        </p:blipFill>
        <p:spPr>
          <a:xfrm>
            <a:off x="9832644" y="0"/>
            <a:ext cx="2359356" cy="944962"/>
          </a:xfrm>
          <a:prstGeom prst="rect">
            <a:avLst/>
          </a:prstGeom>
        </p:spPr>
      </p:pic>
    </p:spTree>
    <p:extLst>
      <p:ext uri="{BB962C8B-B14F-4D97-AF65-F5344CB8AC3E}">
        <p14:creationId xmlns:p14="http://schemas.microsoft.com/office/powerpoint/2010/main" val="703888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17A5495F-CF2F-4925-BCC2-52605ACC1342}"/>
              </a:ext>
            </a:extLst>
          </p:cNvPr>
          <p:cNvSpPr>
            <a:spLocks noGrp="1"/>
          </p:cNvSpPr>
          <p:nvPr>
            <p:ph type="title"/>
          </p:nvPr>
        </p:nvSpPr>
        <p:spPr>
          <a:xfrm>
            <a:off x="643467" y="321734"/>
            <a:ext cx="10905066" cy="1135737"/>
          </a:xfrm>
        </p:spPr>
        <p:txBody>
          <a:bodyPr>
            <a:normAutofit/>
          </a:bodyPr>
          <a:lstStyle/>
          <a:p>
            <a:r>
              <a:rPr lang="da-DK" sz="3600" dirty="0"/>
              <a:t>Undersøgelsesopgave: </a:t>
            </a:r>
          </a:p>
        </p:txBody>
      </p:sp>
      <p:sp>
        <p:nvSpPr>
          <p:cNvPr id="3" name="Pladsholder til indhold 2">
            <a:extLst>
              <a:ext uri="{FF2B5EF4-FFF2-40B4-BE49-F238E27FC236}">
                <a16:creationId xmlns:a16="http://schemas.microsoft.com/office/drawing/2014/main" id="{AFC06212-37DE-414F-A4DB-6DEF5415CCAE}"/>
              </a:ext>
            </a:extLst>
          </p:cNvPr>
          <p:cNvSpPr>
            <a:spLocks noGrp="1"/>
          </p:cNvSpPr>
          <p:nvPr>
            <p:ph idx="1"/>
          </p:nvPr>
        </p:nvSpPr>
        <p:spPr>
          <a:xfrm>
            <a:off x="643469" y="1782981"/>
            <a:ext cx="9995956" cy="4393982"/>
          </a:xfrm>
        </p:spPr>
        <p:txBody>
          <a:bodyPr>
            <a:normAutofit/>
          </a:bodyPr>
          <a:lstStyle/>
          <a:p>
            <a:pPr marL="0" indent="0">
              <a:buNone/>
            </a:pPr>
            <a:r>
              <a:rPr lang="da-DK" sz="1600" dirty="0"/>
              <a:t>I grupper:</a:t>
            </a:r>
          </a:p>
          <a:p>
            <a:r>
              <a:rPr lang="da-DK" sz="1600" dirty="0"/>
              <a:t>Undersøg demokratiets tilstand i udvalgte lande. Brug </a:t>
            </a:r>
            <a:r>
              <a:rPr lang="da-DK" sz="1600" dirty="0">
                <a:hlinkClick r:id="rId2"/>
              </a:rPr>
              <a:t>https://freedomhouse.org/issues</a:t>
            </a:r>
            <a:r>
              <a:rPr lang="da-DK" sz="1600" dirty="0"/>
              <a:t>. Hver gruppe udfylder skemaet nedenfor. I præsenterer jeres skema for resten af klassen. </a:t>
            </a:r>
          </a:p>
          <a:p>
            <a:endParaRPr lang="da-DK" sz="1600" dirty="0"/>
          </a:p>
          <a:p>
            <a:pPr marL="0" indent="0">
              <a:buNone/>
            </a:pPr>
            <a:endParaRPr lang="da-DK" sz="1600" dirty="0"/>
          </a:p>
        </p:txBody>
      </p:sp>
      <p:grpSp>
        <p:nvGrpSpPr>
          <p:cNvPr id="91" name="Group 9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92" name="Isosceles Triangle 9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96" name="Rectangle 9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Isosceles Triangle 9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5" name="Billede 4" descr="Et billede, der indeholder tekst&#10;&#10;Automatisk genereret beskrivelse">
            <a:extLst>
              <a:ext uri="{FF2B5EF4-FFF2-40B4-BE49-F238E27FC236}">
                <a16:creationId xmlns:a16="http://schemas.microsoft.com/office/drawing/2014/main" id="{875B8B62-8644-42FA-9DF4-E91CFC1BA0E1}"/>
              </a:ext>
            </a:extLst>
          </p:cNvPr>
          <p:cNvPicPr>
            <a:picLocks noChangeAspect="1"/>
          </p:cNvPicPr>
          <p:nvPr/>
        </p:nvPicPr>
        <p:blipFill>
          <a:blip r:embed="rId3"/>
          <a:stretch>
            <a:fillRect/>
          </a:stretch>
        </p:blipFill>
        <p:spPr>
          <a:xfrm>
            <a:off x="9832644" y="0"/>
            <a:ext cx="2359356" cy="944962"/>
          </a:xfrm>
          <a:prstGeom prst="rect">
            <a:avLst/>
          </a:prstGeom>
        </p:spPr>
      </p:pic>
      <p:graphicFrame>
        <p:nvGraphicFramePr>
          <p:cNvPr id="9" name="Tabel 9">
            <a:extLst>
              <a:ext uri="{FF2B5EF4-FFF2-40B4-BE49-F238E27FC236}">
                <a16:creationId xmlns:a16="http://schemas.microsoft.com/office/drawing/2014/main" id="{3948A202-637C-4440-96FF-A28BB31D38FF}"/>
              </a:ext>
            </a:extLst>
          </p:cNvPr>
          <p:cNvGraphicFramePr>
            <a:graphicFrameLocks noGrp="1"/>
          </p:cNvGraphicFramePr>
          <p:nvPr>
            <p:extLst>
              <p:ext uri="{D42A27DB-BD31-4B8C-83A1-F6EECF244321}">
                <p14:modId xmlns:p14="http://schemas.microsoft.com/office/powerpoint/2010/main" val="3544877595"/>
              </p:ext>
            </p:extLst>
          </p:nvPr>
        </p:nvGraphicFramePr>
        <p:xfrm>
          <a:off x="1089025" y="2748439"/>
          <a:ext cx="8128000" cy="3754120"/>
        </p:xfrm>
        <a:graphic>
          <a:graphicData uri="http://schemas.openxmlformats.org/drawingml/2006/table">
            <a:tbl>
              <a:tblPr firstRow="1" bandRow="1">
                <a:tableStyleId>{5C22544A-7EE6-4342-B048-85BDC9FD1C3A}</a:tableStyleId>
              </a:tblPr>
              <a:tblGrid>
                <a:gridCol w="2968625">
                  <a:extLst>
                    <a:ext uri="{9D8B030D-6E8A-4147-A177-3AD203B41FA5}">
                      <a16:colId xmlns:a16="http://schemas.microsoft.com/office/drawing/2014/main" val="2230692293"/>
                    </a:ext>
                  </a:extLst>
                </a:gridCol>
                <a:gridCol w="5159375">
                  <a:extLst>
                    <a:ext uri="{9D8B030D-6E8A-4147-A177-3AD203B41FA5}">
                      <a16:colId xmlns:a16="http://schemas.microsoft.com/office/drawing/2014/main" val="492991184"/>
                    </a:ext>
                  </a:extLst>
                </a:gridCol>
              </a:tblGrid>
              <a:tr h="370840">
                <a:tc>
                  <a:txBody>
                    <a:bodyPr/>
                    <a:lstStyle/>
                    <a:p>
                      <a:r>
                        <a:rPr lang="da-DK" dirty="0"/>
                        <a:t>Land:</a:t>
                      </a:r>
                    </a:p>
                  </a:txBody>
                  <a:tcPr/>
                </a:tc>
                <a:tc>
                  <a:txBody>
                    <a:bodyPr/>
                    <a:lstStyle/>
                    <a:p>
                      <a:r>
                        <a:rPr lang="da-DK" dirty="0"/>
                        <a:t>Noter:</a:t>
                      </a:r>
                    </a:p>
                  </a:txBody>
                  <a:tcPr/>
                </a:tc>
                <a:extLst>
                  <a:ext uri="{0D108BD9-81ED-4DB2-BD59-A6C34878D82A}">
                    <a16:rowId xmlns:a16="http://schemas.microsoft.com/office/drawing/2014/main" val="4283137818"/>
                  </a:ext>
                </a:extLst>
              </a:tr>
              <a:tr h="370840">
                <a:tc>
                  <a:txBody>
                    <a:bodyPr/>
                    <a:lstStyle/>
                    <a:p>
                      <a:r>
                        <a:rPr lang="da-DK" dirty="0"/>
                        <a:t>Seneste udvikling i demokratiet?</a:t>
                      </a:r>
                    </a:p>
                  </a:txBody>
                  <a:tcPr/>
                </a:tc>
                <a:tc>
                  <a:txBody>
                    <a:bodyPr/>
                    <a:lstStyle/>
                    <a:p>
                      <a:endParaRPr lang="da-DK" dirty="0"/>
                    </a:p>
                  </a:txBody>
                  <a:tcPr/>
                </a:tc>
                <a:extLst>
                  <a:ext uri="{0D108BD9-81ED-4DB2-BD59-A6C34878D82A}">
                    <a16:rowId xmlns:a16="http://schemas.microsoft.com/office/drawing/2014/main" val="3673924221"/>
                  </a:ext>
                </a:extLst>
              </a:tr>
              <a:tr h="370840">
                <a:tc>
                  <a:txBody>
                    <a:bodyPr/>
                    <a:lstStyle/>
                    <a:p>
                      <a:r>
                        <a:rPr lang="da-DK" dirty="0"/>
                        <a:t>Facts om det politiske system (lovgivende, udøvende, dømmende magt)</a:t>
                      </a:r>
                    </a:p>
                  </a:txBody>
                  <a:tcPr/>
                </a:tc>
                <a:tc>
                  <a:txBody>
                    <a:bodyPr/>
                    <a:lstStyle/>
                    <a:p>
                      <a:endParaRPr lang="da-DK"/>
                    </a:p>
                  </a:txBody>
                  <a:tcPr/>
                </a:tc>
                <a:extLst>
                  <a:ext uri="{0D108BD9-81ED-4DB2-BD59-A6C34878D82A}">
                    <a16:rowId xmlns:a16="http://schemas.microsoft.com/office/drawing/2014/main" val="615106860"/>
                  </a:ext>
                </a:extLst>
              </a:tr>
              <a:tr h="370840">
                <a:tc>
                  <a:txBody>
                    <a:bodyPr/>
                    <a:lstStyle/>
                    <a:p>
                      <a:r>
                        <a:rPr lang="da-DK" dirty="0"/>
                        <a:t>Indsæt her empirisk data om demokratiets udvikling i dit land</a:t>
                      </a:r>
                    </a:p>
                  </a:txBody>
                  <a:tcPr/>
                </a:tc>
                <a:tc>
                  <a:txBody>
                    <a:bodyPr/>
                    <a:lstStyle/>
                    <a:p>
                      <a:endParaRPr lang="da-DK"/>
                    </a:p>
                  </a:txBody>
                  <a:tcPr/>
                </a:tc>
                <a:extLst>
                  <a:ext uri="{0D108BD9-81ED-4DB2-BD59-A6C34878D82A}">
                    <a16:rowId xmlns:a16="http://schemas.microsoft.com/office/drawing/2014/main" val="3434054822"/>
                  </a:ext>
                </a:extLst>
              </a:tr>
              <a:tr h="370840">
                <a:tc>
                  <a:txBody>
                    <a:bodyPr/>
                    <a:lstStyle/>
                    <a:p>
                      <a:r>
                        <a:rPr lang="da-DK" dirty="0"/>
                        <a:t>Vurdering: Hvordan tro I demokratiet vil udvikle sig i landet i de kommende år?</a:t>
                      </a:r>
                    </a:p>
                  </a:txBody>
                  <a:tcPr/>
                </a:tc>
                <a:tc>
                  <a:txBody>
                    <a:bodyPr/>
                    <a:lstStyle/>
                    <a:p>
                      <a:endParaRPr lang="da-DK" dirty="0"/>
                    </a:p>
                  </a:txBody>
                  <a:tcPr/>
                </a:tc>
                <a:extLst>
                  <a:ext uri="{0D108BD9-81ED-4DB2-BD59-A6C34878D82A}">
                    <a16:rowId xmlns:a16="http://schemas.microsoft.com/office/drawing/2014/main" val="2409640267"/>
                  </a:ext>
                </a:extLst>
              </a:tr>
            </a:tbl>
          </a:graphicData>
        </a:graphic>
      </p:graphicFrame>
    </p:spTree>
    <p:extLst>
      <p:ext uri="{BB962C8B-B14F-4D97-AF65-F5344CB8AC3E}">
        <p14:creationId xmlns:p14="http://schemas.microsoft.com/office/powerpoint/2010/main" val="4119510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FC5908AD-5BC9-4F3E-AE55-B380BDB987BB}"/>
              </a:ext>
            </a:extLst>
          </p:cNvPr>
          <p:cNvSpPr>
            <a:spLocks noGrp="1"/>
          </p:cNvSpPr>
          <p:nvPr>
            <p:ph type="title"/>
          </p:nvPr>
        </p:nvSpPr>
        <p:spPr>
          <a:xfrm>
            <a:off x="643467" y="321734"/>
            <a:ext cx="10905066" cy="1135737"/>
          </a:xfrm>
        </p:spPr>
        <p:txBody>
          <a:bodyPr>
            <a:normAutofit/>
          </a:bodyPr>
          <a:lstStyle/>
          <a:p>
            <a:r>
              <a:rPr lang="da-DK" sz="3600"/>
              <a:t>Læringsmål – kan du det?</a:t>
            </a:r>
          </a:p>
        </p:txBody>
      </p:sp>
      <p:graphicFrame>
        <p:nvGraphicFramePr>
          <p:cNvPr id="5" name="Tabel 5">
            <a:extLst>
              <a:ext uri="{FF2B5EF4-FFF2-40B4-BE49-F238E27FC236}">
                <a16:creationId xmlns:a16="http://schemas.microsoft.com/office/drawing/2014/main" id="{2F1DAE66-90C3-4C80-AC46-AA4D1A285E16}"/>
              </a:ext>
            </a:extLst>
          </p:cNvPr>
          <p:cNvGraphicFramePr>
            <a:graphicFrameLocks noGrp="1"/>
          </p:cNvGraphicFramePr>
          <p:nvPr>
            <p:ph idx="1"/>
            <p:extLst>
              <p:ext uri="{D42A27DB-BD31-4B8C-83A1-F6EECF244321}">
                <p14:modId xmlns:p14="http://schemas.microsoft.com/office/powerpoint/2010/main" val="2310888192"/>
              </p:ext>
            </p:extLst>
          </p:nvPr>
        </p:nvGraphicFramePr>
        <p:xfrm>
          <a:off x="838200" y="1825625"/>
          <a:ext cx="10515600" cy="210820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573782727"/>
                    </a:ext>
                  </a:extLst>
                </a:gridCol>
                <a:gridCol w="5257800">
                  <a:extLst>
                    <a:ext uri="{9D8B030D-6E8A-4147-A177-3AD203B41FA5}">
                      <a16:colId xmlns:a16="http://schemas.microsoft.com/office/drawing/2014/main" val="1985757485"/>
                    </a:ext>
                  </a:extLst>
                </a:gridCol>
              </a:tblGrid>
              <a:tr h="370840">
                <a:tc>
                  <a:txBody>
                    <a:bodyPr/>
                    <a:lstStyle/>
                    <a:p>
                      <a:r>
                        <a:rPr lang="da-DK" dirty="0"/>
                        <a:t>Læringsmål:</a:t>
                      </a:r>
                    </a:p>
                  </a:txBody>
                  <a:tcPr/>
                </a:tc>
                <a:tc>
                  <a:txBody>
                    <a:bodyPr/>
                    <a:lstStyle/>
                    <a:p>
                      <a:r>
                        <a:rPr lang="da-DK" dirty="0"/>
                        <a:t>Dine noter: </a:t>
                      </a:r>
                    </a:p>
                  </a:txBody>
                  <a:tcPr/>
                </a:tc>
                <a:extLst>
                  <a:ext uri="{0D108BD9-81ED-4DB2-BD59-A6C34878D82A}">
                    <a16:rowId xmlns:a16="http://schemas.microsoft.com/office/drawing/2014/main" val="1563034702"/>
                  </a:ext>
                </a:extLst>
              </a:tr>
              <a:tr h="370840">
                <a:tc>
                  <a:txBody>
                    <a:bodyPr/>
                    <a:lstStyle/>
                    <a:p>
                      <a:pPr marL="457200" indent="-457200">
                        <a:buFont typeface="Arial" panose="020B0604020202020204" pitchFamily="34" charset="0"/>
                        <a:buChar char="•"/>
                      </a:pPr>
                      <a:r>
                        <a:rPr lang="da-DK" sz="1800" b="0" dirty="0"/>
                        <a:t>Redegøre for demokratiformer</a:t>
                      </a:r>
                    </a:p>
                    <a:p>
                      <a:pPr marL="457200" indent="-457200">
                        <a:buFont typeface="Arial" panose="020B0604020202020204" pitchFamily="34" charset="0"/>
                        <a:buChar char="•"/>
                      </a:pPr>
                      <a:r>
                        <a:rPr lang="da-DK" sz="1800" b="0" dirty="0"/>
                        <a:t>Definere demokrati</a:t>
                      </a:r>
                    </a:p>
                    <a:p>
                      <a:pPr marL="457200" indent="-457200">
                        <a:buFont typeface="Arial" panose="020B0604020202020204" pitchFamily="34" charset="0"/>
                        <a:buChar char="•"/>
                      </a:pPr>
                      <a:r>
                        <a:rPr lang="da-DK" sz="1800" b="0" dirty="0"/>
                        <a:t>Forstå forskellige opfattelse af hvad demokrati er</a:t>
                      </a:r>
                    </a:p>
                    <a:p>
                      <a:pPr marL="457200" indent="-457200">
                        <a:buFont typeface="Arial" panose="020B0604020202020204" pitchFamily="34" charset="0"/>
                        <a:buChar char="•"/>
                      </a:pPr>
                      <a:r>
                        <a:rPr lang="da-DK" sz="1800" b="0" dirty="0"/>
                        <a:t>Undersøg demokratiudviklingen af i forskellige lande. </a:t>
                      </a:r>
                    </a:p>
                    <a:p>
                      <a:pPr marL="285750" indent="-285750">
                        <a:buFontTx/>
                        <a:buChar char="-"/>
                      </a:pPr>
                      <a:endParaRPr lang="da-DK" dirty="0"/>
                    </a:p>
                  </a:txBody>
                  <a:tcPr/>
                </a:tc>
                <a:tc>
                  <a:txBody>
                    <a:bodyPr/>
                    <a:lstStyle/>
                    <a:p>
                      <a:endParaRPr lang="da-DK" dirty="0"/>
                    </a:p>
                  </a:txBody>
                  <a:tcPr/>
                </a:tc>
                <a:extLst>
                  <a:ext uri="{0D108BD9-81ED-4DB2-BD59-A6C34878D82A}">
                    <a16:rowId xmlns:a16="http://schemas.microsoft.com/office/drawing/2014/main" val="81396569"/>
                  </a:ext>
                </a:extLst>
              </a:tr>
            </a:tbl>
          </a:graphicData>
        </a:graphic>
      </p:graphicFrame>
      <p:grpSp>
        <p:nvGrpSpPr>
          <p:cNvPr id="11" name="Group 10">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12" name="Isosceles Triangle 11">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ladsholder til indhold 7" descr="Et billede, der indeholder tekst, clipart&#10;&#10;Automatisk genereret beskrivelse">
            <a:extLst>
              <a:ext uri="{FF2B5EF4-FFF2-40B4-BE49-F238E27FC236}">
                <a16:creationId xmlns:a16="http://schemas.microsoft.com/office/drawing/2014/main" id="{B1C20693-EBC3-44F8-8B28-A5B7F7EE23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392" y="-23543"/>
            <a:ext cx="3284659" cy="1313863"/>
          </a:xfrm>
          <a:prstGeom prst="rect">
            <a:avLst/>
          </a:prstGeom>
        </p:spPr>
      </p:pic>
      <p:grpSp>
        <p:nvGrpSpPr>
          <p:cNvPr id="15" name="Group 14">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16" name="Rectangle 15">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61052622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1302</TotalTime>
  <Words>659</Words>
  <Application>Microsoft Office PowerPoint</Application>
  <PresentationFormat>Widescreen</PresentationFormat>
  <Paragraphs>70</Paragraphs>
  <Slides>7</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7</vt:i4>
      </vt:variant>
    </vt:vector>
  </HeadingPairs>
  <TitlesOfParts>
    <vt:vector size="11" baseType="lpstr">
      <vt:lpstr>Arial</vt:lpstr>
      <vt:lpstr>Calibri</vt:lpstr>
      <vt:lpstr>Calibri Light</vt:lpstr>
      <vt:lpstr>Office-tema</vt:lpstr>
      <vt:lpstr>Kapitel 11: Demokrati</vt:lpstr>
      <vt:lpstr>Demokrati – et begreb med mange betydninger</vt:lpstr>
      <vt:lpstr>En definition på demokrati</vt:lpstr>
      <vt:lpstr>Tænkeøvelse:</vt:lpstr>
      <vt:lpstr>Demokrati – for alle eller de få?</vt:lpstr>
      <vt:lpstr>Undersøgelsesopgave: </vt:lpstr>
      <vt:lpstr>Læringsmål – kan du det?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Kapitel XX</dc:title>
  <dc:creator>Jesper Hjarsbæk</dc:creator>
  <cp:lastModifiedBy>Jesper Hjarsbæk Rasmussen</cp:lastModifiedBy>
  <cp:revision>46</cp:revision>
  <dcterms:created xsi:type="dcterms:W3CDTF">2021-10-11T07:32:15Z</dcterms:created>
  <dcterms:modified xsi:type="dcterms:W3CDTF">2021-10-18T11:00:57Z</dcterms:modified>
</cp:coreProperties>
</file>