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9" r:id="rId3"/>
    <p:sldId id="273" r:id="rId4"/>
    <p:sldId id="274" r:id="rId5"/>
    <p:sldId id="275" r:id="rId6"/>
    <p:sldId id="261" r:id="rId7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llemlayout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Lyst layout 1 - Markering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5758FB7-9AC5-4552-8A53-C91805E547FA}" styleName="Tema til typografi 1 - Markering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ema til typografi 1 - Markering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27F97BB-C833-4FB7-BDE5-3F7075034690}" styleName="Tema til typografi 2 - Markering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E450BB-A1C3-4DD4-B499-3696E582806B}" type="datetimeFigureOut">
              <a:rPr lang="da-DK" smtClean="0"/>
              <a:t>18-10-2021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1E8273-A264-4862-8881-9F436CDA77E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582191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8D02AE-1DED-4D1D-9945-7806BD66FB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E8A3FBBA-E8B9-4FCD-8295-5B0F1F028D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550F9AE-19FE-4AED-8027-24B4FE03F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DD96-5E4F-4ED6-AA22-0F486D1215A3}" type="datetimeFigureOut">
              <a:rPr lang="da-DK" smtClean="0"/>
              <a:t>18-10-2021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ED497F8-4A0C-4C56-AD55-0C880CFF2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9BCE2C57-BE4D-412C-AFE1-63C1EDD76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43634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4D9269-F0D7-4019-BA05-4D942A649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FB1EB501-C62B-45E2-B70D-35FBD3BBDA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D25CFAE5-4EE1-4C49-8B3C-C6C1B44CD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DD96-5E4F-4ED6-AA22-0F486D1215A3}" type="datetimeFigureOut">
              <a:rPr lang="da-DK" smtClean="0"/>
              <a:t>18-10-2021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68B0089-AAB4-4047-B645-729E444B4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158B9096-28A8-4124-A6BF-DB8254DED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37856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FA86CC5D-F118-4F4E-A92E-3ACE648987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2306BB8F-903B-4CFC-87C7-E0F2E5C3F5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54CAF06-6A38-4BEB-AACF-ED12D7C34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DD96-5E4F-4ED6-AA22-0F486D1215A3}" type="datetimeFigureOut">
              <a:rPr lang="da-DK" smtClean="0"/>
              <a:t>18-10-2021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FEAA1663-21A9-4986-A6E6-907382287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606F427D-8EBD-4702-A2EF-27C74A017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9789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98FDA7-2F40-47F5-A034-E2E091028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47B02042-F6DE-43B5-83B4-01EC622302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1E9ABDA1-9B38-4E7D-8B7E-B8D0F63BF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DD96-5E4F-4ED6-AA22-0F486D1215A3}" type="datetimeFigureOut">
              <a:rPr lang="da-DK" smtClean="0"/>
              <a:t>18-10-2021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3C524FAA-AFC2-4B62-A681-8205ADCD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428D1C47-5E61-4042-98D9-28967295B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07064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A65639-C213-4C3D-8ABD-3473B92681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17ED6D6A-3229-418F-B7E4-CF0DACCA45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14ACE8BF-A250-4B8F-856A-8EC1B7177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DD96-5E4F-4ED6-AA22-0F486D1215A3}" type="datetimeFigureOut">
              <a:rPr lang="da-DK" smtClean="0"/>
              <a:t>18-10-2021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A4AECF2-037C-4740-AA87-C43EAC9D7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0BB7CE6-2C4D-4E4C-A4C7-8C4DAC663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60746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8B26B8-C27F-4134-9B03-BBFD68E18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E46ABC3-D66C-4B85-B41D-7243D3BF01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1C2F20D5-DCDC-4AE3-91D4-0D7E0AF992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4B334769-F55A-4327-AD93-621BC4ECF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DD96-5E4F-4ED6-AA22-0F486D1215A3}" type="datetimeFigureOut">
              <a:rPr lang="da-DK" smtClean="0"/>
              <a:t>18-10-2021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4ACFD51D-F841-4B1C-B766-AB7CD59BD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A1EAF2EC-424B-4F16-946A-F0B358745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62971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B7A537-3190-403D-9D44-7BAB088A9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9C916A32-D948-431F-B58A-4FB4BCC098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17BAA6E2-C123-49F2-AC87-1A09649E55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3C6DB95E-2AB7-4F0C-B665-D3DF9123BF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49F46504-3BE9-4621-8E05-87CA18AA81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499A42F6-BBDE-4997-B404-2C5379673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DD96-5E4F-4ED6-AA22-0F486D1215A3}" type="datetimeFigureOut">
              <a:rPr lang="da-DK" smtClean="0"/>
              <a:t>18-10-2021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0CEF43F8-2EB7-4590-A1C3-9759DCEEE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FEB52628-7280-43E5-8B40-68672345F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08858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F832A9-3263-4917-8503-7A5E076E2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6EF34F5A-CE74-416D-924D-C7E559A97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DD96-5E4F-4ED6-AA22-0F486D1215A3}" type="datetimeFigureOut">
              <a:rPr lang="da-DK" smtClean="0"/>
              <a:t>18-10-2021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E178EBFB-BE91-4CFE-8B6D-82F5C3EE6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42ED9CA8-8E2C-4DB6-B91C-F74B79035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92510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5CCC359F-B6B5-49A6-B9A3-B014AAC41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DD96-5E4F-4ED6-AA22-0F486D1215A3}" type="datetimeFigureOut">
              <a:rPr lang="da-DK" smtClean="0"/>
              <a:t>18-10-2021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A0F15608-DA72-4122-9F0E-18CB34093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883EF46C-8B0C-4C21-91C4-E6580365D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001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70E312-55E3-46F3-9D01-3B6C97340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E615451-0FDB-4676-A164-CA59399EB2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BF604A54-6FB7-4803-8C3D-956A59EBC2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6BE03F57-4107-4416-9B5F-47A50F4D7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DD96-5E4F-4ED6-AA22-0F486D1215A3}" type="datetimeFigureOut">
              <a:rPr lang="da-DK" smtClean="0"/>
              <a:t>18-10-2021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DA1FE536-BFEF-49BF-B1CA-D842B0943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70CC1704-C6BC-4D68-9431-2B284D6CA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6569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E24E19-7370-4AA5-B8F7-70632D37A1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5CE7E19C-1FD1-4F30-8B5F-055D2F18E6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0D150896-0FB3-4DDE-903C-70CA20FA35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4F790192-91B1-47E0-901C-AAFEA3677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DD96-5E4F-4ED6-AA22-0F486D1215A3}" type="datetimeFigureOut">
              <a:rPr lang="da-DK" smtClean="0"/>
              <a:t>18-10-2021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D6E10B5C-267A-4612-A6DE-8E0AF9FBE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4311888A-B93F-400E-8FB0-648726B0C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00386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A6C64F1A-5DDA-41CC-81E0-1974FD6F1D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7AFFE922-6A2C-4D5D-9801-7DF7BB8E8E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E9348F80-2ECA-48AA-9B75-BAA9A038EE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9DD96-5E4F-4ED6-AA22-0F486D1215A3}" type="datetimeFigureOut">
              <a:rPr lang="da-DK" smtClean="0"/>
              <a:t>18-10-2021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6DF7662-9C63-4388-8790-086C112645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BE5BD8E-2F31-46E7-AC36-4143FA5C04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42474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355ppBksedw" TargetMode="External"/><Relationship Id="rId2" Type="http://schemas.openxmlformats.org/officeDocument/2006/relationships/hyperlink" Target="https://www.youtube.com/watch?v=hpLp1lH0AGk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s://www.borgerforslag.dk/se-og-stoet-forslag/?Id=FT-06912" TargetMode="External"/><Relationship Id="rId4" Type="http://schemas.openxmlformats.org/officeDocument/2006/relationships/hyperlink" Target="https://www.borgerforslag.dk/om-borgerforslag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5C027C0-2AD1-47E8-B93D-75EFE7519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da-DK" sz="3600" b="1" dirty="0"/>
              <a:t>Kapitel 13: Det politiske system i Danmark </a:t>
            </a:r>
            <a:endParaRPr lang="da-DK" sz="3600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64D2FB4A-93C1-4A24-9896-48C3A09D40B7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43469" y="1782981"/>
            <a:ext cx="4008384" cy="439398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da-DK" altLang="da-DK" sz="2000" b="0" i="0" u="none" strike="noStrike" cap="none" normalizeH="0" baseline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da-DK" altLang="da-DK" sz="2000" b="0" i="0" u="none" strike="noStrike" cap="none" normalizeH="0" baseline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Pladsholder til indhold 7" descr="Et billede, der indeholder tekst, clipart&#10;&#10;Automatisk genereret beskrivelse">
            <a:extLst>
              <a:ext uri="{FF2B5EF4-FFF2-40B4-BE49-F238E27FC236}">
                <a16:creationId xmlns:a16="http://schemas.microsoft.com/office/drawing/2014/main" id="{F53C9B9B-6C31-42EB-88C2-87CC0F895AB2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1212" y="14276"/>
            <a:ext cx="2360788" cy="944315"/>
          </a:xfrm>
          <a:prstGeom prst="rect">
            <a:avLst/>
          </a:prstGeom>
        </p:spPr>
      </p:pic>
      <p:graphicFrame>
        <p:nvGraphicFramePr>
          <p:cNvPr id="3" name="Tabel 4">
            <a:extLst>
              <a:ext uri="{FF2B5EF4-FFF2-40B4-BE49-F238E27FC236}">
                <a16:creationId xmlns:a16="http://schemas.microsoft.com/office/drawing/2014/main" id="{712497F4-C7CE-4834-B8D2-DA1F43970B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5717597"/>
              </p:ext>
            </p:extLst>
          </p:nvPr>
        </p:nvGraphicFramePr>
        <p:xfrm>
          <a:off x="643468" y="2104644"/>
          <a:ext cx="10905066" cy="37573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90241">
                  <a:extLst>
                    <a:ext uri="{9D8B030D-6E8A-4147-A177-3AD203B41FA5}">
                      <a16:colId xmlns:a16="http://schemas.microsoft.com/office/drawing/2014/main" val="1922221262"/>
                    </a:ext>
                  </a:extLst>
                </a:gridCol>
                <a:gridCol w="5414825">
                  <a:extLst>
                    <a:ext uri="{9D8B030D-6E8A-4147-A177-3AD203B41FA5}">
                      <a16:colId xmlns:a16="http://schemas.microsoft.com/office/drawing/2014/main" val="2863391415"/>
                    </a:ext>
                  </a:extLst>
                </a:gridCol>
              </a:tblGrid>
              <a:tr h="9251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dirty="0"/>
                        <a:t>Læringsmål - efter at have læst dette kapitel skal du kunne: </a:t>
                      </a:r>
                    </a:p>
                  </a:txBody>
                  <a:tcPr marL="88961" marR="88961" marT="44480" marB="4448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/>
                        <a:t>Dagsorden for modulet</a:t>
                      </a:r>
                    </a:p>
                    <a:p>
                      <a:endParaRPr lang="da-DK" sz="1800"/>
                    </a:p>
                  </a:txBody>
                  <a:tcPr marL="88961" marR="88961" marT="44480" marB="44480"/>
                </a:tc>
                <a:extLst>
                  <a:ext uri="{0D108BD9-81ED-4DB2-BD59-A6C34878D82A}">
                    <a16:rowId xmlns:a16="http://schemas.microsoft.com/office/drawing/2014/main" val="1859630239"/>
                  </a:ext>
                </a:extLst>
              </a:tr>
              <a:tr h="2793374">
                <a:tc>
                  <a:txBody>
                    <a:bodyPr/>
                    <a:lstStyle/>
                    <a:p>
                      <a:pPr marL="457200" indent="-457200">
                        <a:buAutoNum type="arabicParenR"/>
                      </a:pPr>
                      <a:r>
                        <a:rPr lang="da-DK" sz="1800" b="0" dirty="0"/>
                        <a:t>Redegøre for den parlamentariske styringskæde</a:t>
                      </a:r>
                    </a:p>
                    <a:p>
                      <a:pPr marL="457200" indent="-457200">
                        <a:buAutoNum type="arabicParenR"/>
                      </a:pPr>
                      <a:r>
                        <a:rPr lang="da-DK" sz="1800" b="0" dirty="0"/>
                        <a:t>Forstå lovgivningsprocessen i Danmark</a:t>
                      </a:r>
                    </a:p>
                    <a:p>
                      <a:pPr marL="457200" indent="-457200">
                        <a:buAutoNum type="arabicParenR"/>
                      </a:pPr>
                      <a:r>
                        <a:rPr lang="da-DK" sz="1800" b="0" dirty="0"/>
                        <a:t>Forstå hvordan de forskellige magtinstanser kan kontrollere hinanden. </a:t>
                      </a:r>
                    </a:p>
                    <a:p>
                      <a:pPr marL="457200" indent="-457200">
                        <a:buAutoNum type="arabicParenR"/>
                      </a:pPr>
                      <a:r>
                        <a:rPr lang="da-DK" sz="1800" b="0" dirty="0"/>
                        <a:t>Undersøge hvordan love bliver til. </a:t>
                      </a:r>
                    </a:p>
                    <a:p>
                      <a:pPr marL="0" indent="0">
                        <a:buNone/>
                      </a:pPr>
                      <a:endParaRPr lang="da-DK" sz="1800" b="0" dirty="0"/>
                    </a:p>
                    <a:p>
                      <a:pPr marL="457200" indent="-457200">
                        <a:buAutoNum type="arabicParenR"/>
                      </a:pPr>
                      <a:endParaRPr lang="da-DK" sz="1800" b="0" dirty="0"/>
                    </a:p>
                    <a:p>
                      <a:pPr marL="457200" indent="-457200">
                        <a:buAutoNum type="arabicParenR"/>
                      </a:pPr>
                      <a:endParaRPr lang="da-DK" sz="1800" b="0" dirty="0"/>
                    </a:p>
                    <a:p>
                      <a:pPr marL="457200" indent="-457200">
                        <a:buAutoNum type="arabicParenR"/>
                      </a:pPr>
                      <a:endParaRPr lang="da-DK" sz="1800" b="0" dirty="0"/>
                    </a:p>
                    <a:p>
                      <a:endParaRPr lang="da-DK" sz="1800" dirty="0"/>
                    </a:p>
                  </a:txBody>
                  <a:tcPr marL="88961" marR="88961" marT="44480" marB="4448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a-DK" sz="1800" dirty="0"/>
                        <a:t>Den parlamentariske styringskæde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a-DK" sz="1800" dirty="0"/>
                        <a:t>Lovgivningsprocessen i Folketinget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a-DK" sz="1800" dirty="0"/>
                        <a:t>Undersøgelsesopgaver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a-DK" sz="1800" dirty="0"/>
                        <a:t>Afsluttende øvelse om læringsmål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br>
                        <a:rPr lang="da-DK" sz="1800" dirty="0"/>
                      </a:br>
                      <a:r>
                        <a:rPr lang="da-DK" sz="1800" dirty="0"/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da-DK" sz="1800" dirty="0"/>
                    </a:p>
                  </a:txBody>
                  <a:tcPr marL="88961" marR="88961" marT="44480" marB="44480"/>
                </a:tc>
                <a:extLst>
                  <a:ext uri="{0D108BD9-81ED-4DB2-BD59-A6C34878D82A}">
                    <a16:rowId xmlns:a16="http://schemas.microsoft.com/office/drawing/2014/main" val="15253591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1239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Rectangle 95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7A5495F-CF2F-4925-BCC2-52605ACC1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da-DK" sz="3600" dirty="0"/>
              <a:t>Den parlamentariske styringskæde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FC06212-37DE-414F-A4DB-6DEF5415CC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7149" y="1647161"/>
            <a:ext cx="4008384" cy="4393982"/>
          </a:xfrm>
        </p:spPr>
        <p:txBody>
          <a:bodyPr>
            <a:normAutofit/>
          </a:bodyPr>
          <a:lstStyle/>
          <a:p>
            <a:r>
              <a:rPr lang="da-DK" sz="1700" dirty="0"/>
              <a:t> Danmark har vi det, der kaldes for forholdstalsvalg. Ved forholdstalsvalg skal sammensætningen af parlamentet afspejle vælgerholdningerne. </a:t>
            </a:r>
          </a:p>
          <a:p>
            <a:r>
              <a:rPr lang="da-DK" sz="1700" dirty="0"/>
              <a:t>Magtdelingsprincippet og  det parlamentariske princip. </a:t>
            </a:r>
          </a:p>
          <a:p>
            <a:r>
              <a:rPr lang="da-DK" sz="1700" dirty="0"/>
              <a:t>Mindretalsregeringer og flertalsregeringer </a:t>
            </a:r>
          </a:p>
          <a:p>
            <a:r>
              <a:rPr lang="da-DK" sz="1700" dirty="0"/>
              <a:t>Parlamentariske kontrol: </a:t>
            </a:r>
          </a:p>
          <a:p>
            <a:pPr lvl="1"/>
            <a:r>
              <a:rPr lang="da-DK" sz="1300" dirty="0"/>
              <a:t>Forespørgselsdebat</a:t>
            </a:r>
          </a:p>
          <a:p>
            <a:pPr lvl="1"/>
            <a:r>
              <a:rPr lang="da-DK" sz="1300" dirty="0"/>
              <a:t>Spørgsmål.</a:t>
            </a:r>
          </a:p>
          <a:p>
            <a:pPr lvl="1"/>
            <a:r>
              <a:rPr lang="da-DK" sz="1300" dirty="0"/>
              <a:t>Folketingets udvalg</a:t>
            </a:r>
          </a:p>
          <a:p>
            <a:pPr lvl="1"/>
            <a:r>
              <a:rPr lang="da-DK" sz="1300" dirty="0"/>
              <a:t>Udvalgsspørgsmål </a:t>
            </a:r>
          </a:p>
        </p:txBody>
      </p:sp>
      <p:grpSp>
        <p:nvGrpSpPr>
          <p:cNvPr id="98" name="Group 97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99" name="Isosceles Triangle 98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Rectangle 99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9" name="Billede 8">
            <a:extLst>
              <a:ext uri="{FF2B5EF4-FFF2-40B4-BE49-F238E27FC236}">
                <a16:creationId xmlns:a16="http://schemas.microsoft.com/office/drawing/2014/main" id="{D0054788-6FF8-4AF3-A019-CD96F88995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5320" y="2275560"/>
            <a:ext cx="6253212" cy="3376734"/>
          </a:xfrm>
          <a:prstGeom prst="rect">
            <a:avLst/>
          </a:prstGeom>
        </p:spPr>
      </p:pic>
      <p:grpSp>
        <p:nvGrpSpPr>
          <p:cNvPr id="102" name="Group 101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Isosceles Triangle 103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5" name="Billede 4" descr="Et billede, der indeholder tekst&#10;&#10;Automatisk genereret beskrivelse">
            <a:extLst>
              <a:ext uri="{FF2B5EF4-FFF2-40B4-BE49-F238E27FC236}">
                <a16:creationId xmlns:a16="http://schemas.microsoft.com/office/drawing/2014/main" id="{875B8B62-8644-42FA-9DF4-E91CFC1BA0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32644" y="0"/>
            <a:ext cx="2359356" cy="944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5507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101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7A5495F-CF2F-4925-BCC2-52605ACC1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da-DK" sz="3600" dirty="0"/>
              <a:t>Lovgivningsprocessen i Folketinget</a:t>
            </a:r>
          </a:p>
        </p:txBody>
      </p: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105" name="Isosceles Triangle 104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109" name="Rectangle 108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Isosceles Triangle 109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5" name="Billede 4" descr="Et billede, der indeholder tekst&#10;&#10;Automatisk genereret beskrivelse">
            <a:extLst>
              <a:ext uri="{FF2B5EF4-FFF2-40B4-BE49-F238E27FC236}">
                <a16:creationId xmlns:a16="http://schemas.microsoft.com/office/drawing/2014/main" id="{875B8B62-8644-42FA-9DF4-E91CFC1BA0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2644" y="0"/>
            <a:ext cx="2359356" cy="944962"/>
          </a:xfrm>
          <a:prstGeom prst="rect">
            <a:avLst/>
          </a:prstGeom>
        </p:spPr>
      </p:pic>
      <p:pic>
        <p:nvPicPr>
          <p:cNvPr id="10" name="Billede 9">
            <a:extLst>
              <a:ext uri="{FF2B5EF4-FFF2-40B4-BE49-F238E27FC236}">
                <a16:creationId xmlns:a16="http://schemas.microsoft.com/office/drawing/2014/main" id="{D9E7B6AD-B6DE-4CF4-8176-037A9B4518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20599" y="1218978"/>
            <a:ext cx="4098734" cy="5639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682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Rectangle 139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7A5495F-CF2F-4925-BCC2-52605ACC1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da-DK" sz="3600" dirty="0"/>
              <a:t>Undersøgelsesopgave: 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FC06212-37DE-414F-A4DB-6DEF5415CC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782981"/>
            <a:ext cx="10905066" cy="4393982"/>
          </a:xfrm>
        </p:spPr>
        <p:txBody>
          <a:bodyPr>
            <a:normAutofit/>
          </a:bodyPr>
          <a:lstStyle/>
          <a:p>
            <a:r>
              <a:rPr lang="da-DK" sz="1800" dirty="0">
                <a:effectLst/>
                <a:latin typeface="Calibri" panose="020F0502020204030204" pitchFamily="34" charset="0"/>
              </a:rPr>
              <a:t>Se klippet </a:t>
            </a:r>
            <a:r>
              <a:rPr lang="da-DK" sz="1800" dirty="0">
                <a:effectLst/>
                <a:latin typeface="Calibri" panose="020F0502020204030204" pitchFamily="34" charset="0"/>
                <a:hlinkClick r:id="rId2"/>
              </a:rPr>
              <a:t>Regeringens magt i lovgivningsprocessen</a:t>
            </a:r>
            <a:r>
              <a:rPr lang="da-DK" sz="1800" dirty="0">
                <a:effectLst/>
                <a:latin typeface="Calibri" panose="020F0502020204030204" pitchFamily="34" charset="0"/>
              </a:rPr>
              <a:t> og undersøger hvilke indflydelse regeringen har. </a:t>
            </a:r>
          </a:p>
          <a:p>
            <a:pPr lvl="1"/>
            <a:r>
              <a:rPr lang="da-DK" sz="1800" dirty="0">
                <a:effectLst/>
                <a:latin typeface="Calibri" panose="020F0502020204030204" pitchFamily="34" charset="0"/>
              </a:rPr>
              <a:t>a. Forklar hvilken indflydelse regeringen har</a:t>
            </a:r>
          </a:p>
          <a:p>
            <a:pPr lvl="1"/>
            <a:r>
              <a:rPr lang="da-DK" sz="1800" dirty="0">
                <a:effectLst/>
                <a:latin typeface="Calibri" panose="020F0502020204030204" pitchFamily="34" charset="0"/>
              </a:rPr>
              <a:t>b. Hvordan bliver regeringen dannet</a:t>
            </a:r>
          </a:p>
          <a:p>
            <a:pPr lvl="1"/>
            <a:r>
              <a:rPr lang="da-DK" sz="1800" dirty="0">
                <a:effectLst/>
                <a:latin typeface="Calibri" panose="020F0502020204030204" pitchFamily="34" charset="0"/>
              </a:rPr>
              <a:t>c. Hvem holder øje med at Regeringen følger lovgivningen </a:t>
            </a:r>
            <a:r>
              <a:rPr lang="da-DK" sz="1800" dirty="0">
                <a:effectLst/>
                <a:latin typeface="Calibri" panose="020F0502020204030204" pitchFamily="34" charset="0"/>
                <a:hlinkClick r:id="rId3"/>
              </a:rPr>
              <a:t>Film: Kontrol med Regeringen</a:t>
            </a:r>
            <a:endParaRPr lang="da-DK" sz="1800" dirty="0">
              <a:effectLst/>
              <a:latin typeface="Calibri" panose="020F0502020204030204" pitchFamily="34" charset="0"/>
            </a:endParaRPr>
          </a:p>
          <a:p>
            <a:r>
              <a:rPr lang="da-DK" sz="1800" dirty="0">
                <a:effectLst/>
                <a:latin typeface="Calibri" panose="020F0502020204030204" pitchFamily="34" charset="0"/>
              </a:rPr>
              <a:t>Hvad er et </a:t>
            </a:r>
            <a:r>
              <a:rPr lang="da-DK" sz="1800" dirty="0">
                <a:effectLst/>
                <a:latin typeface="Calibri" panose="020F0502020204030204" pitchFamily="34" charset="0"/>
                <a:hlinkClick r:id="rId4"/>
              </a:rPr>
              <a:t>borgerforslag</a:t>
            </a:r>
            <a:r>
              <a:rPr lang="da-DK" sz="1800" dirty="0">
                <a:effectLst/>
                <a:latin typeface="Calibri" panose="020F0502020204030204" pitchFamily="34" charset="0"/>
              </a:rPr>
              <a:t>?</a:t>
            </a:r>
          </a:p>
          <a:p>
            <a:r>
              <a:rPr lang="da-DK" sz="1800" dirty="0">
                <a:effectLst/>
                <a:latin typeface="Calibri" panose="020F0502020204030204" pitchFamily="34" charset="0"/>
              </a:rPr>
              <a:t>Hvad går </a:t>
            </a:r>
            <a:r>
              <a:rPr lang="da-DK" sz="1800" dirty="0">
                <a:effectLst/>
                <a:latin typeface="Calibri" panose="020F0502020204030204" pitchFamily="34" charset="0"/>
                <a:hlinkClick r:id="rId5"/>
              </a:rPr>
              <a:t>dette borgerforslag</a:t>
            </a:r>
            <a:r>
              <a:rPr lang="da-DK" sz="1800" dirty="0">
                <a:effectLst/>
                <a:latin typeface="Calibri" panose="020F0502020204030204" pitchFamily="34" charset="0"/>
              </a:rPr>
              <a:t> ud på?</a:t>
            </a:r>
          </a:p>
          <a:p>
            <a:pPr lvl="1"/>
            <a:r>
              <a:rPr lang="da-DK" sz="1800" dirty="0">
                <a:effectLst/>
                <a:latin typeface="Calibri" panose="020F0502020204030204" pitchFamily="34" charset="0"/>
              </a:rPr>
              <a:t>Hvem har fremsat forslaget? </a:t>
            </a:r>
          </a:p>
          <a:p>
            <a:pPr lvl="1"/>
            <a:r>
              <a:rPr lang="da-DK" sz="1800" dirty="0">
                <a:effectLst/>
                <a:latin typeface="Calibri" panose="020F0502020204030204" pitchFamily="34" charset="0"/>
              </a:rPr>
              <a:t>Og hvem er disse personer?</a:t>
            </a:r>
          </a:p>
          <a:p>
            <a:pPr lvl="1"/>
            <a:r>
              <a:rPr lang="da-DK" sz="1800" dirty="0">
                <a:effectLst/>
                <a:latin typeface="Calibri" panose="020F0502020204030204" pitchFamily="34" charset="0"/>
              </a:rPr>
              <a:t>Har de noget til fælles?</a:t>
            </a:r>
          </a:p>
          <a:p>
            <a:r>
              <a:rPr lang="da-DK" sz="1800" dirty="0">
                <a:effectLst/>
                <a:latin typeface="Calibri" panose="020F0502020204030204" pitchFamily="34" charset="0"/>
              </a:rPr>
              <a:t>Diskuter hvilke fordele og ulemper er der ved borgerforslag</a:t>
            </a:r>
          </a:p>
          <a:p>
            <a:endParaRPr lang="da-DK" sz="2200" dirty="0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Isosceles Triangle 143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Isosceles Triangle 145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Billede 4" descr="Et billede, der indeholder tekst&#10;&#10;Automatisk genereret beskrivelse">
            <a:extLst>
              <a:ext uri="{FF2B5EF4-FFF2-40B4-BE49-F238E27FC236}">
                <a16:creationId xmlns:a16="http://schemas.microsoft.com/office/drawing/2014/main" id="{875B8B62-8644-42FA-9DF4-E91CFC1BA0E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832644" y="0"/>
            <a:ext cx="2359356" cy="944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5346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Rectangle 139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7A5495F-CF2F-4925-BCC2-52605ACC1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da-DK" sz="3600" dirty="0"/>
              <a:t>Undersøgelsesopgave: 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FC06212-37DE-414F-A4DB-6DEF5415CC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782981"/>
            <a:ext cx="10905066" cy="4393982"/>
          </a:xfrm>
        </p:spPr>
        <p:txBody>
          <a:bodyPr>
            <a:normAutofit/>
          </a:bodyPr>
          <a:lstStyle/>
          <a:p>
            <a:r>
              <a:rPr lang="da-DK" sz="2200" dirty="0"/>
              <a:t>I grupper og følg disse trin: </a:t>
            </a:r>
          </a:p>
          <a:p>
            <a:pPr marL="342900" indent="-342900">
              <a:buFont typeface="+mj-lt"/>
              <a:buAutoNum type="arabicPeriod"/>
            </a:pPr>
            <a:r>
              <a:rPr lang="da-DK" sz="2200" dirty="0"/>
              <a:t>Brainstorm: Hvilke lovændringer eller vedtagelser har været dækket i medierne for nyligt? </a:t>
            </a:r>
          </a:p>
          <a:p>
            <a:pPr marL="342900" indent="-342900">
              <a:buFont typeface="+mj-lt"/>
              <a:buAutoNum type="arabicPeriod"/>
            </a:pPr>
            <a:r>
              <a:rPr lang="da-DK" sz="2200" dirty="0"/>
              <a:t>Vælg en case til at arbejde med den danske lovgivningsproces.</a:t>
            </a:r>
          </a:p>
          <a:p>
            <a:pPr marL="342900" indent="-342900">
              <a:buFont typeface="+mj-lt"/>
              <a:buAutoNum type="arabicPeriod"/>
            </a:pPr>
            <a:r>
              <a:rPr lang="da-DK" sz="2200" dirty="0"/>
              <a:t>Brug især infomedia og Folketingets hjemmeside i jeres undersøgelse. Brug casen til at følge, hvordan et lovforslag bevæger sig gennem lovgivningsprocessen. Brug figur 13.4 som kort over processen og tag noter ved hvert punkt. </a:t>
            </a:r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Isosceles Triangle 143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Isosceles Triangle 145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Billede 4" descr="Et billede, der indeholder tekst&#10;&#10;Automatisk genereret beskrivelse">
            <a:extLst>
              <a:ext uri="{FF2B5EF4-FFF2-40B4-BE49-F238E27FC236}">
                <a16:creationId xmlns:a16="http://schemas.microsoft.com/office/drawing/2014/main" id="{875B8B62-8644-42FA-9DF4-E91CFC1BA0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2644" y="0"/>
            <a:ext cx="2359356" cy="944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22885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C5908AD-5BC9-4F3E-AE55-B380BDB987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da-DK" sz="3600" dirty="0"/>
              <a:t>Læringsmål – kan du det?</a:t>
            </a:r>
          </a:p>
        </p:txBody>
      </p:sp>
      <p:graphicFrame>
        <p:nvGraphicFramePr>
          <p:cNvPr id="5" name="Tabel 5">
            <a:extLst>
              <a:ext uri="{FF2B5EF4-FFF2-40B4-BE49-F238E27FC236}">
                <a16:creationId xmlns:a16="http://schemas.microsoft.com/office/drawing/2014/main" id="{2F1DAE66-90C3-4C80-AC46-AA4D1A285E1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2796456"/>
              </p:ext>
            </p:extLst>
          </p:nvPr>
        </p:nvGraphicFramePr>
        <p:xfrm>
          <a:off x="838200" y="1825625"/>
          <a:ext cx="10515600" cy="210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3573782727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19857574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Læringsmål: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Dine noter: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30347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da-DK" sz="1800" b="0" dirty="0"/>
                        <a:t>Redegøre for den parlamentariske styringskæde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da-DK" sz="1800" b="0" dirty="0"/>
                        <a:t>Forstå lovgivningsprocessen i Danmark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da-DK" sz="1800" b="0" dirty="0"/>
                        <a:t>Forstå hvordan de forskellige magtinstanser kan kontrollere hinanden. 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da-DK" sz="1800" b="0" dirty="0"/>
                        <a:t>Undersøge hvordan love bliver til.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396569"/>
                  </a:ext>
                </a:extLst>
              </a:tr>
            </a:tbl>
          </a:graphicData>
        </a:graphic>
      </p:graphicFrame>
      <p:grpSp>
        <p:nvGrpSpPr>
          <p:cNvPr id="11" name="Group 10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12" name="Isosceles Triangle 11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Pladsholder til indhold 7" descr="Et billede, der indeholder tekst, clipart&#10;&#10;Automatisk genereret beskrivelse">
            <a:extLst>
              <a:ext uri="{FF2B5EF4-FFF2-40B4-BE49-F238E27FC236}">
                <a16:creationId xmlns:a16="http://schemas.microsoft.com/office/drawing/2014/main" id="{B1C20693-EBC3-44F8-8B28-A5B7F7EE23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392" y="-23543"/>
            <a:ext cx="3284659" cy="1313863"/>
          </a:xfrm>
          <a:prstGeom prst="rect">
            <a:avLst/>
          </a:prstGeom>
        </p:spPr>
      </p:pic>
      <p:grpSp>
        <p:nvGrpSpPr>
          <p:cNvPr id="15" name="Group 14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6105262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1375</TotalTime>
  <Words>292</Words>
  <Application>Microsoft Office PowerPoint</Application>
  <PresentationFormat>Widescreen</PresentationFormat>
  <Paragraphs>48</Paragraphs>
  <Slides>6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Office-tema</vt:lpstr>
      <vt:lpstr>Kapitel 13: Det politiske system i Danmark </vt:lpstr>
      <vt:lpstr>Den parlamentariske styringskæde</vt:lpstr>
      <vt:lpstr>Lovgivningsprocessen i Folketinget</vt:lpstr>
      <vt:lpstr>Undersøgelsesopgave: </vt:lpstr>
      <vt:lpstr>Undersøgelsesopgave: </vt:lpstr>
      <vt:lpstr>Læringsmål – kan du det?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Kapitel XX</dc:title>
  <dc:creator>Jesper Hjarsbæk</dc:creator>
  <cp:lastModifiedBy>Jesper Hjarsbæk Rasmussen</cp:lastModifiedBy>
  <cp:revision>57</cp:revision>
  <dcterms:created xsi:type="dcterms:W3CDTF">2021-10-11T07:32:15Z</dcterms:created>
  <dcterms:modified xsi:type="dcterms:W3CDTF">2021-10-18T12:14:05Z</dcterms:modified>
</cp:coreProperties>
</file>