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9" r:id="rId3"/>
    <p:sldId id="273" r:id="rId4"/>
    <p:sldId id="274" r:id="rId5"/>
    <p:sldId id="275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ema til typografi 2 - Markering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55ppBksedw" TargetMode="External"/><Relationship Id="rId2" Type="http://schemas.openxmlformats.org/officeDocument/2006/relationships/hyperlink" Target="https://www.youtube.com/watch?v=hpLp1lH0AG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borgerforslag.dk/se-og-stoet-forslag/?Id=FT-06912" TargetMode="External"/><Relationship Id="rId4" Type="http://schemas.openxmlformats.org/officeDocument/2006/relationships/hyperlink" Target="https://www.borgerforslag.dk/om-borgerforsla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13: Det politiske system i Danmark 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17597"/>
              </p:ext>
            </p:extLst>
          </p:nvPr>
        </p:nvGraphicFramePr>
        <p:xfrm>
          <a:off x="643468" y="2104644"/>
          <a:ext cx="10905066" cy="375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Redegøre for den parlamentariske styringskæde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Forstå lovgivningsprocessen i Danmark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Forstå hvordan de forskellige magtinstanser kan kontrollere hinanden.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Undersøge hvordan love bliver til. </a:t>
                      </a:r>
                    </a:p>
                    <a:p>
                      <a:pPr marL="0" indent="0">
                        <a:buNone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Den parlamentariske styringskæde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Lovgivningsprocessen i Folketinget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Undersøgelsesopgaver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Afsluttende øvelse om læringsmål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br>
                        <a:rPr lang="da-DK" sz="1800" dirty="0"/>
                      </a:br>
                      <a:r>
                        <a:rPr lang="da-DK" sz="18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800" dirty="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Den parlamentariske styringskæde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149" y="1647161"/>
            <a:ext cx="4008384" cy="4393982"/>
          </a:xfrm>
        </p:spPr>
        <p:txBody>
          <a:bodyPr>
            <a:normAutofit/>
          </a:bodyPr>
          <a:lstStyle/>
          <a:p>
            <a:r>
              <a:rPr lang="da-DK" sz="1700" dirty="0"/>
              <a:t> Danmark har vi det, der kaldes for forholdstalsvalg. Ved forholdstalsvalg skal sammensætningen af parlamentet afspejle vælgerholdningerne. </a:t>
            </a:r>
          </a:p>
          <a:p>
            <a:r>
              <a:rPr lang="da-DK" sz="1700" dirty="0"/>
              <a:t>Magtdelingsprincippet og  det parlamentariske princip. </a:t>
            </a:r>
          </a:p>
          <a:p>
            <a:r>
              <a:rPr lang="da-DK" sz="1700" dirty="0"/>
              <a:t>Mindretalsregeringer og flertalsregeringer </a:t>
            </a:r>
          </a:p>
          <a:p>
            <a:r>
              <a:rPr lang="da-DK" sz="1700" dirty="0"/>
              <a:t>Parlamentariske kontrol: </a:t>
            </a:r>
          </a:p>
          <a:p>
            <a:pPr lvl="1"/>
            <a:r>
              <a:rPr lang="da-DK" sz="1300" dirty="0"/>
              <a:t>Forespørgselsdebat</a:t>
            </a:r>
          </a:p>
          <a:p>
            <a:pPr lvl="1"/>
            <a:r>
              <a:rPr lang="da-DK" sz="1300" dirty="0"/>
              <a:t>Spørgsmål.</a:t>
            </a:r>
          </a:p>
          <a:p>
            <a:pPr lvl="1"/>
            <a:r>
              <a:rPr lang="da-DK" sz="1300" dirty="0"/>
              <a:t>Folketingets udvalg</a:t>
            </a:r>
          </a:p>
          <a:p>
            <a:pPr lvl="1"/>
            <a:r>
              <a:rPr lang="da-DK" sz="1300" dirty="0"/>
              <a:t>Udvalgsspørgsmål 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Billede 8">
            <a:extLst>
              <a:ext uri="{FF2B5EF4-FFF2-40B4-BE49-F238E27FC236}">
                <a16:creationId xmlns:a16="http://schemas.microsoft.com/office/drawing/2014/main" id="{D0054788-6FF8-4AF3-A019-CD96F8899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275560"/>
            <a:ext cx="6253212" cy="3376734"/>
          </a:xfrm>
          <a:prstGeom prst="rect">
            <a:avLst/>
          </a:prstGeom>
        </p:spPr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Lovgivningsprocessen i Folketinget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D9E7B6AD-B6DE-4CF4-8176-037A9B451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599" y="1218978"/>
            <a:ext cx="4098734" cy="563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8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Undersøgelsesopgave: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a-DK" sz="1800" dirty="0">
                <a:effectLst/>
                <a:latin typeface="Calibri" panose="020F0502020204030204" pitchFamily="34" charset="0"/>
              </a:rPr>
              <a:t>Se klippet </a:t>
            </a:r>
            <a:r>
              <a:rPr lang="da-DK" sz="1800" dirty="0">
                <a:effectLst/>
                <a:latin typeface="Calibri" panose="020F0502020204030204" pitchFamily="34" charset="0"/>
                <a:hlinkClick r:id="rId2"/>
              </a:rPr>
              <a:t>Regeringens magt i lovgivningsprocessen</a:t>
            </a:r>
            <a:r>
              <a:rPr lang="da-DK" sz="1800" dirty="0">
                <a:effectLst/>
                <a:latin typeface="Calibri" panose="020F0502020204030204" pitchFamily="34" charset="0"/>
              </a:rPr>
              <a:t> og undersøger hvilke indflydelse regeringen har. </a:t>
            </a:r>
          </a:p>
          <a:p>
            <a:pPr lvl="1"/>
            <a:r>
              <a:rPr lang="da-DK" sz="1800" dirty="0">
                <a:effectLst/>
                <a:latin typeface="Calibri" panose="020F0502020204030204" pitchFamily="34" charset="0"/>
              </a:rPr>
              <a:t>a. Forklar hvilken indflydelse regeringen har</a:t>
            </a:r>
          </a:p>
          <a:p>
            <a:pPr lvl="1"/>
            <a:r>
              <a:rPr lang="da-DK" sz="1800" dirty="0">
                <a:effectLst/>
                <a:latin typeface="Calibri" panose="020F0502020204030204" pitchFamily="34" charset="0"/>
              </a:rPr>
              <a:t>b. Hvordan bliver regeringen dannet</a:t>
            </a:r>
          </a:p>
          <a:p>
            <a:pPr lvl="1"/>
            <a:r>
              <a:rPr lang="da-DK" sz="1800" dirty="0">
                <a:effectLst/>
                <a:latin typeface="Calibri" panose="020F0502020204030204" pitchFamily="34" charset="0"/>
              </a:rPr>
              <a:t>c. Hvem holder øje med at Regeringen følger lovgivningen </a:t>
            </a:r>
            <a:r>
              <a:rPr lang="da-DK" sz="1800" dirty="0">
                <a:effectLst/>
                <a:latin typeface="Calibri" panose="020F0502020204030204" pitchFamily="34" charset="0"/>
                <a:hlinkClick r:id="rId3"/>
              </a:rPr>
              <a:t>Film: Kontrol med Regeringen</a:t>
            </a:r>
            <a:endParaRPr lang="da-DK" sz="1800" dirty="0">
              <a:effectLst/>
              <a:latin typeface="Calibri" panose="020F0502020204030204" pitchFamily="34" charset="0"/>
            </a:endParaRPr>
          </a:p>
          <a:p>
            <a:r>
              <a:rPr lang="da-DK" sz="1800" dirty="0">
                <a:effectLst/>
                <a:latin typeface="Calibri" panose="020F0502020204030204" pitchFamily="34" charset="0"/>
              </a:rPr>
              <a:t>Hvad er et </a:t>
            </a:r>
            <a:r>
              <a:rPr lang="da-DK" sz="1800" dirty="0">
                <a:effectLst/>
                <a:latin typeface="Calibri" panose="020F0502020204030204" pitchFamily="34" charset="0"/>
                <a:hlinkClick r:id="rId4"/>
              </a:rPr>
              <a:t>borgerforslag</a:t>
            </a:r>
            <a:r>
              <a:rPr lang="da-DK" sz="1800" dirty="0">
                <a:effectLst/>
                <a:latin typeface="Calibri" panose="020F0502020204030204" pitchFamily="34" charset="0"/>
              </a:rPr>
              <a:t>?</a:t>
            </a:r>
          </a:p>
          <a:p>
            <a:r>
              <a:rPr lang="da-DK" sz="1800" dirty="0">
                <a:effectLst/>
                <a:latin typeface="Calibri" panose="020F0502020204030204" pitchFamily="34" charset="0"/>
              </a:rPr>
              <a:t>Hvad går </a:t>
            </a:r>
            <a:r>
              <a:rPr lang="da-DK" sz="1800" dirty="0">
                <a:effectLst/>
                <a:latin typeface="Calibri" panose="020F0502020204030204" pitchFamily="34" charset="0"/>
                <a:hlinkClick r:id="rId5"/>
              </a:rPr>
              <a:t>dette borgerforslag</a:t>
            </a:r>
            <a:r>
              <a:rPr lang="da-DK" sz="1800" dirty="0">
                <a:effectLst/>
                <a:latin typeface="Calibri" panose="020F0502020204030204" pitchFamily="34" charset="0"/>
              </a:rPr>
              <a:t> ud på?</a:t>
            </a:r>
          </a:p>
          <a:p>
            <a:pPr lvl="1"/>
            <a:r>
              <a:rPr lang="da-DK" sz="1800" dirty="0">
                <a:effectLst/>
                <a:latin typeface="Calibri" panose="020F0502020204030204" pitchFamily="34" charset="0"/>
              </a:rPr>
              <a:t>Hvem har fremsat forslaget? </a:t>
            </a:r>
          </a:p>
          <a:p>
            <a:pPr lvl="1"/>
            <a:r>
              <a:rPr lang="da-DK" sz="1800" dirty="0">
                <a:effectLst/>
                <a:latin typeface="Calibri" panose="020F0502020204030204" pitchFamily="34" charset="0"/>
              </a:rPr>
              <a:t>Og hvem er disse personer?</a:t>
            </a:r>
          </a:p>
          <a:p>
            <a:pPr lvl="1"/>
            <a:r>
              <a:rPr lang="da-DK" sz="1800" dirty="0">
                <a:effectLst/>
                <a:latin typeface="Calibri" panose="020F0502020204030204" pitchFamily="34" charset="0"/>
              </a:rPr>
              <a:t>Har de noget til fælles?</a:t>
            </a:r>
          </a:p>
          <a:p>
            <a:r>
              <a:rPr lang="da-DK" sz="1800" dirty="0">
                <a:effectLst/>
                <a:latin typeface="Calibri" panose="020F0502020204030204" pitchFamily="34" charset="0"/>
              </a:rPr>
              <a:t>Diskuter hvilke fordele og ulemper er der ved borgerforslag</a:t>
            </a:r>
          </a:p>
          <a:p>
            <a:endParaRPr lang="da-DK" sz="2200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4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Undersøgelsesopgave: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a-DK" sz="2200" dirty="0"/>
              <a:t>I grupper og følg disse trin: 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200" dirty="0"/>
              <a:t>Brainstorm: Hvilke lovændringer eller vedtagelser har været dækket i medierne for nyligt? 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200" dirty="0"/>
              <a:t>Vælg en case til at arbejde med den danske lovgivningsproces.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200" dirty="0"/>
              <a:t>Brug især infomedia og Folketingets hjemmeside i jeres undersøgelse. Brug casen til at følge, hvordan et lovforslag bevæger sig gennem lovgivningsprocessen. Brug figur 13.4 som kort over processen og tag noter ved hvert punkt. 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28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796456"/>
              </p:ext>
            </p:extLst>
          </p:nvPr>
        </p:nvGraphicFramePr>
        <p:xfrm>
          <a:off x="838200" y="1825625"/>
          <a:ext cx="10515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Redegøre for den parlamentariske styringskæde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Forstå lovgivningsprocessen i Danmark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Forstå hvordan de forskellige magtinstanser kan kontrollere hinanden.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Undersøge hvordan love bliver til.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292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Kapitel 13: Det politiske system i Danmark </vt:lpstr>
      <vt:lpstr>Den parlamentariske styringskæde</vt:lpstr>
      <vt:lpstr>Lovgivningsprocessen i Folketinget</vt:lpstr>
      <vt:lpstr>Undersøgelsesopgave: </vt:lpstr>
      <vt:lpstr>Undersøgelsesopgave: 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57</cp:revision>
  <dcterms:created xsi:type="dcterms:W3CDTF">2021-10-11T07:32:15Z</dcterms:created>
  <dcterms:modified xsi:type="dcterms:W3CDTF">2021-10-18T12:14:05Z</dcterms:modified>
</cp:coreProperties>
</file>