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9" r:id="rId3"/>
    <p:sldId id="276" r:id="rId4"/>
    <p:sldId id="261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ema til typografi 2 - Marker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yst layout 3 - Marker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sites/beta-political/files/hvidbog_om_europas_fremtid_da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commfrontoffice/publicopinion/index.cfm/Chart/inde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16: Forklaringer på integration i EU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21612"/>
              </p:ext>
            </p:extLst>
          </p:nvPr>
        </p:nvGraphicFramePr>
        <p:xfrm>
          <a:off x="643468" y="2104644"/>
          <a:ext cx="10905066" cy="371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 for forklaringer på integrationen i EU.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Anvende viden om integrationsteorier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Integrationsteorier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Undersøgelsesopgave: EU’s fremtid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Præsentation af scenarier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Integrationsteorier 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Isosceles Triangle 12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48ECFEB-6460-413A-A26F-B7EEF148A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77056"/>
              </p:ext>
            </p:extLst>
          </p:nvPr>
        </p:nvGraphicFramePr>
        <p:xfrm>
          <a:off x="5295320" y="1862834"/>
          <a:ext cx="6253215" cy="422374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224797">
                  <a:extLst>
                    <a:ext uri="{9D8B030D-6E8A-4147-A177-3AD203B41FA5}">
                      <a16:colId xmlns:a16="http://schemas.microsoft.com/office/drawing/2014/main" val="3311444353"/>
                    </a:ext>
                  </a:extLst>
                </a:gridCol>
                <a:gridCol w="1219864">
                  <a:extLst>
                    <a:ext uri="{9D8B030D-6E8A-4147-A177-3AD203B41FA5}">
                      <a16:colId xmlns:a16="http://schemas.microsoft.com/office/drawing/2014/main" val="4076811118"/>
                    </a:ext>
                  </a:extLst>
                </a:gridCol>
                <a:gridCol w="1303707">
                  <a:extLst>
                    <a:ext uri="{9D8B030D-6E8A-4147-A177-3AD203B41FA5}">
                      <a16:colId xmlns:a16="http://schemas.microsoft.com/office/drawing/2014/main" val="1808376531"/>
                    </a:ext>
                  </a:extLst>
                </a:gridCol>
                <a:gridCol w="1219864">
                  <a:extLst>
                    <a:ext uri="{9D8B030D-6E8A-4147-A177-3AD203B41FA5}">
                      <a16:colId xmlns:a16="http://schemas.microsoft.com/office/drawing/2014/main" val="684280315"/>
                    </a:ext>
                  </a:extLst>
                </a:gridCol>
                <a:gridCol w="1284983">
                  <a:extLst>
                    <a:ext uri="{9D8B030D-6E8A-4147-A177-3AD203B41FA5}">
                      <a16:colId xmlns:a16="http://schemas.microsoft.com/office/drawing/2014/main" val="4061879767"/>
                    </a:ext>
                  </a:extLst>
                </a:gridCol>
              </a:tblGrid>
              <a:tr h="566620">
                <a:tc>
                  <a:txBody>
                    <a:bodyPr/>
                    <a:lstStyle/>
                    <a:p>
                      <a:r>
                        <a:rPr lang="da-DK" sz="1100"/>
                        <a:t>Integrationsteorier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Integrations-mekanismer/ redskaber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Integrationens hovedaktører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Integrations-motiver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Integrations-mål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3186142724"/>
                  </a:ext>
                </a:extLst>
              </a:tr>
              <a:tr h="406126">
                <a:tc>
                  <a:txBody>
                    <a:bodyPr/>
                    <a:lstStyle/>
                    <a:p>
                      <a:r>
                        <a:rPr lang="da-DK" sz="1100"/>
                        <a:t>Føderalisme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Overnationale institutioner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Befolkningerne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Fred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Forbundsstat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1814949579"/>
                  </a:ext>
                </a:extLst>
              </a:tr>
              <a:tr h="887608">
                <a:tc>
                  <a:txBody>
                    <a:bodyPr/>
                    <a:lstStyle/>
                    <a:p>
                      <a:r>
                        <a:rPr lang="da-DK" sz="1100"/>
                        <a:t>Funktiona-lisme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Fælles behov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Eksperter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Fred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En række funktionelt afgrænsede internationale organisationer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393547582"/>
                  </a:ext>
                </a:extLst>
              </a:tr>
              <a:tr h="566620">
                <a:tc>
                  <a:txBody>
                    <a:bodyPr/>
                    <a:lstStyle/>
                    <a:p>
                      <a:r>
                        <a:rPr lang="da-DK" sz="1100"/>
                        <a:t>Neo-funktiona-lisme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'Spill-over'-effekt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Eliter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Velfærd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Overnational, regional politisk enhed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4000330538"/>
                  </a:ext>
                </a:extLst>
              </a:tr>
              <a:tr h="566620">
                <a:tc>
                  <a:txBody>
                    <a:bodyPr/>
                    <a:lstStyle/>
                    <a:p>
                      <a:r>
                        <a:rPr lang="da-DK" sz="1100"/>
                        <a:t>Liberal intergovern-mentalisme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Stater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Regeringer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Økonomiske interesser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Samarbejde mellem stater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1971287950"/>
                  </a:ext>
                </a:extLst>
              </a:tr>
              <a:tr h="1208596">
                <a:tc>
                  <a:txBody>
                    <a:bodyPr/>
                    <a:lstStyle/>
                    <a:p>
                      <a:r>
                        <a:rPr lang="da-DK" sz="1100"/>
                        <a:t>Multi-level governance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Aktører på mange niveauer spiller central rolle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Regionale, nationale og overnationale aktørers interesser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/>
                        <a:t>Globalisering kræver nye samarbejds-måder og nye aktører</a:t>
                      </a:r>
                    </a:p>
                  </a:txBody>
                  <a:tcPr marL="53037" marR="53037" marT="26519" marB="26519" anchor="ctr"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Et vidtforgrenet og </a:t>
                      </a:r>
                      <a:r>
                        <a:rPr lang="da-DK" sz="1100" dirty="0" err="1"/>
                        <a:t>over-lappende</a:t>
                      </a:r>
                      <a:r>
                        <a:rPr lang="da-DK" sz="1100" dirty="0"/>
                        <a:t> samarbejde mellem supranationale, nationale og subnationale aktører.</a:t>
                      </a:r>
                    </a:p>
                  </a:txBody>
                  <a:tcPr marL="53037" marR="53037" marT="26519" marB="26519" anchor="ctr"/>
                </a:tc>
                <a:extLst>
                  <a:ext uri="{0D108BD9-81ED-4DB2-BD59-A6C34878D82A}">
                    <a16:rowId xmlns:a16="http://schemas.microsoft.com/office/drawing/2014/main" val="3170820402"/>
                  </a:ext>
                </a:extLst>
              </a:tr>
            </a:tbl>
          </a:graphicData>
        </a:graphic>
      </p:graphicFrame>
      <p:pic>
        <p:nvPicPr>
          <p:cNvPr id="15" name="Billede 14">
            <a:extLst>
              <a:ext uri="{FF2B5EF4-FFF2-40B4-BE49-F238E27FC236}">
                <a16:creationId xmlns:a16="http://schemas.microsoft.com/office/drawing/2014/main" id="{3442E794-9BA8-4BE5-B1EF-723FA8045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30" y="2179446"/>
            <a:ext cx="4445328" cy="285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 EU’s fremtid</a:t>
            </a:r>
          </a:p>
        </p:txBody>
      </p:sp>
      <p:grpSp>
        <p:nvGrpSpPr>
          <p:cNvPr id="132" name="Group 12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3" name="Isosceles Triangle 12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2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Group 12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6" name="Rectangle 12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Isosceles Triangle 12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89A87617-8781-4636-AA63-E8EADBA6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30670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da-DK" altLang="da-DK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86D54E9-3933-4A53-9CCD-19B075233BCC}"/>
              </a:ext>
            </a:extLst>
          </p:cNvPr>
          <p:cNvSpPr txBox="1"/>
          <p:nvPr/>
        </p:nvSpPr>
        <p:spPr>
          <a:xfrm>
            <a:off x="752476" y="1457472"/>
            <a:ext cx="94107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Klassen inddeles i grupper. Hver gruppe får ét scenarie at arbejde med.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I skal forberede jer på debat om EU's fremtid.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Alle læser indledningen til hvidbogen + det scenarie gruppen har om: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800" dirty="0">
                <a:effectLst/>
                <a:latin typeface="Calibri" panose="020F0502020204030204" pitchFamily="34" charset="0"/>
                <a:hlinkClick r:id="rId3"/>
              </a:rPr>
              <a:t>https://ec.europa.eu/commission/sites/beta-political/files/hvidbog_om_europas_fremtid_da.pdf</a:t>
            </a:r>
            <a:r>
              <a:rPr lang="da-DK" sz="1800" dirty="0">
                <a:effectLst/>
                <a:latin typeface="Calibri" panose="020F0502020204030204" pitchFamily="34" charset="0"/>
              </a:rPr>
              <a:t> (hvert scenarie har et kapitel)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Forbered jer på debat, hvor I skal forsvare jeres scenarie. I skal argumentere for at netop jeres fremtidsscenarie er det eneste rigtige for EU.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 at kunne gøre dette skal I underbygge det med fakta. Det kan både findes i hvidbogen og i statistikkerne her: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800" dirty="0">
                <a:effectLst/>
                <a:latin typeface="Calibri" panose="020F0502020204030204" pitchFamily="34" charset="0"/>
                <a:hlinkClick r:id="rId4"/>
              </a:rPr>
              <a:t>http://ec.europa.eu/commfrontoffice/publicopinion/index.cfm/Chart/index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800" dirty="0">
                <a:effectLst/>
                <a:latin typeface="Calibri" panose="020F0502020204030204" pitchFamily="34" charset="0"/>
              </a:rPr>
              <a:t>Og/ Eller: Infomedia - søg på artikler om "hvidbogen"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I skal forberede en kort præsentation af jeres scenarie (ca. 2 minutter).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Derudover skal i lave en plakat, der viser jeres vision. Plakaten skal indeholde tre nøgleord, der er centrale for jeres vision for EU.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895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458154"/>
              </p:ext>
            </p:extLst>
          </p:nvPr>
        </p:nvGraphicFramePr>
        <p:xfrm>
          <a:off x="838200" y="1825625"/>
          <a:ext cx="105156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 for forklaringer på integrationen i EU.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Anvende viden om integrationsteorier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356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Kapitel 16: Forklaringer på integration i EU</vt:lpstr>
      <vt:lpstr>Integrationsteorier </vt:lpstr>
      <vt:lpstr>Undersøgelsesopgave: EU’s fremtid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66</cp:revision>
  <dcterms:created xsi:type="dcterms:W3CDTF">2021-10-11T07:32:15Z</dcterms:created>
  <dcterms:modified xsi:type="dcterms:W3CDTF">2021-10-18T15:27:21Z</dcterms:modified>
</cp:coreProperties>
</file>