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9" r:id="rId3"/>
    <p:sldId id="260" r:id="rId4"/>
    <p:sldId id="265" r:id="rId5"/>
    <p:sldId id="266" r:id="rId6"/>
    <p:sldId id="262" r:id="rId7"/>
    <p:sldId id="267" r:id="rId8"/>
    <p:sldId id="268" r:id="rId9"/>
    <p:sldId id="263" r:id="rId10"/>
    <p:sldId id="261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2: Politiske ideologier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378639"/>
              </p:ext>
            </p:extLst>
          </p:nvPr>
        </p:nvGraphicFramePr>
        <p:xfrm>
          <a:off x="643468" y="2104644"/>
          <a:ext cx="10905066" cy="371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Vide hvad en ideologi er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Redegøre for den klassiske liberalisme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da-DK" sz="1800" b="0" dirty="0"/>
                        <a:t>Redegøre for den klassiske socialisme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da-DK" sz="1800" b="0" dirty="0"/>
                        <a:t>Redegøre for den klassiske konservatisme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da-DK" sz="1800" b="0" dirty="0"/>
                        <a:t>Forklare de ideologiske forgreninger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da-DK" sz="1800" b="0" dirty="0"/>
                        <a:t>Forklare hvordan partierne har udviklet sig ift. ideologierne. 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Hvad er en ideologi?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Klassisk liberalisme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Klassisk konservatisme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Klassisk socialisme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Øvelse: Lav jeres egen ideologi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Ideologiske forgreninger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Partiernes udvikling ift. ideologierne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/>
                        <a:t>Afsluttende øvelse om læringsmål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/>
                        <a:t>Hvis </a:t>
                      </a:r>
                      <a:r>
                        <a:rPr lang="da-DK" sz="1800" dirty="0"/>
                        <a:t>tid: Afsluttende øvelse. </a:t>
                      </a:r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191597"/>
              </p:ext>
            </p:extLst>
          </p:nvPr>
        </p:nvGraphicFramePr>
        <p:xfrm>
          <a:off x="838200" y="18256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Vide hvad en ideologi er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Redegøre for den klassiske liberalisme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b="0" dirty="0"/>
                        <a:t>Redegøre for den klassiske socialisme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b="0" dirty="0"/>
                        <a:t>Redegøre for den klassiske konservatisme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b="0" dirty="0"/>
                        <a:t>Forklare de ideologiske forgreninger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b="0" dirty="0"/>
                        <a:t>Forklare hvordan partierne har udviklet sig ift. ideologierne.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Kapitel 1: Hvad er en ideologi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/>
              <a:t>Definition på en ideologi er</a:t>
            </a:r>
            <a:r>
              <a:rPr lang="da-DK" sz="2000" i="1"/>
              <a:t> et system af politiske grundsætninger og/eller generelle påstande om virkeligheden</a:t>
            </a:r>
            <a:r>
              <a:rPr lang="da-DK" sz="2000"/>
              <a:t>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Billede 3" descr="Et billede, der indeholder tekst&#10;&#10;Automatisk genereret beskrivelse">
            <a:extLst>
              <a:ext uri="{FF2B5EF4-FFF2-40B4-BE49-F238E27FC236}">
                <a16:creationId xmlns:a16="http://schemas.microsoft.com/office/drawing/2014/main" id="{E3A98D72-34BB-447A-9536-080338D87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320" y="3010312"/>
            <a:ext cx="6253212" cy="1907229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89CECF-A055-45E5-883E-D5ACDCC8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Klassisk liberalisme</a:t>
            </a:r>
          </a:p>
        </p:txBody>
      </p:sp>
      <p:graphicFrame>
        <p:nvGraphicFramePr>
          <p:cNvPr id="5" name="Pladsholder til indhold 4">
            <a:extLst>
              <a:ext uri="{FF2B5EF4-FFF2-40B4-BE49-F238E27FC236}">
                <a16:creationId xmlns:a16="http://schemas.microsoft.com/office/drawing/2014/main" id="{31B00380-758D-4B62-8341-BC8F5A1395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434501"/>
              </p:ext>
            </p:extLst>
          </p:nvPr>
        </p:nvGraphicFramePr>
        <p:xfrm>
          <a:off x="642938" y="2379978"/>
          <a:ext cx="8755062" cy="319977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377531">
                  <a:extLst>
                    <a:ext uri="{9D8B030D-6E8A-4147-A177-3AD203B41FA5}">
                      <a16:colId xmlns:a16="http://schemas.microsoft.com/office/drawing/2014/main" val="695016866"/>
                    </a:ext>
                  </a:extLst>
                </a:gridCol>
                <a:gridCol w="4377531">
                  <a:extLst>
                    <a:ext uri="{9D8B030D-6E8A-4147-A177-3AD203B41FA5}">
                      <a16:colId xmlns:a16="http://schemas.microsoft.com/office/drawing/2014/main" val="3879481319"/>
                    </a:ext>
                  </a:extLst>
                </a:gridCol>
              </a:tblGrid>
              <a:tr h="304524">
                <a:tc>
                  <a:txBody>
                    <a:bodyPr/>
                    <a:lstStyle/>
                    <a:p>
                      <a:r>
                        <a:rPr lang="da-DK" sz="1500" b="1" dirty="0"/>
                        <a:t>Grundlægger</a:t>
                      </a:r>
                      <a:endParaRPr lang="da-DK" sz="1500" dirty="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John Locke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3189074008"/>
                  </a:ext>
                </a:extLst>
              </a:tr>
              <a:tr h="304524">
                <a:tc>
                  <a:txBody>
                    <a:bodyPr/>
                    <a:lstStyle/>
                    <a:p>
                      <a:r>
                        <a:rPr lang="da-DK" sz="1500" b="1"/>
                        <a:t>Kritik af og reaktion mod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Standsprivilegier og statsstyring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4006910217"/>
                  </a:ext>
                </a:extLst>
              </a:tr>
              <a:tr h="304524">
                <a:tc>
                  <a:txBody>
                    <a:bodyPr/>
                    <a:lstStyle/>
                    <a:p>
                      <a:r>
                        <a:rPr lang="da-DK" sz="1500" b="1"/>
                        <a:t>Vigtige værdier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Frihed, individualisme, lige rettigheder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1125620991"/>
                  </a:ext>
                </a:extLst>
              </a:tr>
              <a:tr h="304524">
                <a:tc>
                  <a:txBody>
                    <a:bodyPr/>
                    <a:lstStyle/>
                    <a:p>
                      <a:r>
                        <a:rPr lang="da-DK" sz="1500" b="1"/>
                        <a:t>Menneskesyn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Mennesket er rationelt, fornuftsbetonet og egoistisk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1843302590"/>
                  </a:ext>
                </a:extLst>
              </a:tr>
              <a:tr h="304524">
                <a:tc>
                  <a:txBody>
                    <a:bodyPr/>
                    <a:lstStyle/>
                    <a:p>
                      <a:r>
                        <a:rPr lang="da-DK" sz="1500" b="1"/>
                        <a:t>Syn på samfundet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Summen af individer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3260465551"/>
                  </a:ext>
                </a:extLst>
              </a:tr>
              <a:tr h="532917">
                <a:tc>
                  <a:txBody>
                    <a:bodyPr/>
                    <a:lstStyle/>
                    <a:p>
                      <a:r>
                        <a:rPr lang="da-DK" sz="1500" b="1"/>
                        <a:t>Politisk vision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Spontane fællesskaber, den frie ejendomsret, marked, en kontrolleret statsmagt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1093798355"/>
                  </a:ext>
                </a:extLst>
              </a:tr>
              <a:tr h="304524">
                <a:tc>
                  <a:txBody>
                    <a:bodyPr/>
                    <a:lstStyle/>
                    <a:p>
                      <a:r>
                        <a:rPr lang="da-DK" sz="1500" b="1"/>
                        <a:t>Statens rolle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Sikre tolerance og individets rettigheder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3628611489"/>
                  </a:ext>
                </a:extLst>
              </a:tr>
              <a:tr h="532917">
                <a:tc>
                  <a:txBody>
                    <a:bodyPr/>
                    <a:lstStyle/>
                    <a:p>
                      <a:r>
                        <a:rPr lang="da-DK" sz="1500" b="1"/>
                        <a:t>Indkomst/formuefordeling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/>
                        <a:t>Ulighed er naturlig, virker som et incitament. Derfor begrænset omfordeling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2880217958"/>
                  </a:ext>
                </a:extLst>
              </a:tr>
              <a:tr h="304524">
                <a:tc>
                  <a:txBody>
                    <a:bodyPr/>
                    <a:lstStyle/>
                    <a:p>
                      <a:r>
                        <a:rPr lang="da-DK" sz="1500" b="1"/>
                        <a:t>Centrale slagord</a:t>
                      </a:r>
                      <a:endParaRPr lang="da-DK" sz="1500"/>
                    </a:p>
                  </a:txBody>
                  <a:tcPr marL="76131" marR="76131" marT="38065" marB="38065" anchor="ctr"/>
                </a:tc>
                <a:tc>
                  <a:txBody>
                    <a:bodyPr/>
                    <a:lstStyle/>
                    <a:p>
                      <a:r>
                        <a:rPr lang="da-DK" sz="1500" dirty="0"/>
                        <a:t>"Enhver er sin egen lykkes smed"</a:t>
                      </a:r>
                    </a:p>
                  </a:txBody>
                  <a:tcPr marL="76131" marR="76131" marT="38065" marB="38065" anchor="ctr"/>
                </a:tc>
                <a:extLst>
                  <a:ext uri="{0D108BD9-81ED-4DB2-BD59-A6C34878D82A}">
                    <a16:rowId xmlns:a16="http://schemas.microsoft.com/office/drawing/2014/main" val="1116207305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3A5A486-A0BF-44BB-B367-3EBD9D602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-1"/>
            <a:ext cx="2485812" cy="994324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7432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89CECF-A055-45E5-883E-D5ACDCC8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Klassisk konservatisme</a:t>
            </a:r>
          </a:p>
        </p:txBody>
      </p: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3A5A486-A0BF-44BB-B367-3EBD9D602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-1"/>
            <a:ext cx="2485812" cy="994324"/>
          </a:xfrm>
          <a:prstGeom prst="rect">
            <a:avLst/>
          </a:prstGeom>
        </p:spPr>
      </p:pic>
      <p:graphicFrame>
        <p:nvGraphicFramePr>
          <p:cNvPr id="8" name="Pladsholder til indhold 7">
            <a:extLst>
              <a:ext uri="{FF2B5EF4-FFF2-40B4-BE49-F238E27FC236}">
                <a16:creationId xmlns:a16="http://schemas.microsoft.com/office/drawing/2014/main" id="{8059E114-76B4-4976-8F8D-2AAD361CDA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071850"/>
              </p:ext>
            </p:extLst>
          </p:nvPr>
        </p:nvGraphicFramePr>
        <p:xfrm>
          <a:off x="838200" y="1943894"/>
          <a:ext cx="10515600" cy="41148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2534013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372041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Grundlægger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/>
                        <a:t>Edmund Burke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9178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b="0" dirty="0"/>
                        <a:t>Kritik af og reaktion mod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/>
                        <a:t>Individualisme og radikal forandring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8267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b="0" dirty="0"/>
                        <a:t>Vigtige værdier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/>
                        <a:t>Fællesskab, ydmyghed, respekt for traditioner, orden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4168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Menneskesyn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Mennesket er svagt og ufornuftigt alene, familien er vigtig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423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/>
                        <a:t>Syn på samfundet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 organisme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7262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/>
                        <a:t>Politisk 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Stabilt samfundshierarki, fri ejendomsret, traditionel samfundsorden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2964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b="0"/>
                        <a:t>Statens rolle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Sikre moralsk orden, bevare fælles identitet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707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b="0" dirty="0"/>
                        <a:t>Indkomst/formuefordeling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Ligesom liberalisterne, men staten skal beskytte de svage. Derfor begrænset/moderat omfordeling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031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Centrale slagord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"At forandre for at bevare"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989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7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89CECF-A055-45E5-883E-D5ACDCC8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Socialisme</a:t>
            </a:r>
          </a:p>
        </p:txBody>
      </p: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3A5A486-A0BF-44BB-B367-3EBD9D602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-1"/>
            <a:ext cx="2485812" cy="994324"/>
          </a:xfrm>
          <a:prstGeom prst="rect">
            <a:avLst/>
          </a:prstGeom>
        </p:spPr>
      </p:pic>
      <p:graphicFrame>
        <p:nvGraphicFramePr>
          <p:cNvPr id="7" name="Pladsholder til indhold 6">
            <a:extLst>
              <a:ext uri="{FF2B5EF4-FFF2-40B4-BE49-F238E27FC236}">
                <a16:creationId xmlns:a16="http://schemas.microsoft.com/office/drawing/2014/main" id="{334B5E48-B0E1-4A23-95E4-5CD26088C6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787841"/>
              </p:ext>
            </p:extLst>
          </p:nvPr>
        </p:nvGraphicFramePr>
        <p:xfrm>
          <a:off x="576792" y="1457471"/>
          <a:ext cx="5600478" cy="445008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800239">
                  <a:extLst>
                    <a:ext uri="{9D8B030D-6E8A-4147-A177-3AD203B41FA5}">
                      <a16:colId xmlns:a16="http://schemas.microsoft.com/office/drawing/2014/main" val="3896828783"/>
                    </a:ext>
                  </a:extLst>
                </a:gridCol>
                <a:gridCol w="2800239">
                  <a:extLst>
                    <a:ext uri="{9D8B030D-6E8A-4147-A177-3AD203B41FA5}">
                      <a16:colId xmlns:a16="http://schemas.microsoft.com/office/drawing/2014/main" val="232924268"/>
                    </a:ext>
                  </a:extLst>
                </a:gridCol>
              </a:tblGrid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Grundlægger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/>
                        <a:t>Karl Marx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4064123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Kritik af og reaktion mod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 dirty="0"/>
                        <a:t>Klasseudbytning, det frie marked, standsprivilegier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2710854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Vigtige værdier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/>
                        <a:t>Social lighed, kollektivisme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8547057"/>
                  </a:ext>
                </a:extLst>
              </a:tr>
              <a:tr h="405656">
                <a:tc>
                  <a:txBody>
                    <a:bodyPr/>
                    <a:lstStyle/>
                    <a:p>
                      <a:r>
                        <a:rPr lang="da-DK" sz="1400" b="0" dirty="0"/>
                        <a:t>Menneskesyn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/>
                        <a:t>Mennesket er et socialt væsen og har det derfor bedst i fællesskabet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2850833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Syn på samfundet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 dirty="0"/>
                        <a:t>Forholdet mellem klasser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1994099"/>
                  </a:ext>
                </a:extLst>
              </a:tr>
              <a:tr h="405656">
                <a:tc>
                  <a:txBody>
                    <a:bodyPr/>
                    <a:lstStyle/>
                    <a:p>
                      <a:r>
                        <a:rPr lang="da-DK" sz="1400" b="0" dirty="0"/>
                        <a:t>Politisk 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 dirty="0"/>
                        <a:t>Socialisering af produktionsmidlerne, statsstyring, lighed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7030203"/>
                  </a:ext>
                </a:extLst>
              </a:tr>
              <a:tr h="405656">
                <a:tc>
                  <a:txBody>
                    <a:bodyPr/>
                    <a:lstStyle/>
                    <a:p>
                      <a:r>
                        <a:rPr lang="da-DK" sz="1400" b="0"/>
                        <a:t>Statens rolle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 dirty="0"/>
                        <a:t>Sikre reformer, omfordele indkomst, kontrol med økonomien/produktionen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9095391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/>
                        <a:t>Indkomst/formuefordeling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 dirty="0"/>
                        <a:t>Størst mulig lighed. Derfor en omfattende omfordeling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7532565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/>
                        <a:t>Centrale slagord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b="0" dirty="0"/>
                        <a:t>"Yde efter evne, modtage efter behov"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652569"/>
                  </a:ext>
                </a:extLst>
              </a:tr>
            </a:tbl>
          </a:graphicData>
        </a:graphic>
      </p:graphicFrame>
      <p:pic>
        <p:nvPicPr>
          <p:cNvPr id="8" name="Billede 7">
            <a:extLst>
              <a:ext uri="{FF2B5EF4-FFF2-40B4-BE49-F238E27FC236}">
                <a16:creationId xmlns:a16="http://schemas.microsoft.com/office/drawing/2014/main" id="{5D77663F-58B9-447D-ABB5-331205A82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3945" y="1316058"/>
            <a:ext cx="5863478" cy="399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1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2E784E-8089-43A8-9B23-8A2C655D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8719608" cy="1135737"/>
          </a:xfrm>
        </p:spPr>
        <p:txBody>
          <a:bodyPr>
            <a:normAutofit/>
          </a:bodyPr>
          <a:lstStyle/>
          <a:p>
            <a:r>
              <a:rPr lang="da-DK" sz="3300" dirty="0"/>
              <a:t>Øvelse: I grupper 3-4 - Lav jeres egen ideologi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E07EEE-872B-4F9B-92DD-FF2555F8C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970877" cy="4393982"/>
          </a:xfrm>
        </p:spPr>
        <p:txBody>
          <a:bodyPr>
            <a:normAutofit/>
          </a:bodyPr>
          <a:lstStyle/>
          <a:p>
            <a:r>
              <a:rPr lang="da-DK" sz="2000" dirty="0"/>
              <a:t>Opgave: </a:t>
            </a:r>
          </a:p>
          <a:p>
            <a:pPr lvl="1"/>
            <a:r>
              <a:rPr lang="da-DK" sz="1600" dirty="0"/>
              <a:t>Kopier skemaet til højre til jeres noter.</a:t>
            </a:r>
          </a:p>
          <a:p>
            <a:pPr lvl="1"/>
            <a:r>
              <a:rPr lang="da-DK" sz="1600" dirty="0"/>
              <a:t>Udfyld skemaet – lav jeres egen ideologi</a:t>
            </a:r>
          </a:p>
          <a:p>
            <a:pPr lvl="1"/>
            <a:r>
              <a:rPr lang="da-DK" sz="1600" dirty="0"/>
              <a:t>Præsentér for klassen</a:t>
            </a:r>
          </a:p>
          <a:p>
            <a:pPr lvl="1"/>
            <a:endParaRPr lang="da-DK" sz="2000" dirty="0"/>
          </a:p>
          <a:p>
            <a:endParaRPr lang="da-DK" sz="2000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865EED6-6BBC-44B7-9923-8AC35383A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0" y="0"/>
            <a:ext cx="2285999" cy="914400"/>
          </a:xfrm>
          <a:prstGeom prst="rect">
            <a:avLst/>
          </a:prstGeom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C17C2C6-4F6D-4392-9413-5EED60323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839276"/>
              </p:ext>
            </p:extLst>
          </p:nvPr>
        </p:nvGraphicFramePr>
        <p:xfrm>
          <a:off x="5905812" y="2029997"/>
          <a:ext cx="5600478" cy="304576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800239">
                  <a:extLst>
                    <a:ext uri="{9D8B030D-6E8A-4147-A177-3AD203B41FA5}">
                      <a16:colId xmlns:a16="http://schemas.microsoft.com/office/drawing/2014/main" val="1020744040"/>
                    </a:ext>
                  </a:extLst>
                </a:gridCol>
                <a:gridCol w="2800239">
                  <a:extLst>
                    <a:ext uri="{9D8B030D-6E8A-4147-A177-3AD203B41FA5}">
                      <a16:colId xmlns:a16="http://schemas.microsoft.com/office/drawing/2014/main" val="3222690293"/>
                    </a:ext>
                  </a:extLst>
                </a:gridCol>
              </a:tblGrid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Grundlægger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140718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Kritik af og reaktion mod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8520186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Vigtige værdier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8926965"/>
                  </a:ext>
                </a:extLst>
              </a:tr>
              <a:tr h="405656">
                <a:tc>
                  <a:txBody>
                    <a:bodyPr/>
                    <a:lstStyle/>
                    <a:p>
                      <a:r>
                        <a:rPr lang="da-DK" sz="1400" b="0" dirty="0"/>
                        <a:t>Menneskesyn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2780151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Syn på samfundet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0810835"/>
                  </a:ext>
                </a:extLst>
              </a:tr>
              <a:tr h="405656">
                <a:tc>
                  <a:txBody>
                    <a:bodyPr/>
                    <a:lstStyle/>
                    <a:p>
                      <a:r>
                        <a:rPr lang="da-DK" sz="1400" b="0" dirty="0"/>
                        <a:t>Politisk 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3360628"/>
                  </a:ext>
                </a:extLst>
              </a:tr>
              <a:tr h="405656">
                <a:tc>
                  <a:txBody>
                    <a:bodyPr/>
                    <a:lstStyle/>
                    <a:p>
                      <a:r>
                        <a:rPr lang="da-DK" sz="1400" b="0"/>
                        <a:t>Statens rolle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041814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/>
                        <a:t>Indkomst/formuefordeling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232528"/>
                  </a:ext>
                </a:extLst>
              </a:tr>
              <a:tr h="231803">
                <a:tc>
                  <a:txBody>
                    <a:bodyPr/>
                    <a:lstStyle/>
                    <a:p>
                      <a:r>
                        <a:rPr lang="da-DK" sz="1400" b="0" dirty="0"/>
                        <a:t>Centrale slagord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04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76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2E784E-8089-43A8-9B23-8A2C655D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8719608" cy="1135737"/>
          </a:xfrm>
        </p:spPr>
        <p:txBody>
          <a:bodyPr>
            <a:normAutofit/>
          </a:bodyPr>
          <a:lstStyle/>
          <a:p>
            <a:r>
              <a:rPr lang="da-DK" sz="3300" dirty="0"/>
              <a:t>Ideologiske forgreninger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E07EEE-872B-4F9B-92DD-FF2555F8C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236134"/>
            <a:ext cx="10329332" cy="4940829"/>
          </a:xfrm>
        </p:spPr>
        <p:txBody>
          <a:bodyPr>
            <a:normAutofit fontScale="92500" lnSpcReduction="10000"/>
          </a:bodyPr>
          <a:lstStyle/>
          <a:p>
            <a:r>
              <a:rPr lang="da-DK" sz="2000" dirty="0"/>
              <a:t>Socialdemokratisme</a:t>
            </a:r>
          </a:p>
          <a:p>
            <a:pPr lvl="1"/>
            <a:r>
              <a:rPr lang="da-DK" sz="1600" dirty="0"/>
              <a:t>Reformistiske forgrening af socialismen</a:t>
            </a:r>
          </a:p>
          <a:p>
            <a:pPr lvl="1"/>
            <a:r>
              <a:rPr lang="da-DK" sz="1600" dirty="0"/>
              <a:t>Anerkender den private ejendomsret og markedet som centrale for samfundet</a:t>
            </a:r>
          </a:p>
          <a:p>
            <a:pPr lvl="1"/>
            <a:r>
              <a:rPr lang="da-DK" sz="1600" dirty="0"/>
              <a:t>balance mellem stat og marked og mellem individ og fællesskab</a:t>
            </a:r>
          </a:p>
          <a:p>
            <a:pPr lvl="1"/>
            <a:r>
              <a:rPr lang="da-DK" sz="1600" dirty="0"/>
              <a:t>kun staten, der kan sikre den mest moralsk retfærdige omfordeling af samfundets goder</a:t>
            </a:r>
          </a:p>
          <a:p>
            <a:r>
              <a:rPr lang="da-DK" sz="2000" dirty="0"/>
              <a:t>Socialkonservatisme</a:t>
            </a:r>
          </a:p>
          <a:p>
            <a:pPr lvl="1"/>
            <a:r>
              <a:rPr lang="da-DK" sz="1600" dirty="0"/>
              <a:t>store forskelle mellem rige og fattige kunne føre til konflikt og ultimativt en nedbrydning af samfundets institutioner</a:t>
            </a:r>
          </a:p>
          <a:p>
            <a:pPr lvl="1"/>
            <a:r>
              <a:rPr lang="da-DK" sz="1600" dirty="0"/>
              <a:t>Staten skal gribe ind og garantere den almene velfærd og harmoni mellem samfundsorganismens medlemmer.</a:t>
            </a:r>
          </a:p>
          <a:p>
            <a:pPr lvl="1"/>
            <a:r>
              <a:rPr lang="da-DK" sz="1600" dirty="0"/>
              <a:t>Anerkender velfærdsstaten</a:t>
            </a:r>
          </a:p>
          <a:p>
            <a:r>
              <a:rPr lang="da-DK" sz="2000" dirty="0"/>
              <a:t>Socialliberalisme</a:t>
            </a:r>
          </a:p>
          <a:p>
            <a:pPr lvl="1"/>
            <a:r>
              <a:rPr lang="da-DK" sz="1700" dirty="0"/>
              <a:t>Vigtigt at alle har mulighed for at tage en uddannelse (Mill)</a:t>
            </a:r>
          </a:p>
          <a:p>
            <a:pPr lvl="1"/>
            <a:r>
              <a:rPr lang="da-DK" sz="1700" dirty="0"/>
              <a:t>Statsindgreb kan på nogle områder retfærdiggøres</a:t>
            </a:r>
          </a:p>
          <a:p>
            <a:pPr lvl="1"/>
            <a:r>
              <a:rPr lang="da-DK" sz="1700" dirty="0"/>
              <a:t>Staten bør gribe regulerende ind i det økonomiske liv (Keynes)</a:t>
            </a:r>
          </a:p>
          <a:p>
            <a:r>
              <a:rPr lang="da-DK" sz="2000" dirty="0"/>
              <a:t>Neoliberalismen</a:t>
            </a:r>
          </a:p>
          <a:p>
            <a:pPr lvl="1"/>
            <a:r>
              <a:rPr lang="da-DK" sz="1700" dirty="0"/>
              <a:t>Staten som udgangspunkt beskytte det frie individ (</a:t>
            </a:r>
            <a:r>
              <a:rPr lang="da-DK" sz="1700" dirty="0" err="1"/>
              <a:t>Hayek</a:t>
            </a:r>
            <a:r>
              <a:rPr lang="da-DK" sz="1700" dirty="0"/>
              <a:t>)</a:t>
            </a:r>
          </a:p>
          <a:p>
            <a:pPr lvl="1"/>
            <a:r>
              <a:rPr lang="da-DK" sz="1700" dirty="0"/>
              <a:t>Staten skal derfor ikke omfordele fra rige til fattige.</a:t>
            </a:r>
          </a:p>
          <a:p>
            <a:pPr lvl="1"/>
            <a:r>
              <a:rPr lang="da-DK" sz="1700" dirty="0"/>
              <a:t>Staten skal sikre det frie marked og undgår at monopoler opstår. 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865EED6-6BBC-44B7-9923-8AC35383A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0" y="0"/>
            <a:ext cx="228599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3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2E784E-8089-43A8-9B23-8A2C655D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Partiernes udvikling og ideologi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E07EEE-872B-4F9B-92DD-FF2555F8C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400" dirty="0"/>
              <a:t>Ideologier spillet en afgørende rolle for den politiske og samfundsmæssige udvikling.</a:t>
            </a:r>
          </a:p>
          <a:p>
            <a:r>
              <a:rPr lang="da-DK" sz="2400" dirty="0"/>
              <a:t>Klar sammenhæng mellem partier og ideologierne. </a:t>
            </a:r>
          </a:p>
          <a:p>
            <a:endParaRPr lang="da-DK" sz="2000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Billede 5">
            <a:extLst>
              <a:ext uri="{FF2B5EF4-FFF2-40B4-BE49-F238E27FC236}">
                <a16:creationId xmlns:a16="http://schemas.microsoft.com/office/drawing/2014/main" id="{99959D96-EF8F-48AE-96D2-57AA67D2B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142679"/>
            <a:ext cx="6253212" cy="3642495"/>
          </a:xfrm>
          <a:prstGeom prst="rect">
            <a:avLst/>
          </a:prstGeom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Billede 6">
            <a:extLst>
              <a:ext uri="{FF2B5EF4-FFF2-40B4-BE49-F238E27FC236}">
                <a16:creationId xmlns:a16="http://schemas.microsoft.com/office/drawing/2014/main" id="{D865EED6-6BBC-44B7-9923-8AC35383A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0"/>
            <a:ext cx="228599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12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053DCB-4EE0-4A86-A093-1CD74731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 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638B075E-9F12-4F0E-9D8D-4866DD6A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1090506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Klassen indledes i grupper efter partierne, således hver grupper har et politisk parti. </a:t>
            </a:r>
          </a:p>
          <a:p>
            <a:r>
              <a:rPr lang="da-DK" sz="2000" dirty="0"/>
              <a:t>Hver gruppe undersøger sit politiske partis program mv., og udfylder skemaet nedenfor: </a:t>
            </a:r>
          </a:p>
          <a:p>
            <a:endParaRPr lang="da-DK" sz="2000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3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A91CA25B-CDD3-4F45-9175-27B4CF560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6040" y="0"/>
            <a:ext cx="2845959" cy="1137920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EA982AE4-72AC-4EFA-A4B0-CA644C1F5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551005"/>
              </p:ext>
            </p:extLst>
          </p:nvPr>
        </p:nvGraphicFramePr>
        <p:xfrm>
          <a:off x="1014060" y="3077827"/>
          <a:ext cx="1076836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338">
                  <a:extLst>
                    <a:ext uri="{9D8B030D-6E8A-4147-A177-3AD203B41FA5}">
                      <a16:colId xmlns:a16="http://schemas.microsoft.com/office/drawing/2014/main" val="2389320882"/>
                    </a:ext>
                  </a:extLst>
                </a:gridCol>
                <a:gridCol w="2307507">
                  <a:extLst>
                    <a:ext uri="{9D8B030D-6E8A-4147-A177-3AD203B41FA5}">
                      <a16:colId xmlns:a16="http://schemas.microsoft.com/office/drawing/2014/main" val="2913440996"/>
                    </a:ext>
                  </a:extLst>
                </a:gridCol>
                <a:gridCol w="2307507">
                  <a:extLst>
                    <a:ext uri="{9D8B030D-6E8A-4147-A177-3AD203B41FA5}">
                      <a16:colId xmlns:a16="http://schemas.microsoft.com/office/drawing/2014/main" val="2210784871"/>
                    </a:ext>
                  </a:extLst>
                </a:gridCol>
                <a:gridCol w="2307507">
                  <a:extLst>
                    <a:ext uri="{9D8B030D-6E8A-4147-A177-3AD203B41FA5}">
                      <a16:colId xmlns:a16="http://schemas.microsoft.com/office/drawing/2014/main" val="3611444233"/>
                    </a:ext>
                  </a:extLst>
                </a:gridCol>
                <a:gridCol w="2307507">
                  <a:extLst>
                    <a:ext uri="{9D8B030D-6E8A-4147-A177-3AD203B41FA5}">
                      <a16:colId xmlns:a16="http://schemas.microsoft.com/office/drawing/2014/main" val="3847654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Mærkesager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Socialistiske kendetegn i programmet?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Liberalistiske kendetegn i programmet?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Konservative kendetegn i programmet?</a:t>
                      </a:r>
                    </a:p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35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Parti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0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33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675</Words>
  <Application>Microsoft Office PowerPoint</Application>
  <PresentationFormat>Widescreen</PresentationFormat>
  <Paragraphs>129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Kapitel 2: Politiske ideologier</vt:lpstr>
      <vt:lpstr>Kapitel 1: Hvad er en ideologi</vt:lpstr>
      <vt:lpstr>Klassisk liberalisme</vt:lpstr>
      <vt:lpstr>Klassisk konservatisme</vt:lpstr>
      <vt:lpstr>Socialisme</vt:lpstr>
      <vt:lpstr>Øvelse: I grupper 3-4 - Lav jeres egen ideologi</vt:lpstr>
      <vt:lpstr>Ideologiske forgreninger </vt:lpstr>
      <vt:lpstr>Partiernes udvikling og ideologi</vt:lpstr>
      <vt:lpstr>Undersøgelsesopgave: 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18</cp:revision>
  <dcterms:created xsi:type="dcterms:W3CDTF">2021-10-11T07:32:15Z</dcterms:created>
  <dcterms:modified xsi:type="dcterms:W3CDTF">2021-10-17T16:15:51Z</dcterms:modified>
</cp:coreProperties>
</file>