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4" r:id="rId2"/>
    <p:sldId id="259" r:id="rId3"/>
    <p:sldId id="272" r:id="rId4"/>
    <p:sldId id="273" r:id="rId5"/>
    <p:sldId id="274" r:id="rId6"/>
    <p:sldId id="275" r:id="rId7"/>
    <p:sldId id="276" r:id="rId8"/>
    <p:sldId id="260" r:id="rId9"/>
    <p:sldId id="261" r:id="rId10"/>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llemlayou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yst layout 1 - Markerin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Tema til typografi 1 - Markerin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450BB-A1C3-4DD4-B499-3696E582806B}" type="datetimeFigureOut">
              <a:rPr lang="da-DK" smtClean="0"/>
              <a:t>17-10-2021</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E8273-A264-4862-8881-9F436CDA77ED}" type="slidenum">
              <a:rPr lang="da-DK" smtClean="0"/>
              <a:t>‹nr.›</a:t>
            </a:fld>
            <a:endParaRPr lang="da-DK"/>
          </a:p>
        </p:txBody>
      </p:sp>
    </p:spTree>
    <p:extLst>
      <p:ext uri="{BB962C8B-B14F-4D97-AF65-F5344CB8AC3E}">
        <p14:creationId xmlns:p14="http://schemas.microsoft.com/office/powerpoint/2010/main" val="2758219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D02AE-1DED-4D1D-9945-7806BD66FB31}"/>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E8A3FBBA-E8B9-4FCD-8295-5B0F1F028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F550F9AE-19FE-4AED-8027-24B4FE03F7D9}"/>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6ED497F8-4A0C-4C56-AD55-0C880CFF24C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BCE2C57-BE4D-412C-AFE1-63C1EDD76C40}"/>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84363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4D9269-F0D7-4019-BA05-4D942A649FA9}"/>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FB1EB501-C62B-45E2-B70D-35FBD3BBDA52}"/>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25CFAE5-4EE1-4C49-8B3C-C6C1B44CDCD2}"/>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B68B0089-AAB4-4047-B645-729E444B473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58B9096-28A8-4124-A6BF-DB8254DEDF58}"/>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937856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FA86CC5D-F118-4F4E-A92E-3ACE64898789}"/>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2306BB8F-903B-4CFC-87C7-E0F2E5C3F589}"/>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54CAF06-6A38-4BEB-AACF-ED12D7C345E7}"/>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FEAA1663-21A9-4986-A6E6-907382287E0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06F427D-8EBD-4702-A2EF-27C74A017D27}"/>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8978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98FDA7-2F40-47F5-A034-E2E091028591}"/>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47B02042-F6DE-43B5-83B4-01EC622302D6}"/>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E9ABDA1-9B38-4E7D-8B7E-B8D0F63BFFAE}"/>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3C524FAA-AFC2-4B62-A681-8205ADCDA40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28D1C47-5E61-4042-98D9-28967295B68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40706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A65639-C213-4C3D-8ABD-3473B92681A7}"/>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17ED6D6A-3229-418F-B7E4-CF0DACCA4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14ACE8BF-A250-4B8F-856A-8EC1B71771DD}"/>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9A4AECF2-037C-4740-AA87-C43EAC9D762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0BB7CE6-2C4D-4E4C-A4C7-8C4DAC66384A}"/>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66074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8B26B8-C27F-4134-9B03-BBFD68E18813}"/>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E46ABC3-D66C-4B85-B41D-7243D3BF01CA}"/>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1C2F20D5-DCDC-4AE3-91D4-0D7E0AF992FE}"/>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4B334769-F55A-4327-AD93-621BC4ECFDF3}"/>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6" name="Pladsholder til sidefod 5">
            <a:extLst>
              <a:ext uri="{FF2B5EF4-FFF2-40B4-BE49-F238E27FC236}">
                <a16:creationId xmlns:a16="http://schemas.microsoft.com/office/drawing/2014/main" id="{4ACFD51D-F841-4B1C-B766-AB7CD59BDE0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1EAF2EC-424B-4F16-946A-F0B358745D6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6297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7A537-3190-403D-9D44-7BAB088A958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9C916A32-D948-431F-B58A-4FB4BCC09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7BAA6E2-C123-49F2-AC87-1A09649E557D}"/>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C6DB95E-2AB7-4F0C-B665-D3DF9123B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49F46504-3BE9-4621-8E05-87CA18AA818D}"/>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499A42F6-BBDE-4997-B404-2C53796737DB}"/>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8" name="Pladsholder til sidefod 7">
            <a:extLst>
              <a:ext uri="{FF2B5EF4-FFF2-40B4-BE49-F238E27FC236}">
                <a16:creationId xmlns:a16="http://schemas.microsoft.com/office/drawing/2014/main" id="{0CEF43F8-2EB7-4590-A1C3-9759DCEEEC10}"/>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EB52628-7280-43E5-8B40-68672345F2D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408858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F832A9-3263-4917-8503-7A5E076E278A}"/>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EF34F5A-CE74-416D-924D-C7E559A9706F}"/>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4" name="Pladsholder til sidefod 3">
            <a:extLst>
              <a:ext uri="{FF2B5EF4-FFF2-40B4-BE49-F238E27FC236}">
                <a16:creationId xmlns:a16="http://schemas.microsoft.com/office/drawing/2014/main" id="{E178EBFB-BE91-4CFE-8B6D-82F5C3EE6029}"/>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42ED9CA8-8E2C-4DB6-B91C-F74B7903596D}"/>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9251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5CCC359F-B6B5-49A6-B9A3-B014AAC41E86}"/>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3" name="Pladsholder til sidefod 2">
            <a:extLst>
              <a:ext uri="{FF2B5EF4-FFF2-40B4-BE49-F238E27FC236}">
                <a16:creationId xmlns:a16="http://schemas.microsoft.com/office/drawing/2014/main" id="{A0F15608-DA72-4122-9F0E-18CB340931B8}"/>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883EF46C-8B0C-4C21-91C4-E6580365DBB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300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70E312-55E3-46F3-9D01-3B6C97340F2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7E615451-0FDB-4676-A164-CA59399EB2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BF604A54-6FB7-4803-8C3D-956A59EBC2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BE03F57-4107-4416-9B5F-47A50F4D7BDF}"/>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6" name="Pladsholder til sidefod 5">
            <a:extLst>
              <a:ext uri="{FF2B5EF4-FFF2-40B4-BE49-F238E27FC236}">
                <a16:creationId xmlns:a16="http://schemas.microsoft.com/office/drawing/2014/main" id="{DA1FE536-BFEF-49BF-B1CA-D842B0943A8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0CC1704-C6BC-4D68-9431-2B284D6CAEE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9656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E24E19-7370-4AA5-B8F7-70632D37A11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5CE7E19C-1FD1-4F30-8B5F-055D2F18E6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0D150896-0FB3-4DDE-903C-70CA20FA35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F790192-91B1-47E0-901C-AAFEA3677903}"/>
              </a:ext>
            </a:extLst>
          </p:cNvPr>
          <p:cNvSpPr>
            <a:spLocks noGrp="1"/>
          </p:cNvSpPr>
          <p:nvPr>
            <p:ph type="dt" sz="half" idx="10"/>
          </p:nvPr>
        </p:nvSpPr>
        <p:spPr/>
        <p:txBody>
          <a:bodyPr/>
          <a:lstStyle/>
          <a:p>
            <a:fld id="{4069DD96-5E4F-4ED6-AA22-0F486D1215A3}" type="datetimeFigureOut">
              <a:rPr lang="da-DK" smtClean="0"/>
              <a:t>17-10-2021</a:t>
            </a:fld>
            <a:endParaRPr lang="da-DK"/>
          </a:p>
        </p:txBody>
      </p:sp>
      <p:sp>
        <p:nvSpPr>
          <p:cNvPr id="6" name="Pladsholder til sidefod 5">
            <a:extLst>
              <a:ext uri="{FF2B5EF4-FFF2-40B4-BE49-F238E27FC236}">
                <a16:creationId xmlns:a16="http://schemas.microsoft.com/office/drawing/2014/main" id="{D6E10B5C-267A-4612-A6DE-8E0AF9FBE94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311888A-B93F-400E-8FB0-648726B0CE1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10038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A6C64F1A-5DDA-41CC-81E0-1974FD6F1D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7AFFE922-6A2C-4D5D-9801-7DF7BB8E8E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9348F80-2ECA-48AA-9B75-BAA9A038EE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9DD96-5E4F-4ED6-AA22-0F486D1215A3}" type="datetimeFigureOut">
              <a:rPr lang="da-DK" smtClean="0"/>
              <a:t>17-10-2021</a:t>
            </a:fld>
            <a:endParaRPr lang="da-DK"/>
          </a:p>
        </p:txBody>
      </p:sp>
      <p:sp>
        <p:nvSpPr>
          <p:cNvPr id="5" name="Pladsholder til sidefod 4">
            <a:extLst>
              <a:ext uri="{FF2B5EF4-FFF2-40B4-BE49-F238E27FC236}">
                <a16:creationId xmlns:a16="http://schemas.microsoft.com/office/drawing/2014/main" id="{56DF7662-9C63-4388-8790-086C112645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BBE5BD8E-2F31-46E7-AC36-4143FA5C0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A88B6-95D6-488E-9508-620355013096}" type="slidenum">
              <a:rPr lang="da-DK" smtClean="0"/>
              <a:t>‹nr.›</a:t>
            </a:fld>
            <a:endParaRPr lang="da-DK"/>
          </a:p>
        </p:txBody>
      </p:sp>
    </p:spTree>
    <p:extLst>
      <p:ext uri="{BB962C8B-B14F-4D97-AF65-F5344CB8AC3E}">
        <p14:creationId xmlns:p14="http://schemas.microsoft.com/office/powerpoint/2010/main" val="3242474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dr.dk/nyheder/politik/meningsmaalinge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5C027C0-2AD1-47E8-B93D-75EFE751950F}"/>
              </a:ext>
            </a:extLst>
          </p:cNvPr>
          <p:cNvSpPr>
            <a:spLocks noGrp="1"/>
          </p:cNvSpPr>
          <p:nvPr>
            <p:ph type="title"/>
          </p:nvPr>
        </p:nvSpPr>
        <p:spPr>
          <a:xfrm>
            <a:off x="643467" y="321734"/>
            <a:ext cx="10905066" cy="1135737"/>
          </a:xfrm>
        </p:spPr>
        <p:txBody>
          <a:bodyPr>
            <a:normAutofit/>
          </a:bodyPr>
          <a:lstStyle/>
          <a:p>
            <a:r>
              <a:rPr lang="da-DK" sz="3600" b="1" dirty="0"/>
              <a:t>Kapitel 7: Vælgernes adfærd</a:t>
            </a:r>
            <a:endParaRPr lang="da-DK" sz="3600" dirty="0"/>
          </a:p>
        </p:txBody>
      </p:sp>
      <p:sp>
        <p:nvSpPr>
          <p:cNvPr id="7" name="Rectangle 3">
            <a:extLst>
              <a:ext uri="{FF2B5EF4-FFF2-40B4-BE49-F238E27FC236}">
                <a16:creationId xmlns:a16="http://schemas.microsoft.com/office/drawing/2014/main" id="{64D2FB4A-93C1-4A24-9896-48C3A09D40B7}"/>
              </a:ext>
            </a:extLst>
          </p:cNvPr>
          <p:cNvSpPr>
            <a:spLocks noGrp="1" noChangeArrowheads="1"/>
          </p:cNvSpPr>
          <p:nvPr>
            <p:ph idx="1"/>
          </p:nvPr>
        </p:nvSpPr>
        <p:spPr bwMode="auto">
          <a:xfrm>
            <a:off x="643469" y="1782981"/>
            <a:ext cx="4008384" cy="439398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p:txBody>
      </p:sp>
      <p:grpSp>
        <p:nvGrpSpPr>
          <p:cNvPr id="14" name="Group 1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9" name="Rectangle 1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ladsholder til indhold 7" descr="Et billede, der indeholder tekst, clipart&#10;&#10;Automatisk genereret beskrivelse">
            <a:extLst>
              <a:ext uri="{FF2B5EF4-FFF2-40B4-BE49-F238E27FC236}">
                <a16:creationId xmlns:a16="http://schemas.microsoft.com/office/drawing/2014/main" id="{F53C9B9B-6C31-42EB-88C2-87CC0F895AB2}"/>
              </a:ext>
            </a:extLst>
          </p:cNvPr>
          <p:cNvPicPr>
            <a:picLocks noChangeAspect="1"/>
          </p:cNvPicPr>
          <p:nvPr/>
        </p:nvPicPr>
        <p:blipFill>
          <a:blip r:embed="rId2">
            <a:alphaModFix amt="48000"/>
            <a:extLst>
              <a:ext uri="{28A0092B-C50C-407E-A947-70E740481C1C}">
                <a14:useLocalDpi xmlns:a14="http://schemas.microsoft.com/office/drawing/2010/main" val="0"/>
              </a:ext>
            </a:extLst>
          </a:blip>
          <a:stretch>
            <a:fillRect/>
          </a:stretch>
        </p:blipFill>
        <p:spPr>
          <a:xfrm>
            <a:off x="9831212" y="14276"/>
            <a:ext cx="2360788" cy="944315"/>
          </a:xfrm>
          <a:prstGeom prst="rect">
            <a:avLst/>
          </a:prstGeom>
        </p:spPr>
      </p:pic>
      <p:graphicFrame>
        <p:nvGraphicFramePr>
          <p:cNvPr id="3" name="Tabel 4">
            <a:extLst>
              <a:ext uri="{FF2B5EF4-FFF2-40B4-BE49-F238E27FC236}">
                <a16:creationId xmlns:a16="http://schemas.microsoft.com/office/drawing/2014/main" id="{712497F4-C7CE-4834-B8D2-DA1F43970BE0}"/>
              </a:ext>
            </a:extLst>
          </p:cNvPr>
          <p:cNvGraphicFramePr>
            <a:graphicFrameLocks noGrp="1"/>
          </p:cNvGraphicFramePr>
          <p:nvPr>
            <p:extLst>
              <p:ext uri="{D42A27DB-BD31-4B8C-83A1-F6EECF244321}">
                <p14:modId xmlns:p14="http://schemas.microsoft.com/office/powerpoint/2010/main" val="39923238"/>
              </p:ext>
            </p:extLst>
          </p:nvPr>
        </p:nvGraphicFramePr>
        <p:xfrm>
          <a:off x="643468" y="2104644"/>
          <a:ext cx="10905066" cy="4031674"/>
        </p:xfrm>
        <a:graphic>
          <a:graphicData uri="http://schemas.openxmlformats.org/drawingml/2006/table">
            <a:tbl>
              <a:tblPr firstRow="1" bandRow="1">
                <a:tableStyleId>{5C22544A-7EE6-4342-B048-85BDC9FD1C3A}</a:tableStyleId>
              </a:tblPr>
              <a:tblGrid>
                <a:gridCol w="5490241">
                  <a:extLst>
                    <a:ext uri="{9D8B030D-6E8A-4147-A177-3AD203B41FA5}">
                      <a16:colId xmlns:a16="http://schemas.microsoft.com/office/drawing/2014/main" val="1922221262"/>
                    </a:ext>
                  </a:extLst>
                </a:gridCol>
                <a:gridCol w="5414825">
                  <a:extLst>
                    <a:ext uri="{9D8B030D-6E8A-4147-A177-3AD203B41FA5}">
                      <a16:colId xmlns:a16="http://schemas.microsoft.com/office/drawing/2014/main" val="2863391415"/>
                    </a:ext>
                  </a:extLst>
                </a:gridCol>
              </a:tblGrid>
              <a:tr h="9251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dirty="0"/>
                        <a:t>Læringsmål - efter at have læst dette kapitel skal du kunne: </a:t>
                      </a:r>
                    </a:p>
                  </a:txBody>
                  <a:tcPr marL="88961" marR="88961" marT="44480" marB="4448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a:t>Dagsorden for modulet</a:t>
                      </a:r>
                    </a:p>
                    <a:p>
                      <a:endParaRPr lang="da-DK" sz="1800"/>
                    </a:p>
                  </a:txBody>
                  <a:tcPr marL="88961" marR="88961" marT="44480" marB="44480"/>
                </a:tc>
                <a:extLst>
                  <a:ext uri="{0D108BD9-81ED-4DB2-BD59-A6C34878D82A}">
                    <a16:rowId xmlns:a16="http://schemas.microsoft.com/office/drawing/2014/main" val="1859630239"/>
                  </a:ext>
                </a:extLst>
              </a:tr>
              <a:tr h="2793374">
                <a:tc>
                  <a:txBody>
                    <a:bodyPr/>
                    <a:lstStyle/>
                    <a:p>
                      <a:pPr marL="457200" indent="-457200">
                        <a:buAutoNum type="arabicParenR"/>
                      </a:pPr>
                      <a:r>
                        <a:rPr lang="da-DK" sz="1800" b="0" dirty="0"/>
                        <a:t>Redegøre for faktorer der påvirker vælgernes adfærd</a:t>
                      </a:r>
                    </a:p>
                    <a:p>
                      <a:pPr marL="457200" indent="-457200">
                        <a:buAutoNum type="arabicParenR"/>
                      </a:pPr>
                      <a:r>
                        <a:rPr lang="da-DK" sz="1800" b="0" dirty="0"/>
                        <a:t>Redegøre for Columbia-skolen</a:t>
                      </a:r>
                    </a:p>
                    <a:p>
                      <a:pPr marL="457200" indent="-457200">
                        <a:buAutoNum type="arabicParenR"/>
                      </a:pPr>
                      <a:r>
                        <a:rPr lang="da-DK" sz="1800" b="0" dirty="0"/>
                        <a:t>Redegøre for Michigan-modellen</a:t>
                      </a:r>
                    </a:p>
                    <a:p>
                      <a:pPr marL="457200" indent="-457200">
                        <a:buAutoNum type="arabicParenR"/>
                      </a:pPr>
                      <a:r>
                        <a:rPr lang="da-DK" sz="1800" b="0" dirty="0"/>
                        <a:t>Redegøre for Issue-</a:t>
                      </a:r>
                      <a:r>
                        <a:rPr lang="da-DK" sz="1800" b="0" dirty="0" err="1"/>
                        <a:t>voting</a:t>
                      </a:r>
                      <a:endParaRPr lang="da-DK" sz="1800" b="0" dirty="0"/>
                    </a:p>
                    <a:p>
                      <a:pPr marL="457200" indent="-457200">
                        <a:buAutoNum type="arabicParenR"/>
                      </a:pPr>
                      <a:r>
                        <a:rPr lang="da-DK" sz="1800" b="0" dirty="0"/>
                        <a:t>Opstille hypoteser og anvende teorier om vælgernes adfærd</a:t>
                      </a:r>
                    </a:p>
                    <a:p>
                      <a:pPr marL="457200" indent="-457200">
                        <a:buAutoNum type="arabicParenR"/>
                      </a:pPr>
                      <a:endParaRPr lang="da-DK" sz="1800" b="0" dirty="0"/>
                    </a:p>
                    <a:p>
                      <a:pPr marL="457200" indent="-457200">
                        <a:buAutoNum type="arabicParenR"/>
                      </a:pPr>
                      <a:endParaRPr lang="da-DK" sz="1800" b="0" dirty="0"/>
                    </a:p>
                    <a:p>
                      <a:pPr marL="457200" indent="-457200">
                        <a:buAutoNum type="arabicParenR"/>
                      </a:pPr>
                      <a:endParaRPr lang="da-DK" sz="1800" b="0" dirty="0"/>
                    </a:p>
                    <a:p>
                      <a:endParaRPr lang="da-DK" sz="1800" dirty="0"/>
                    </a:p>
                  </a:txBody>
                  <a:tcPr marL="88961" marR="88961" marT="44480" marB="44480"/>
                </a:tc>
                <a:tc>
                  <a:txBody>
                    <a:bodyPr/>
                    <a:lstStyle/>
                    <a:p>
                      <a:pPr marL="285750" indent="-285750">
                        <a:buFont typeface="Arial" panose="020B0604020202020204" pitchFamily="34" charset="0"/>
                        <a:buChar char="•"/>
                      </a:pPr>
                      <a:r>
                        <a:rPr lang="da-DK" sz="1800" dirty="0"/>
                        <a:t>Faktorer der påvirker vælgernes adfærd</a:t>
                      </a:r>
                    </a:p>
                    <a:p>
                      <a:pPr marL="285750" indent="-285750">
                        <a:buFont typeface="Arial" panose="020B0604020202020204" pitchFamily="34" charset="0"/>
                        <a:buChar char="•"/>
                      </a:pPr>
                      <a:r>
                        <a:rPr lang="da-DK" sz="1800" dirty="0"/>
                        <a:t>Columbia-skolen</a:t>
                      </a:r>
                    </a:p>
                    <a:p>
                      <a:pPr marL="285750" indent="-285750">
                        <a:buFont typeface="Arial" panose="020B0604020202020204" pitchFamily="34" charset="0"/>
                        <a:buChar char="•"/>
                      </a:pPr>
                      <a:r>
                        <a:rPr lang="da-DK" sz="1800" dirty="0"/>
                        <a:t>Michigan-modellen</a:t>
                      </a:r>
                    </a:p>
                    <a:p>
                      <a:pPr marL="285750" indent="-285750">
                        <a:buFont typeface="Arial" panose="020B0604020202020204" pitchFamily="34" charset="0"/>
                        <a:buChar char="•"/>
                      </a:pPr>
                      <a:r>
                        <a:rPr lang="da-DK" sz="1800" dirty="0"/>
                        <a:t>Issue-</a:t>
                      </a:r>
                      <a:r>
                        <a:rPr lang="da-DK" sz="1800" dirty="0" err="1"/>
                        <a:t>voting</a:t>
                      </a:r>
                      <a:endParaRPr lang="da-DK" sz="1800" dirty="0"/>
                    </a:p>
                    <a:p>
                      <a:pPr marL="285750" indent="-285750">
                        <a:buFont typeface="Arial" panose="020B0604020202020204" pitchFamily="34" charset="0"/>
                        <a:buChar char="•"/>
                      </a:pPr>
                      <a:r>
                        <a:rPr lang="da-DK" sz="1800" dirty="0"/>
                        <a:t>Hypoteseopgave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800" dirty="0"/>
                        <a:t>Afsluttende øvelse om læringsmål</a:t>
                      </a:r>
                    </a:p>
                    <a:p>
                      <a:pPr marL="0" indent="0">
                        <a:buFont typeface="Arial" panose="020B0604020202020204" pitchFamily="34" charset="0"/>
                        <a:buNone/>
                      </a:pPr>
                      <a:br>
                        <a:rPr lang="da-DK" sz="1800" dirty="0"/>
                      </a:br>
                      <a:r>
                        <a:rPr lang="da-DK" sz="1800" dirty="0"/>
                        <a:t> </a:t>
                      </a:r>
                    </a:p>
                    <a:p>
                      <a:pPr marL="285750" indent="-285750">
                        <a:buFont typeface="Arial" panose="020B0604020202020204" pitchFamily="34" charset="0"/>
                        <a:buChar char="•"/>
                      </a:pPr>
                      <a:endParaRPr lang="da-DK" sz="1800" dirty="0"/>
                    </a:p>
                  </a:txBody>
                  <a:tcPr marL="88961" marR="88961" marT="44480" marB="44480"/>
                </a:tc>
                <a:extLst>
                  <a:ext uri="{0D108BD9-81ED-4DB2-BD59-A6C34878D82A}">
                    <a16:rowId xmlns:a16="http://schemas.microsoft.com/office/drawing/2014/main" val="1525359183"/>
                  </a:ext>
                </a:extLst>
              </a:tr>
            </a:tbl>
          </a:graphicData>
        </a:graphic>
      </p:graphicFrame>
    </p:spTree>
    <p:extLst>
      <p:ext uri="{BB962C8B-B14F-4D97-AF65-F5344CB8AC3E}">
        <p14:creationId xmlns:p14="http://schemas.microsoft.com/office/powerpoint/2010/main" val="401123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 name="Rectangle 10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Faktorer, der har indflydelse på vælgernes adfærd</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4008384" cy="4393982"/>
          </a:xfrm>
        </p:spPr>
        <p:txBody>
          <a:bodyPr>
            <a:normAutofit/>
          </a:bodyPr>
          <a:lstStyle/>
          <a:p>
            <a:r>
              <a:rPr lang="da-DK" sz="2000" dirty="0"/>
              <a:t> Studiet af vælgeradfærd typisk lagt vægt på langtidsfaktorerne.</a:t>
            </a:r>
          </a:p>
          <a:p>
            <a:r>
              <a:rPr lang="da-DK" sz="2000" dirty="0"/>
              <a:t>Inden for forskningen af vælgeradfærd er sket en bevægelse væk fra langtidsfaktorerne over mod korttidsfaktorerne. </a:t>
            </a:r>
          </a:p>
          <a:p>
            <a:r>
              <a:rPr lang="da-DK" sz="2000" dirty="0"/>
              <a:t>korttidsfaktorer dækker for det første over, at vælgerne i højere grad end tidligere tager stilling fra valg til valg og påvirkes af valgkampens emner. </a:t>
            </a:r>
          </a:p>
          <a:p>
            <a:r>
              <a:rPr lang="da-DK" sz="2000" dirty="0"/>
              <a:t>Kernevælger vs. marginalvælger</a:t>
            </a:r>
          </a:p>
        </p:txBody>
      </p:sp>
      <p:grpSp>
        <p:nvGrpSpPr>
          <p:cNvPr id="103" name="Group 102">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04" name="Isosceles Triangle 10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Billede 10">
            <a:extLst>
              <a:ext uri="{FF2B5EF4-FFF2-40B4-BE49-F238E27FC236}">
                <a16:creationId xmlns:a16="http://schemas.microsoft.com/office/drawing/2014/main" id="{34DF921F-AB17-4072-8BE9-057F2170C44D}"/>
              </a:ext>
            </a:extLst>
          </p:cNvPr>
          <p:cNvPicPr>
            <a:picLocks noChangeAspect="1"/>
          </p:cNvPicPr>
          <p:nvPr/>
        </p:nvPicPr>
        <p:blipFill>
          <a:blip r:embed="rId2"/>
          <a:stretch>
            <a:fillRect/>
          </a:stretch>
        </p:blipFill>
        <p:spPr>
          <a:xfrm>
            <a:off x="5295320" y="2877431"/>
            <a:ext cx="6253212" cy="2172991"/>
          </a:xfrm>
          <a:prstGeom prst="rect">
            <a:avLst/>
          </a:prstGeom>
        </p:spPr>
      </p:pic>
      <p:grpSp>
        <p:nvGrpSpPr>
          <p:cNvPr id="107" name="Group 106">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08" name="Rectangle 107">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Isosceles Triangle 108">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3"/>
          <a:stretch>
            <a:fillRect/>
          </a:stretch>
        </p:blipFill>
        <p:spPr>
          <a:xfrm>
            <a:off x="9832644" y="0"/>
            <a:ext cx="2359356" cy="944962"/>
          </a:xfrm>
          <a:prstGeom prst="rect">
            <a:avLst/>
          </a:prstGeom>
        </p:spPr>
      </p:pic>
    </p:spTree>
    <p:extLst>
      <p:ext uri="{BB962C8B-B14F-4D97-AF65-F5344CB8AC3E}">
        <p14:creationId xmlns:p14="http://schemas.microsoft.com/office/powerpoint/2010/main" val="303550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 name="Rectangle 100">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Teorier om vælgeradfærd - Columbiaskolen</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10396006" cy="4393982"/>
          </a:xfrm>
        </p:spPr>
        <p:txBody>
          <a:bodyPr>
            <a:normAutofit/>
          </a:bodyPr>
          <a:lstStyle/>
          <a:p>
            <a:r>
              <a:rPr lang="da-DK" sz="2000" dirty="0"/>
              <a:t>Har et sociologisk udgangspunkt i synet på vælgernes adfærd.</a:t>
            </a:r>
          </a:p>
          <a:p>
            <a:r>
              <a:rPr lang="da-DK" sz="2000" dirty="0"/>
              <a:t>Vælgernes adfærd bliver formet af den sociale klasse, som han eller hun er vokset op i eller identificerer sig med, og som dermed i udpræget grad styrer vælgernes partiidentifikation.</a:t>
            </a:r>
          </a:p>
          <a:p>
            <a:r>
              <a:rPr lang="da-DK" sz="2000" dirty="0"/>
              <a:t>Lægger vægt på betydningen af class </a:t>
            </a:r>
            <a:r>
              <a:rPr lang="da-DK" sz="2000" dirty="0" err="1"/>
              <a:t>voters</a:t>
            </a:r>
            <a:r>
              <a:rPr lang="da-DK" sz="2000" dirty="0"/>
              <a:t> og er således god til at forklare, hvorfor nogle partier står stærkt i særlige sociale klasser.</a:t>
            </a:r>
          </a:p>
          <a:p>
            <a:r>
              <a:rPr lang="da-DK" sz="2000" dirty="0"/>
              <a:t>Betoning af en tæt sammenhæng mellem samfundsklasse og partiidentifikation ses vælgernes adfærd som præget af stabilitet, dvs. mange kernevælgere. </a:t>
            </a:r>
          </a:p>
        </p:txBody>
      </p:sp>
      <p:grpSp>
        <p:nvGrpSpPr>
          <p:cNvPr id="103" name="Group 102">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04" name="Isosceles Triangle 10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08" name="Rectangle 107">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Isosceles Triangle 108">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stretch>
            <a:fillRect/>
          </a:stretch>
        </p:blipFill>
        <p:spPr>
          <a:xfrm>
            <a:off x="9832644" y="0"/>
            <a:ext cx="2359356" cy="944962"/>
          </a:xfrm>
          <a:prstGeom prst="rect">
            <a:avLst/>
          </a:prstGeom>
        </p:spPr>
      </p:pic>
    </p:spTree>
    <p:extLst>
      <p:ext uri="{BB962C8B-B14F-4D97-AF65-F5344CB8AC3E}">
        <p14:creationId xmlns:p14="http://schemas.microsoft.com/office/powerpoint/2010/main" val="2167351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Teorier om vælgeradfærd - Michigan-modellen </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4008384" cy="4393982"/>
          </a:xfrm>
        </p:spPr>
        <p:txBody>
          <a:bodyPr>
            <a:normAutofit fontScale="92500" lnSpcReduction="10000"/>
          </a:bodyPr>
          <a:lstStyle/>
          <a:p>
            <a:r>
              <a:rPr lang="da-DK" sz="2000" dirty="0"/>
              <a:t>Michigan-modellen opstiller en række uafhængige variable, der påvirker partivalget.</a:t>
            </a:r>
          </a:p>
          <a:p>
            <a:r>
              <a:rPr lang="da-DK" sz="2000" dirty="0"/>
              <a:t>Vælgerne påvirkes først og fremmest af langtidsfaktorerne fra vores gruppetilhørsforhold og vores familie.</a:t>
            </a:r>
          </a:p>
          <a:p>
            <a:r>
              <a:rPr lang="da-DK" sz="2000" dirty="0"/>
              <a:t>Partiidentifikation er en afgørende variabel, der former vores opfattelse af kandidaterne og de politiske issues.</a:t>
            </a:r>
          </a:p>
          <a:p>
            <a:r>
              <a:rPr lang="da-DK" sz="2000" dirty="0"/>
              <a:t>Korttidsfaktorer, hvor vælgernes personlige holdning til kandidaterne eller holdningen til bestemte politiske issues også har en vis indflydelse på stemmeadfærd.</a:t>
            </a:r>
          </a:p>
        </p:txBody>
      </p:sp>
      <p:grpSp>
        <p:nvGrpSpPr>
          <p:cNvPr id="116" name="Group 115">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17" name="Isosceles Triangle 116">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6" name="Billede 5">
            <a:extLst>
              <a:ext uri="{FF2B5EF4-FFF2-40B4-BE49-F238E27FC236}">
                <a16:creationId xmlns:a16="http://schemas.microsoft.com/office/drawing/2014/main" id="{40C287F6-2271-4FFA-95F7-9E28C9D722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320" y="3049395"/>
            <a:ext cx="6253212" cy="1829064"/>
          </a:xfrm>
          <a:prstGeom prst="rect">
            <a:avLst/>
          </a:prstGeom>
        </p:spPr>
      </p:pic>
      <p:grpSp>
        <p:nvGrpSpPr>
          <p:cNvPr id="120" name="Group 119">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21" name="Rectangle 120">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Isosceles Triangle 121">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3"/>
          <a:stretch>
            <a:fillRect/>
          </a:stretch>
        </p:blipFill>
        <p:spPr>
          <a:xfrm>
            <a:off x="9832644" y="0"/>
            <a:ext cx="2359356" cy="944962"/>
          </a:xfrm>
          <a:prstGeom prst="rect">
            <a:avLst/>
          </a:prstGeom>
        </p:spPr>
      </p:pic>
    </p:spTree>
    <p:extLst>
      <p:ext uri="{BB962C8B-B14F-4D97-AF65-F5344CB8AC3E}">
        <p14:creationId xmlns:p14="http://schemas.microsoft.com/office/powerpoint/2010/main" val="4212682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7" name="Rectangle 126">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Teorier om vælgeradfærd - Issue-</a:t>
            </a:r>
            <a:r>
              <a:rPr lang="da-DK" sz="3600" dirty="0" err="1"/>
              <a:t>voting</a:t>
            </a:r>
            <a:r>
              <a:rPr lang="da-DK" sz="3600" dirty="0"/>
              <a:t> I</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4008384" cy="4393982"/>
          </a:xfrm>
        </p:spPr>
        <p:txBody>
          <a:bodyPr>
            <a:normAutofit/>
          </a:bodyPr>
          <a:lstStyle/>
          <a:p>
            <a:r>
              <a:rPr lang="da-DK" sz="1700"/>
              <a:t>Grundlæggende antagelse bag teorien om issue-voting er, at vælgerne er stærkt påvirket af politiske issues.</a:t>
            </a:r>
          </a:p>
          <a:p>
            <a:r>
              <a:rPr lang="da-DK" sz="1700"/>
              <a:t>Position-issues er issues, hvor der blandt både partier og vælgere er stor uenighed om det politiske mål og derfor om, hvilken politik der skal føres. </a:t>
            </a:r>
          </a:p>
          <a:p>
            <a:r>
              <a:rPr lang="da-DK" sz="1700"/>
              <a:t>Valen- issues er, hvor alle partier er enige om målet, men der er forskel på de midler, de vil bruge for at nå målet.</a:t>
            </a:r>
          </a:p>
          <a:p>
            <a:r>
              <a:rPr lang="da-DK" sz="1700"/>
              <a:t>Saliens bruges om issues, der er meget oppe i tiden og derfor er fremtrædende/vigtige på den politiske dagsorden.</a:t>
            </a:r>
          </a:p>
          <a:p>
            <a:endParaRPr lang="da-DK" sz="1700"/>
          </a:p>
        </p:txBody>
      </p:sp>
      <p:grpSp>
        <p:nvGrpSpPr>
          <p:cNvPr id="129" name="Group 128">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30" name="Isosceles Triangle 129">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Billede 6">
            <a:extLst>
              <a:ext uri="{FF2B5EF4-FFF2-40B4-BE49-F238E27FC236}">
                <a16:creationId xmlns:a16="http://schemas.microsoft.com/office/drawing/2014/main" id="{4474B2BD-39F8-48D2-B35B-E9A45F4F7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320" y="1908184"/>
            <a:ext cx="6253212" cy="4111486"/>
          </a:xfrm>
          <a:prstGeom prst="rect">
            <a:avLst/>
          </a:prstGeom>
        </p:spPr>
      </p:pic>
      <p:grpSp>
        <p:nvGrpSpPr>
          <p:cNvPr id="133" name="Group 132">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34" name="Rectangle 133">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Isosceles Triangle 134">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3"/>
          <a:stretch>
            <a:fillRect/>
          </a:stretch>
        </p:blipFill>
        <p:spPr>
          <a:xfrm>
            <a:off x="9832644" y="0"/>
            <a:ext cx="2359356" cy="944962"/>
          </a:xfrm>
          <a:prstGeom prst="rect">
            <a:avLst/>
          </a:prstGeom>
        </p:spPr>
      </p:pic>
    </p:spTree>
    <p:extLst>
      <p:ext uri="{BB962C8B-B14F-4D97-AF65-F5344CB8AC3E}">
        <p14:creationId xmlns:p14="http://schemas.microsoft.com/office/powerpoint/2010/main" val="366534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Teorier om vælgeradfærd - Issue-</a:t>
            </a:r>
            <a:r>
              <a:rPr lang="da-DK" sz="3600" dirty="0" err="1"/>
              <a:t>voting</a:t>
            </a:r>
            <a:r>
              <a:rPr lang="da-DK" sz="3600" dirty="0"/>
              <a:t> II</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4008384" cy="4393982"/>
          </a:xfrm>
        </p:spPr>
        <p:txBody>
          <a:bodyPr>
            <a:normAutofit/>
          </a:bodyPr>
          <a:lstStyle/>
          <a:p>
            <a:r>
              <a:rPr lang="da-DK" sz="1700" dirty="0"/>
              <a:t>Ved et position-issue, vil vælgeren stemme efter enten nærhedsmodellen eller retningsmodellen.</a:t>
            </a:r>
          </a:p>
          <a:p>
            <a:r>
              <a:rPr lang="da-DK" sz="1700" dirty="0"/>
              <a:t>I nærhedsmodellen ses vælgerne som rationelle og egennyttemaksimerende, hvilket får vælgerne til at stemme på baggrund af den politik, partierne har ført i den forgangne valgperiode.</a:t>
            </a:r>
          </a:p>
          <a:p>
            <a:r>
              <a:rPr lang="da-DK" sz="1700" dirty="0"/>
              <a:t>I retningsmodellen er, at vælgeren antages at forholde sig følelsesbetonet til politiske issues og derfor vælger parti ud fra, hvilket parti der mest intenst tilkendegiver holdninger, som er i overensstemmelse med vælgerens egne.</a:t>
            </a:r>
          </a:p>
        </p:txBody>
      </p:sp>
      <p:grpSp>
        <p:nvGrpSpPr>
          <p:cNvPr id="142" name="Group 141">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43" name="Isosceles Triangle 14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Billede 3">
            <a:extLst>
              <a:ext uri="{FF2B5EF4-FFF2-40B4-BE49-F238E27FC236}">
                <a16:creationId xmlns:a16="http://schemas.microsoft.com/office/drawing/2014/main" id="{80D4E528-A7F3-49A9-B172-16613972F549}"/>
              </a:ext>
            </a:extLst>
          </p:cNvPr>
          <p:cNvPicPr>
            <a:picLocks noChangeAspect="1"/>
          </p:cNvPicPr>
          <p:nvPr/>
        </p:nvPicPr>
        <p:blipFill>
          <a:blip r:embed="rId2"/>
          <a:stretch>
            <a:fillRect/>
          </a:stretch>
        </p:blipFill>
        <p:spPr>
          <a:xfrm>
            <a:off x="5295320" y="3002495"/>
            <a:ext cx="6253212" cy="1922863"/>
          </a:xfrm>
          <a:prstGeom prst="rect">
            <a:avLst/>
          </a:prstGeom>
        </p:spPr>
      </p:pic>
      <p:grpSp>
        <p:nvGrpSpPr>
          <p:cNvPr id="146" name="Group 145">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47" name="Rectangle 146">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Isosceles Triangle 147">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3"/>
          <a:stretch>
            <a:fillRect/>
          </a:stretch>
        </p:blipFill>
        <p:spPr>
          <a:xfrm>
            <a:off x="9832644" y="0"/>
            <a:ext cx="2359356" cy="944962"/>
          </a:xfrm>
          <a:prstGeom prst="rect">
            <a:avLst/>
          </a:prstGeom>
        </p:spPr>
      </p:pic>
    </p:spTree>
    <p:extLst>
      <p:ext uri="{BB962C8B-B14F-4D97-AF65-F5344CB8AC3E}">
        <p14:creationId xmlns:p14="http://schemas.microsoft.com/office/powerpoint/2010/main" val="4119510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 name="Rectangle 101">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Billede 6">
            <a:extLst>
              <a:ext uri="{FF2B5EF4-FFF2-40B4-BE49-F238E27FC236}">
                <a16:creationId xmlns:a16="http://schemas.microsoft.com/office/drawing/2014/main" id="{A4334605-3F0E-4760-A9D6-D3E3213FEF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5754" y="1845426"/>
            <a:ext cx="6717438" cy="4450303"/>
          </a:xfrm>
          <a:prstGeom prst="rect">
            <a:avLst/>
          </a:prstGeom>
        </p:spPr>
      </p:pic>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3"/>
          <a:stretch>
            <a:fillRect/>
          </a:stretch>
        </p:blipFill>
        <p:spPr>
          <a:xfrm>
            <a:off x="9832644" y="0"/>
            <a:ext cx="2359356" cy="944962"/>
          </a:xfrm>
          <a:prstGeom prst="rect">
            <a:avLst/>
          </a:prstGeom>
        </p:spPr>
      </p:pic>
      <p:sp>
        <p:nvSpPr>
          <p:cNvPr id="27" name="Titel 1">
            <a:extLst>
              <a:ext uri="{FF2B5EF4-FFF2-40B4-BE49-F238E27FC236}">
                <a16:creationId xmlns:a16="http://schemas.microsoft.com/office/drawing/2014/main" id="{2BBDD244-4D23-4EFB-A840-E6F09B4F92AB}"/>
              </a:ext>
            </a:extLst>
          </p:cNvPr>
          <p:cNvSpPr txBox="1">
            <a:spLocks/>
          </p:cNvSpPr>
          <p:nvPr/>
        </p:nvSpPr>
        <p:spPr>
          <a:xfrm>
            <a:off x="643467" y="321734"/>
            <a:ext cx="10905066" cy="11357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a-DK" sz="3600" dirty="0"/>
              <a:t>Teorier om vælgeradfærd - Issue-</a:t>
            </a:r>
            <a:r>
              <a:rPr lang="da-DK" sz="3600" dirty="0" err="1"/>
              <a:t>voting</a:t>
            </a:r>
            <a:r>
              <a:rPr lang="da-DK" sz="3600" dirty="0"/>
              <a:t> III</a:t>
            </a:r>
          </a:p>
        </p:txBody>
      </p:sp>
    </p:spTree>
    <p:extLst>
      <p:ext uri="{BB962C8B-B14F-4D97-AF65-F5344CB8AC3E}">
        <p14:creationId xmlns:p14="http://schemas.microsoft.com/office/powerpoint/2010/main" val="1840091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7289CECF-A055-45E5-883E-D5ACDCC832FE}"/>
              </a:ext>
            </a:extLst>
          </p:cNvPr>
          <p:cNvSpPr>
            <a:spLocks noGrp="1"/>
          </p:cNvSpPr>
          <p:nvPr>
            <p:ph type="title"/>
          </p:nvPr>
        </p:nvSpPr>
        <p:spPr>
          <a:xfrm>
            <a:off x="643467" y="321734"/>
            <a:ext cx="10905066" cy="1135737"/>
          </a:xfrm>
        </p:spPr>
        <p:txBody>
          <a:bodyPr>
            <a:normAutofit/>
          </a:bodyPr>
          <a:lstStyle/>
          <a:p>
            <a:r>
              <a:rPr lang="da-DK" sz="3600" dirty="0"/>
              <a:t>Hypoteseopgave</a:t>
            </a:r>
          </a:p>
        </p:txBody>
      </p:sp>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ladsholder til indhold 7" descr="Et billede, der indeholder tekst, clipart&#10;&#10;Automatisk genereret beskrivelse">
            <a:extLst>
              <a:ext uri="{FF2B5EF4-FFF2-40B4-BE49-F238E27FC236}">
                <a16:creationId xmlns:a16="http://schemas.microsoft.com/office/drawing/2014/main" id="{B3A5A486-A0BF-44BB-B367-3EBD9D6028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84080" y="-1"/>
            <a:ext cx="2485812" cy="994324"/>
          </a:xfrm>
          <a:prstGeom prst="rect">
            <a:avLst/>
          </a:prstGeom>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Pladsholder til indhold 9">
            <a:extLst>
              <a:ext uri="{FF2B5EF4-FFF2-40B4-BE49-F238E27FC236}">
                <a16:creationId xmlns:a16="http://schemas.microsoft.com/office/drawing/2014/main" id="{2FD3CC1D-A2A5-4CC9-A9C9-BF3A1E5A8E98}"/>
              </a:ext>
            </a:extLst>
          </p:cNvPr>
          <p:cNvSpPr>
            <a:spLocks noGrp="1"/>
          </p:cNvSpPr>
          <p:nvPr>
            <p:ph idx="1"/>
          </p:nvPr>
        </p:nvSpPr>
        <p:spPr/>
        <p:txBody>
          <a:bodyPr>
            <a:normAutofit/>
          </a:bodyPr>
          <a:lstStyle/>
          <a:p>
            <a:pPr marL="0" indent="0">
              <a:buNone/>
            </a:pPr>
            <a:r>
              <a:rPr lang="da-DK" dirty="0"/>
              <a:t>I grupper: </a:t>
            </a:r>
          </a:p>
          <a:p>
            <a:pPr marL="0" indent="0">
              <a:buNone/>
            </a:pPr>
            <a:r>
              <a:rPr lang="da-DK" dirty="0"/>
              <a:t>Gå ind på </a:t>
            </a:r>
            <a:r>
              <a:rPr lang="da-DK" dirty="0">
                <a:hlinkClick r:id="rId3"/>
              </a:rPr>
              <a:t>https://www.dr.dk/nyheder/politik/meningsmaalinger</a:t>
            </a:r>
            <a:r>
              <a:rPr lang="da-DK" dirty="0"/>
              <a:t>. </a:t>
            </a:r>
          </a:p>
          <a:p>
            <a:pPr marL="0" indent="0">
              <a:buNone/>
            </a:pPr>
            <a:r>
              <a:rPr lang="da-DK" dirty="0"/>
              <a:t>Vælg et parti at hvor du undersøger vælgervandringerne fra seneste valg til i dag. </a:t>
            </a:r>
          </a:p>
          <a:p>
            <a:pPr marL="0" indent="0">
              <a:buNone/>
            </a:pPr>
            <a:r>
              <a:rPr lang="da-DK" dirty="0"/>
              <a:t>Opstil tre hypoteser der kan forklare vælgervandringer hhv. til og fra dit parti. Hver hypotese skal understøttes af en faglig begrundelse, og du skal inddrage taleksempler og viden om vælgernes adfærd.</a:t>
            </a:r>
          </a:p>
          <a:p>
            <a:pPr marL="0" indent="0">
              <a:buNone/>
            </a:pPr>
            <a:endParaRPr lang="da-DK" dirty="0"/>
          </a:p>
          <a:p>
            <a:pPr marL="0" indent="0">
              <a:buNone/>
            </a:pPr>
            <a:endParaRPr lang="da-DK" dirty="0"/>
          </a:p>
          <a:p>
            <a:pPr marL="0" indent="0">
              <a:buNone/>
            </a:pPr>
            <a:endParaRPr lang="da-DK" dirty="0"/>
          </a:p>
          <a:p>
            <a:pPr marL="0" indent="0">
              <a:buNone/>
            </a:pPr>
            <a:endParaRPr lang="da-DK" dirty="0"/>
          </a:p>
        </p:txBody>
      </p:sp>
    </p:spTree>
    <p:extLst>
      <p:ext uri="{BB962C8B-B14F-4D97-AF65-F5344CB8AC3E}">
        <p14:creationId xmlns:p14="http://schemas.microsoft.com/office/powerpoint/2010/main" val="1417432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FC5908AD-5BC9-4F3E-AE55-B380BDB987BB}"/>
              </a:ext>
            </a:extLst>
          </p:cNvPr>
          <p:cNvSpPr>
            <a:spLocks noGrp="1"/>
          </p:cNvSpPr>
          <p:nvPr>
            <p:ph type="title"/>
          </p:nvPr>
        </p:nvSpPr>
        <p:spPr>
          <a:xfrm>
            <a:off x="643467" y="321734"/>
            <a:ext cx="10905066" cy="1135737"/>
          </a:xfrm>
        </p:spPr>
        <p:txBody>
          <a:bodyPr>
            <a:normAutofit/>
          </a:bodyPr>
          <a:lstStyle/>
          <a:p>
            <a:r>
              <a:rPr lang="da-DK" sz="3600"/>
              <a:t>Læringsmål – kan du det?</a:t>
            </a:r>
          </a:p>
        </p:txBody>
      </p:sp>
      <p:graphicFrame>
        <p:nvGraphicFramePr>
          <p:cNvPr id="5" name="Tabel 5">
            <a:extLst>
              <a:ext uri="{FF2B5EF4-FFF2-40B4-BE49-F238E27FC236}">
                <a16:creationId xmlns:a16="http://schemas.microsoft.com/office/drawing/2014/main" id="{2F1DAE66-90C3-4C80-AC46-AA4D1A285E16}"/>
              </a:ext>
            </a:extLst>
          </p:cNvPr>
          <p:cNvGraphicFramePr>
            <a:graphicFrameLocks noGrp="1"/>
          </p:cNvGraphicFramePr>
          <p:nvPr>
            <p:ph idx="1"/>
            <p:extLst>
              <p:ext uri="{D42A27DB-BD31-4B8C-83A1-F6EECF244321}">
                <p14:modId xmlns:p14="http://schemas.microsoft.com/office/powerpoint/2010/main" val="1871090354"/>
              </p:ext>
            </p:extLst>
          </p:nvPr>
        </p:nvGraphicFramePr>
        <p:xfrm>
          <a:off x="838200" y="1825625"/>
          <a:ext cx="10515600" cy="26568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573782727"/>
                    </a:ext>
                  </a:extLst>
                </a:gridCol>
                <a:gridCol w="5257800">
                  <a:extLst>
                    <a:ext uri="{9D8B030D-6E8A-4147-A177-3AD203B41FA5}">
                      <a16:colId xmlns:a16="http://schemas.microsoft.com/office/drawing/2014/main" val="1985757485"/>
                    </a:ext>
                  </a:extLst>
                </a:gridCol>
              </a:tblGrid>
              <a:tr h="370840">
                <a:tc>
                  <a:txBody>
                    <a:bodyPr/>
                    <a:lstStyle/>
                    <a:p>
                      <a:r>
                        <a:rPr lang="da-DK" dirty="0"/>
                        <a:t>Læringsmål:</a:t>
                      </a:r>
                    </a:p>
                  </a:txBody>
                  <a:tcPr/>
                </a:tc>
                <a:tc>
                  <a:txBody>
                    <a:bodyPr/>
                    <a:lstStyle/>
                    <a:p>
                      <a:r>
                        <a:rPr lang="da-DK" dirty="0"/>
                        <a:t>Dine noter: </a:t>
                      </a:r>
                    </a:p>
                  </a:txBody>
                  <a:tcPr/>
                </a:tc>
                <a:extLst>
                  <a:ext uri="{0D108BD9-81ED-4DB2-BD59-A6C34878D82A}">
                    <a16:rowId xmlns:a16="http://schemas.microsoft.com/office/drawing/2014/main" val="1563034702"/>
                  </a:ext>
                </a:extLst>
              </a:tr>
              <a:tr h="370840">
                <a:tc>
                  <a:txBody>
                    <a:bodyPr/>
                    <a:lstStyle/>
                    <a:p>
                      <a:pPr marL="457200" indent="-457200">
                        <a:buFont typeface="Arial" panose="020B0604020202020204" pitchFamily="34" charset="0"/>
                        <a:buChar char="•"/>
                      </a:pPr>
                      <a:r>
                        <a:rPr lang="da-DK" sz="1800" b="0" dirty="0"/>
                        <a:t>Redegøre for faktorer der påvirker vælgernes adfærd</a:t>
                      </a:r>
                    </a:p>
                    <a:p>
                      <a:pPr marL="457200" indent="-457200">
                        <a:buFont typeface="Arial" panose="020B0604020202020204" pitchFamily="34" charset="0"/>
                        <a:buChar char="•"/>
                      </a:pPr>
                      <a:r>
                        <a:rPr lang="da-DK" sz="1800" b="0" dirty="0"/>
                        <a:t>Redegøre for Columbia-skolen</a:t>
                      </a:r>
                    </a:p>
                    <a:p>
                      <a:pPr marL="457200" indent="-457200">
                        <a:buFont typeface="Arial" panose="020B0604020202020204" pitchFamily="34" charset="0"/>
                        <a:buChar char="•"/>
                      </a:pPr>
                      <a:r>
                        <a:rPr lang="da-DK" sz="1800" b="0" dirty="0"/>
                        <a:t>Redegøre for Michigan-modellen</a:t>
                      </a:r>
                    </a:p>
                    <a:p>
                      <a:pPr marL="457200" indent="-457200">
                        <a:buFont typeface="Arial" panose="020B0604020202020204" pitchFamily="34" charset="0"/>
                        <a:buChar char="•"/>
                      </a:pPr>
                      <a:r>
                        <a:rPr lang="da-DK" sz="1800" b="0" dirty="0"/>
                        <a:t>Redegøre for Issue-</a:t>
                      </a:r>
                      <a:r>
                        <a:rPr lang="da-DK" sz="1800" b="0" dirty="0" err="1"/>
                        <a:t>voting</a:t>
                      </a:r>
                      <a:endParaRPr lang="da-DK" sz="1800" b="0" dirty="0"/>
                    </a:p>
                    <a:p>
                      <a:pPr marL="457200" indent="-457200">
                        <a:buFont typeface="Arial" panose="020B0604020202020204" pitchFamily="34" charset="0"/>
                        <a:buChar char="•"/>
                      </a:pPr>
                      <a:r>
                        <a:rPr lang="da-DK" sz="1800" b="0" dirty="0"/>
                        <a:t>Opstille hypoteser og anvende teorier om vælgernes adfærd</a:t>
                      </a:r>
                    </a:p>
                    <a:p>
                      <a:pPr marL="285750" indent="-285750">
                        <a:buFontTx/>
                        <a:buChar char="-"/>
                      </a:pPr>
                      <a:endParaRPr lang="da-DK" dirty="0"/>
                    </a:p>
                  </a:txBody>
                  <a:tcPr/>
                </a:tc>
                <a:tc>
                  <a:txBody>
                    <a:bodyPr/>
                    <a:lstStyle/>
                    <a:p>
                      <a:endParaRPr lang="da-DK" dirty="0"/>
                    </a:p>
                  </a:txBody>
                  <a:tcPr/>
                </a:tc>
                <a:extLst>
                  <a:ext uri="{0D108BD9-81ED-4DB2-BD59-A6C34878D82A}">
                    <a16:rowId xmlns:a16="http://schemas.microsoft.com/office/drawing/2014/main" val="81396569"/>
                  </a:ext>
                </a:extLst>
              </a:tr>
            </a:tbl>
          </a:graphicData>
        </a:graphic>
      </p:graphicFrame>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ladsholder til indhold 7" descr="Et billede, der indeholder tekst, clipart&#10;&#10;Automatisk genereret beskrivelse">
            <a:extLst>
              <a:ext uri="{FF2B5EF4-FFF2-40B4-BE49-F238E27FC236}">
                <a16:creationId xmlns:a16="http://schemas.microsoft.com/office/drawing/2014/main" id="{B1C20693-EBC3-44F8-8B28-A5B7F7EE23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392" y="-23543"/>
            <a:ext cx="3284659" cy="1313863"/>
          </a:xfrm>
          <a:prstGeom prst="rect">
            <a:avLst/>
          </a:prstGeom>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1052622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TotalTime>
  <Words>584</Words>
  <Application>Microsoft Office PowerPoint</Application>
  <PresentationFormat>Widescreen</PresentationFormat>
  <Paragraphs>57</Paragraphs>
  <Slides>9</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9</vt:i4>
      </vt:variant>
    </vt:vector>
  </HeadingPairs>
  <TitlesOfParts>
    <vt:vector size="13" baseType="lpstr">
      <vt:lpstr>Arial</vt:lpstr>
      <vt:lpstr>Calibri</vt:lpstr>
      <vt:lpstr>Calibri Light</vt:lpstr>
      <vt:lpstr>Office-tema</vt:lpstr>
      <vt:lpstr>Kapitel 7: Vælgernes adfærd</vt:lpstr>
      <vt:lpstr>Faktorer, der har indflydelse på vælgernes adfærd</vt:lpstr>
      <vt:lpstr>Teorier om vælgeradfærd - Columbiaskolen</vt:lpstr>
      <vt:lpstr>Teorier om vælgeradfærd - Michigan-modellen </vt:lpstr>
      <vt:lpstr>Teorier om vælgeradfærd - Issue-voting I</vt:lpstr>
      <vt:lpstr>Teorier om vælgeradfærd - Issue-voting II</vt:lpstr>
      <vt:lpstr>PowerPoint-præsentation</vt:lpstr>
      <vt:lpstr>Hypoteseopgave</vt:lpstr>
      <vt:lpstr>Læringsmål – kan du det?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XX</dc:title>
  <dc:creator>Jesper Hjarsbæk</dc:creator>
  <cp:lastModifiedBy>Jesper Hjarsbæk Rasmussen</cp:lastModifiedBy>
  <cp:revision>33</cp:revision>
  <dcterms:created xsi:type="dcterms:W3CDTF">2021-10-11T07:32:15Z</dcterms:created>
  <dcterms:modified xsi:type="dcterms:W3CDTF">2021-10-17T17:28:50Z</dcterms:modified>
</cp:coreProperties>
</file>