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0" r:id="rId10"/>
    <p:sldId id="271" r:id="rId11"/>
    <p:sldId id="272" r:id="rId12"/>
    <p:sldId id="273" r:id="rId13"/>
    <p:sldId id="274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9144000" cy="6858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A38D3-1886-3F49-9652-B05E6B2CDD3C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BFA85-B512-BD40-9246-DC675F8C04C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989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407C5-D414-5448-8569-D77BF1F14E49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08BDF-1E5F-0247-ABA4-D7794B9703B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756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315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036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8694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74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a-DK" baseline="0" dirty="0" smtClean="0"/>
              <a:t>Kjeld </a:t>
            </a:r>
            <a:r>
              <a:rPr lang="da-DK" baseline="0" dirty="0" smtClean="0">
                <a:sym typeface="Wingdings"/>
              </a:rPr>
              <a:t> samfundsfaglig teori/diskussion om ulighedsskabende faktorer</a:t>
            </a:r>
          </a:p>
          <a:p>
            <a:pPr marL="0" indent="0">
              <a:buNone/>
            </a:pPr>
            <a:r>
              <a:rPr lang="da-DK" baseline="0" dirty="0" smtClean="0">
                <a:sym typeface="Wingdings"/>
              </a:rPr>
              <a:t>2. Nina: Borgerrettighedskampen (SRP)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8412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08BDF-1E5F-0247-ABA4-D7794B9703B6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a-DK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dsholder til indhold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indhol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dsholder til indhol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ge forbindels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32F2B2-2DC7-5F4D-AA6B-22BB31BFB631}" type="datetimeFigureOut">
              <a:rPr lang="da-DK" smtClean="0"/>
              <a:pPr/>
              <a:t>23/10/15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F89629-A72C-A84E-B6DD-2058A18C059B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uc7xqdHudI" TargetMode="External"/><Relationship Id="rId4" Type="http://schemas.openxmlformats.org/officeDocument/2006/relationships/hyperlink" Target="http://www.youtube.com/watch?v=gLYTObRhcSY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forlagetcolumbus.dk/boeger/engelsksamfundsfag/dream-o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ru.dk/butik?c=Item&amp;category=5326&amp;item=34029" TargetMode="External"/><Relationship Id="rId4" Type="http://schemas.openxmlformats.org/officeDocument/2006/relationships/hyperlink" Target="http://forlagetcolumbus.dk/boeger/engelsksamfundsfag/dream-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x8fcpF7x8H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x6t7vVTxa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Dream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? Workshop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Velkommen til workshop om brugen af ”</a:t>
            </a:r>
            <a:r>
              <a:rPr lang="da-DK" dirty="0" err="1" smtClean="0"/>
              <a:t>Dream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?” i undervisningen og til SRP</a:t>
            </a:r>
            <a:r>
              <a:rPr lang="da-DK" smtClean="0"/>
              <a:t>/SS</a:t>
            </a:r>
          </a:p>
          <a:p>
            <a:pPr>
              <a:buNone/>
            </a:pPr>
            <a:r>
              <a:rPr lang="da-DK" smtClean="0"/>
              <a:t>O </a:t>
            </a:r>
            <a:r>
              <a:rPr lang="da-DK" dirty="0" smtClean="0"/>
              <a:t>mm v/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Nina Holst og Kjeld </a:t>
            </a:r>
            <a:r>
              <a:rPr lang="da-DK" dirty="0" err="1" smtClean="0"/>
              <a:t>Mazanti</a:t>
            </a:r>
            <a:r>
              <a:rPr lang="da-DK" dirty="0" smtClean="0"/>
              <a:t> Sørensen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sz="2571" dirty="0" smtClean="0"/>
              <a:t>i alt ca. </a:t>
            </a:r>
            <a:r>
              <a:rPr lang="da-DK" sz="2571" smtClean="0"/>
              <a:t>sider 47 (max)</a:t>
            </a:r>
          </a:p>
          <a:p>
            <a:r>
              <a:rPr lang="da-DK" sz="2571" dirty="0" err="1" smtClean="0"/>
              <a:t>Ift.læreplanen</a:t>
            </a:r>
            <a:r>
              <a:rPr lang="da-DK" sz="2571" dirty="0" smtClean="0"/>
              <a:t>: Kernestof, faglige mål: DO s.8	</a:t>
            </a:r>
          </a:p>
          <a:p>
            <a:r>
              <a:rPr lang="da-DK" sz="2571" dirty="0" smtClean="0"/>
              <a:t>Samspil med andre fag: samfundsfag, engelsk, musik</a:t>
            </a:r>
          </a:p>
          <a:p>
            <a:pPr>
              <a:buNone/>
            </a:pPr>
            <a:r>
              <a:rPr lang="da-DK" dirty="0" smtClean="0"/>
              <a:t>Intro:</a:t>
            </a:r>
          </a:p>
          <a:p>
            <a:r>
              <a:rPr lang="da-DK" dirty="0" smtClean="0"/>
              <a:t>Mordet på </a:t>
            </a:r>
            <a:r>
              <a:rPr lang="da-DK" dirty="0" err="1" smtClean="0"/>
              <a:t>Emmett</a:t>
            </a:r>
            <a:r>
              <a:rPr lang="da-DK" dirty="0" smtClean="0"/>
              <a:t> </a:t>
            </a:r>
            <a:r>
              <a:rPr lang="da-DK" dirty="0" err="1" smtClean="0"/>
              <a:t>Till</a:t>
            </a:r>
            <a:r>
              <a:rPr lang="da-DK" dirty="0" smtClean="0"/>
              <a:t>.  Perspektiv til klip fra filmen Selma (2014) og fx Ferguson-urolighederne i 2014. Ligheder og forskelle i sortes kår og synet på/behandlingen af dem </a:t>
            </a:r>
          </a:p>
          <a:p>
            <a:pPr>
              <a:buNone/>
            </a:pPr>
            <a:r>
              <a:rPr lang="da-DK" dirty="0" smtClean="0"/>
              <a:t>	DO s.11-16</a:t>
            </a:r>
          </a:p>
          <a:p>
            <a:endParaRPr lang="da-DK" dirty="0" smtClean="0"/>
          </a:p>
          <a:p>
            <a:pPr>
              <a:buNone/>
            </a:pP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sz="1800" dirty="0" smtClean="0"/>
              <a:t>I alt 75 sider </a:t>
            </a:r>
          </a:p>
          <a:p>
            <a:r>
              <a:rPr lang="da-DK" sz="1800" dirty="0" smtClean="0"/>
              <a:t>+ arbejde med statistisk </a:t>
            </a:r>
            <a:r>
              <a:rPr lang="da-DK" sz="1800" dirty="0" err="1" smtClean="0"/>
              <a:t>materiale(Pew</a:t>
            </a:r>
            <a:r>
              <a:rPr lang="da-DK" sz="1800" dirty="0" smtClean="0"/>
              <a:t> Research Center og Black </a:t>
            </a:r>
            <a:r>
              <a:rPr lang="da-DK" sz="1800" dirty="0" err="1" smtClean="0"/>
              <a:t>statistics</a:t>
            </a:r>
            <a:r>
              <a:rPr lang="da-DK" sz="1800" dirty="0" smtClean="0"/>
              <a:t>) </a:t>
            </a:r>
          </a:p>
          <a:p>
            <a:pPr>
              <a:buNone/>
            </a:pPr>
            <a:r>
              <a:rPr lang="da-DK" sz="1800" dirty="0" smtClean="0"/>
              <a:t>Intro: </a:t>
            </a:r>
          </a:p>
          <a:p>
            <a:pPr>
              <a:buNone/>
            </a:pPr>
            <a:r>
              <a:rPr lang="da-DK" sz="1800" dirty="0" smtClean="0"/>
              <a:t>Racismens ansigter, fx klip fra:</a:t>
            </a:r>
          </a:p>
          <a:p>
            <a:r>
              <a:rPr lang="da-DK" sz="1800" dirty="0" err="1" smtClean="0"/>
              <a:t>Spike</a:t>
            </a:r>
            <a:r>
              <a:rPr lang="da-DK" sz="1800" dirty="0" smtClean="0"/>
              <a:t> Lee:  </a:t>
            </a:r>
            <a:r>
              <a:rPr lang="en-US" sz="1800" dirty="0" smtClean="0"/>
              <a:t>DO THE RIGHT THING – Trailer: </a:t>
            </a:r>
            <a:endParaRPr lang="da-DK" sz="1800" dirty="0" smtClean="0"/>
          </a:p>
          <a:p>
            <a:pPr>
              <a:buNone/>
            </a:pPr>
            <a:r>
              <a:rPr lang="da-DK" sz="1800" u="sng" dirty="0" smtClean="0">
                <a:hlinkClick r:id="rId3"/>
              </a:rPr>
              <a:t>http://www.youtube.com/watch?v=muc7xqdHudI</a:t>
            </a:r>
            <a:r>
              <a:rPr lang="en-US" sz="1800" dirty="0" smtClean="0"/>
              <a:t>.</a:t>
            </a:r>
            <a:endParaRPr lang="da-DK" sz="1800" dirty="0" smtClean="0"/>
          </a:p>
          <a:p>
            <a:pPr>
              <a:buNone/>
            </a:pPr>
            <a:r>
              <a:rPr lang="da-DK" sz="1800" u="sng" dirty="0" smtClean="0">
                <a:hlinkClick r:id="rId4"/>
              </a:rPr>
              <a:t>http://www.youtube.com/watch?v=gLYTObRhcSY</a:t>
            </a:r>
            <a:endParaRPr lang="da-DK" sz="1800" dirty="0" smtClean="0"/>
          </a:p>
          <a:p>
            <a:pPr>
              <a:buNone/>
            </a:pPr>
            <a:r>
              <a:rPr lang="da-DK" sz="1800" dirty="0" smtClean="0"/>
              <a:t>	 DO s. 17-41 </a:t>
            </a:r>
          </a:p>
          <a:p>
            <a:r>
              <a:rPr lang="da-DK" sz="1800" dirty="0" smtClean="0"/>
              <a:t>Bearbejdelse af fortiden  i film:</a:t>
            </a:r>
          </a:p>
          <a:p>
            <a:r>
              <a:rPr lang="da-DK" sz="1800" dirty="0" smtClean="0"/>
              <a:t>Klip fra </a:t>
            </a:r>
            <a:r>
              <a:rPr lang="da-DK" sz="1800" dirty="0" err="1" smtClean="0"/>
              <a:t>Roots</a:t>
            </a:r>
            <a:endParaRPr lang="da-DK" sz="1800" dirty="0" smtClean="0"/>
          </a:p>
          <a:p>
            <a:r>
              <a:rPr lang="da-DK" sz="1800" dirty="0" smtClean="0"/>
              <a:t>DO side 43-48</a:t>
            </a:r>
          </a:p>
          <a:p>
            <a:pPr>
              <a:buNone/>
            </a:pPr>
            <a:endParaRPr lang="da-DK" sz="180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2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De sortes retslige, politiske, økonomiske og sociale situation ca.1950:</a:t>
            </a:r>
          </a:p>
          <a:p>
            <a:pPr>
              <a:buNone/>
            </a:pPr>
            <a:r>
              <a:rPr lang="da-DK" dirty="0" smtClean="0"/>
              <a:t>DO s.88-90. </a:t>
            </a:r>
          </a:p>
          <a:p>
            <a:r>
              <a:rPr lang="da-DK" dirty="0" smtClean="0"/>
              <a:t>Frigørelseskampen 1950’erne og 1960’erne:</a:t>
            </a:r>
          </a:p>
          <a:p>
            <a:r>
              <a:rPr lang="da-DK" dirty="0" smtClean="0"/>
              <a:t>Kampen om det offentlige rum og skolen i 1950’erne</a:t>
            </a:r>
          </a:p>
          <a:p>
            <a:pPr>
              <a:buNone/>
            </a:pPr>
            <a:r>
              <a:rPr lang="da-DK" dirty="0" smtClean="0"/>
              <a:t>	Eksempler fra DO s.91-101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Økonomiske kriser, afindustrialisering og Storbyernes forfald: DO 133-141</a:t>
            </a:r>
          </a:p>
          <a:p>
            <a:r>
              <a:rPr lang="da-DK" dirty="0" err="1" smtClean="0"/>
              <a:t>Reaganperioden</a:t>
            </a:r>
            <a:r>
              <a:rPr lang="da-DK" dirty="0" smtClean="0"/>
              <a:t>: DO147-150</a:t>
            </a:r>
          </a:p>
          <a:p>
            <a:r>
              <a:rPr lang="da-DK" dirty="0" smtClean="0"/>
              <a:t>Konsekvenser af reformer: Diskussionen om Affirmative actions: DO 144-145</a:t>
            </a:r>
          </a:p>
          <a:p>
            <a:r>
              <a:rPr lang="da-DK" dirty="0" smtClean="0"/>
              <a:t>Stemmeret, betydning af valg af sort præsident </a:t>
            </a:r>
          </a:p>
          <a:p>
            <a:r>
              <a:rPr lang="da-DK" dirty="0" smtClean="0"/>
              <a:t>Afrikansk amerikanerne og politiet </a:t>
            </a:r>
          </a:p>
          <a:p>
            <a:pPr>
              <a:buNone/>
            </a:pPr>
            <a:r>
              <a:rPr lang="da-DK" dirty="0" smtClean="0"/>
              <a:t>	DO 197-204 </a:t>
            </a:r>
          </a:p>
          <a:p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2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Kampen om borgerlige rettigheder og stemmeretten i 1960’erne:</a:t>
            </a:r>
          </a:p>
          <a:p>
            <a:r>
              <a:rPr lang="da-DK" dirty="0" smtClean="0"/>
              <a:t>Eksempler fra DO s.102-119. Inddragelse og sammenligning af filmene Mississippi </a:t>
            </a:r>
            <a:r>
              <a:rPr lang="da-DK" dirty="0" err="1" smtClean="0"/>
              <a:t>Burning</a:t>
            </a:r>
            <a:r>
              <a:rPr lang="da-DK" dirty="0" smtClean="0"/>
              <a:t> 1964 (1988) og The Butler (2013)</a:t>
            </a:r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Sociale forskelle inden for og mellem racerne</a:t>
            </a:r>
          </a:p>
          <a:p>
            <a:r>
              <a:rPr lang="da-DK" dirty="0" smtClean="0"/>
              <a:t>DO 170-190.</a:t>
            </a:r>
          </a:p>
          <a:p>
            <a:r>
              <a:rPr lang="da-DK" dirty="0" smtClean="0"/>
              <a:t>Helbredsforhold, narko og kriminalitet</a:t>
            </a:r>
          </a:p>
          <a:p>
            <a:r>
              <a:rPr lang="da-DK" dirty="0" smtClean="0"/>
              <a:t>DO 190-197 </a:t>
            </a:r>
          </a:p>
          <a:p>
            <a:r>
              <a:rPr lang="da-DK" dirty="0" smtClean="0"/>
              <a:t>Dokumentarfilm om helbredsforhold og kriminalitet</a:t>
            </a:r>
          </a:p>
          <a:p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2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Radikalisering og status over retslige, økonomiske og sociale resultater 1965-1970:</a:t>
            </a:r>
          </a:p>
          <a:p>
            <a:r>
              <a:rPr lang="da-DK" dirty="0" smtClean="0"/>
              <a:t>DO s.119-132. Inddragelse af filmen Malcolm X (</a:t>
            </a:r>
            <a:r>
              <a:rPr lang="da-DK" dirty="0" err="1" smtClean="0"/>
              <a:t>Spike</a:t>
            </a:r>
            <a:r>
              <a:rPr lang="da-DK" dirty="0" smtClean="0"/>
              <a:t> Lee, 1992). </a:t>
            </a:r>
          </a:p>
          <a:p>
            <a:r>
              <a:rPr lang="da-DK" dirty="0" smtClean="0"/>
              <a:t>Perspektivering til nutiden, bl.a. vha. </a:t>
            </a:r>
            <a:r>
              <a:rPr lang="da-DK" dirty="0" err="1" smtClean="0"/>
              <a:t>Precious</a:t>
            </a:r>
            <a:r>
              <a:rPr lang="da-DK" dirty="0" smtClean="0"/>
              <a:t> (2009) og samfundsfag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Fotoreportage fra opstand i Oakland</a:t>
            </a:r>
          </a:p>
          <a:p>
            <a:r>
              <a:rPr lang="da-DK" dirty="0" smtClean="0"/>
              <a:t>Videoklip fra forskellige opstande i nyere tid.</a:t>
            </a:r>
          </a:p>
          <a:p>
            <a:r>
              <a:rPr lang="da-DK" dirty="0" err="1" smtClean="0"/>
              <a:t>Hiphoptekster:/musikvideoer</a:t>
            </a:r>
            <a:r>
              <a:rPr lang="da-DK" dirty="0" smtClean="0"/>
              <a:t>: </a:t>
            </a:r>
            <a:r>
              <a:rPr lang="da-DK" dirty="0" err="1" smtClean="0"/>
              <a:t>Tupac</a:t>
            </a:r>
            <a:r>
              <a:rPr lang="da-DK" dirty="0" smtClean="0"/>
              <a:t> </a:t>
            </a:r>
            <a:r>
              <a:rPr lang="da-DK" dirty="0" err="1" smtClean="0"/>
              <a:t>Shakur</a:t>
            </a:r>
            <a:r>
              <a:rPr lang="da-DK" dirty="0" smtClean="0"/>
              <a:t>, Public </a:t>
            </a:r>
            <a:r>
              <a:rPr lang="da-DK" dirty="0" err="1" smtClean="0"/>
              <a:t>Enemy</a:t>
            </a:r>
            <a:r>
              <a:rPr lang="da-DK" dirty="0" smtClean="0"/>
              <a:t> og Run the </a:t>
            </a:r>
            <a:r>
              <a:rPr lang="da-DK" dirty="0" err="1" smtClean="0"/>
              <a:t>Jewels</a:t>
            </a:r>
            <a:r>
              <a:rPr lang="da-DK" dirty="0" smtClean="0"/>
              <a:t> </a:t>
            </a:r>
          </a:p>
          <a:p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2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SRP-opgaver</a:t>
            </a:r>
            <a:r>
              <a:rPr lang="da-DK" dirty="0" smtClean="0"/>
              <a:t>. </a:t>
            </a:r>
            <a:r>
              <a:rPr lang="da-DK" dirty="0" err="1" smtClean="0"/>
              <a:t>Hi-Sa</a:t>
            </a:r>
            <a:r>
              <a:rPr lang="da-DK" dirty="0" smtClean="0"/>
              <a:t>.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a-DK" sz="4000" b="1" dirty="0"/>
              <a:t>Hvilke mål har borgerrettighedsbevægelsen haft i USA </a:t>
            </a:r>
            <a:r>
              <a:rPr lang="da-DK" sz="4000" b="1" dirty="0" smtClean="0"/>
              <a:t>og hvor </a:t>
            </a:r>
            <a:r>
              <a:rPr lang="da-DK" sz="4000" b="1" dirty="0"/>
              <a:t>langt er den nået i i kampen for lige </a:t>
            </a:r>
            <a:r>
              <a:rPr lang="da-DK" sz="4000" b="1" dirty="0" smtClean="0"/>
              <a:t>rettigheder?</a:t>
            </a:r>
          </a:p>
          <a:p>
            <a:pPr>
              <a:buNone/>
            </a:pPr>
            <a:r>
              <a:rPr lang="da-DK" dirty="0" smtClean="0"/>
              <a:t> 1. Redegør for hovedpunkter i afrikansk-amerikanernes kamp for lige rettigheder i perioden ca.1950-1968. Inddrag relevante teorier om </a:t>
            </a:r>
            <a:r>
              <a:rPr lang="da-DK" dirty="0" err="1" smtClean="0"/>
              <a:t>ulighedsskabende</a:t>
            </a:r>
            <a:r>
              <a:rPr lang="da-DK" dirty="0" smtClean="0"/>
              <a:t> faktorer i forholdet mellem sorte og hvide i USA.</a:t>
            </a:r>
          </a:p>
          <a:p>
            <a:pPr>
              <a:buNone/>
            </a:pPr>
            <a:r>
              <a:rPr lang="da-DK" dirty="0" smtClean="0"/>
              <a:t>2. Undersøg og sammenlign 2-3 afrikansk-amerikanske  borgerrettighedsbevægelsers mål og midler, bl.a. ved analyse af tekster efter eget valg.</a:t>
            </a:r>
          </a:p>
          <a:p>
            <a:pPr>
              <a:buNone/>
            </a:pPr>
            <a:r>
              <a:rPr lang="da-DK" dirty="0" smtClean="0"/>
              <a:t>3. Vurdér, med inddragelse af statistisk materiale, hvilke resultater borgerrettighedsbevægelsen i dag har opnået for USA’s sorte befolkning. Diskutér om der stadig eksisterer barrierer for opnåelse af lige rettigheder i nutidens USA.</a:t>
            </a:r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SRP-opgaver</a:t>
            </a:r>
            <a:r>
              <a:rPr lang="da-DK" dirty="0" smtClean="0"/>
              <a:t>. </a:t>
            </a:r>
            <a:r>
              <a:rPr lang="da-DK" dirty="0" err="1" smtClean="0"/>
              <a:t>Hi-Sa</a:t>
            </a:r>
            <a:r>
              <a:rPr lang="da-DK" dirty="0" smtClean="0"/>
              <a:t>.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a-DK" sz="3294" b="1" dirty="0" smtClean="0"/>
              <a:t>Hvilke </a:t>
            </a:r>
            <a:r>
              <a:rPr lang="da-DK" sz="3294" b="1" dirty="0"/>
              <a:t>årsager kan der være til racisme</a:t>
            </a:r>
            <a:r>
              <a:rPr lang="da-DK" sz="3294" b="1" dirty="0" smtClean="0"/>
              <a:t>?</a:t>
            </a:r>
          </a:p>
          <a:p>
            <a:pPr lvl="0">
              <a:buNone/>
            </a:pPr>
            <a:r>
              <a:rPr lang="da-DK" dirty="0" smtClean="0"/>
              <a:t>1. Redegør for forskellige forklaringer på racisme. Inddrag samfundsfaglig teori</a:t>
            </a:r>
          </a:p>
          <a:p>
            <a:pPr lvl="0">
              <a:buNone/>
            </a:pPr>
            <a:r>
              <a:rPr lang="da-DK" dirty="0" smtClean="0"/>
              <a:t>2. Undersøg på hvilke måder og i hvilket omfang racisme historisk er kommet til udtryk i USA i 1900-tallet, bl.a. ved analyse af udvalgte eksempler fra forskellige, tidsmæssigt adskilte perioder efter eget valg.</a:t>
            </a:r>
          </a:p>
          <a:p>
            <a:pPr lvl="0">
              <a:buNone/>
            </a:pPr>
            <a:r>
              <a:rPr lang="da-DK" dirty="0" smtClean="0"/>
              <a:t>3. Diskutér omfanget af og årsager til racisme i nutidens USA. Inddrag og vurder påstande om det amerikanske politis og retssystems racisme, diskrimination og systematiske krænkelser af afrikansk-amerikaneres rettigheder.</a:t>
            </a:r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SRP-opgaver</a:t>
            </a:r>
            <a:r>
              <a:rPr lang="da-DK" dirty="0" smtClean="0"/>
              <a:t>. </a:t>
            </a:r>
            <a:r>
              <a:rPr lang="da-DK" dirty="0" err="1" smtClean="0"/>
              <a:t>Hi-Sa</a:t>
            </a:r>
            <a:r>
              <a:rPr lang="da-DK" dirty="0" smtClean="0"/>
              <a:t>.  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a-DK" sz="3613" b="1" dirty="0" smtClean="0"/>
              <a:t>Hvorfor </a:t>
            </a:r>
            <a:r>
              <a:rPr lang="da-DK" sz="3613" b="1" dirty="0"/>
              <a:t>opstår racemæssige uroligheder</a:t>
            </a:r>
            <a:r>
              <a:rPr lang="da-DK" sz="3613" b="1" dirty="0" smtClean="0"/>
              <a:t>?</a:t>
            </a:r>
          </a:p>
          <a:p>
            <a:pPr lvl="0">
              <a:buNone/>
            </a:pPr>
            <a:r>
              <a:rPr lang="da-DK" dirty="0" smtClean="0"/>
              <a:t>1. Redegør for udviklingen i og omfanget af racemæssige uroligheder i USA i det 20.og 21. århundrede.</a:t>
            </a:r>
          </a:p>
          <a:p>
            <a:pPr lvl="0">
              <a:buNone/>
            </a:pPr>
            <a:r>
              <a:rPr lang="da-DK" dirty="0" smtClean="0"/>
              <a:t>2. Undersøg de udløsende faktorer gennem analyse af 2-3 selvvalgte eksempler på racemæssige uroligheder i USA samt reaktionerne på disse, bl.a. hos myndighederne og i mediernes dækning. Eksemplerne skal vælges fra forskellige årtier. I analyserne skal inddrages teorier om protestbevægelser. </a:t>
            </a:r>
          </a:p>
          <a:p>
            <a:pPr lvl="0">
              <a:buNone/>
            </a:pPr>
            <a:r>
              <a:rPr lang="da-DK" dirty="0" smtClean="0"/>
              <a:t>3. Vurder årsager til forskelle i urolighedernes intensitet og spredning til andre byer og diskuter </a:t>
            </a:r>
            <a:r>
              <a:rPr lang="da-DK" dirty="0" err="1" smtClean="0"/>
              <a:t>Maxime</a:t>
            </a:r>
            <a:r>
              <a:rPr lang="da-DK" dirty="0" smtClean="0"/>
              <a:t> Waters påstand om, at racemæssige uroligheder er ”The </a:t>
            </a:r>
            <a:r>
              <a:rPr lang="da-DK" dirty="0" err="1" smtClean="0"/>
              <a:t>voice</a:t>
            </a:r>
            <a:r>
              <a:rPr lang="da-DK" dirty="0" smtClean="0"/>
              <a:t> of the </a:t>
            </a:r>
            <a:r>
              <a:rPr lang="da-DK" dirty="0" err="1" smtClean="0"/>
              <a:t>unheard</a:t>
            </a:r>
            <a:r>
              <a:rPr lang="da-DK" dirty="0" smtClean="0"/>
              <a:t>” (tekst vedlagt) og dermed kan forsvares. </a:t>
            </a:r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SRP-opgaver</a:t>
            </a:r>
            <a:r>
              <a:rPr lang="da-DK" dirty="0" smtClean="0"/>
              <a:t>. </a:t>
            </a:r>
            <a:r>
              <a:rPr lang="da-DK" dirty="0" err="1" smtClean="0"/>
              <a:t>Hi-Sa</a:t>
            </a:r>
            <a:r>
              <a:rPr lang="da-DK" dirty="0" smtClean="0"/>
              <a:t>. 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da-DK" sz="3613" b="1" dirty="0" smtClean="0"/>
              <a:t>Hvad </a:t>
            </a:r>
            <a:r>
              <a:rPr lang="da-DK" sz="3613" b="1" dirty="0"/>
              <a:t>skyldes dårlige levevilkår blandt afrikansk-amerikanere</a:t>
            </a:r>
            <a:r>
              <a:rPr lang="da-DK" sz="3613" b="1" dirty="0" smtClean="0"/>
              <a:t>?</a:t>
            </a:r>
            <a:r>
              <a:rPr lang="da-DK" sz="3613" dirty="0" smtClean="0"/>
              <a:t> </a:t>
            </a:r>
          </a:p>
          <a:p>
            <a:pPr marL="514350" lvl="0" indent="-514350">
              <a:buAutoNum type="arabicPeriod"/>
            </a:pPr>
            <a:r>
              <a:rPr lang="da-DK" dirty="0" smtClean="0"/>
              <a:t>Lav en kort redegørelse for den generelle økonomiske udvikling i USA i perioden 1945-nutiden. Inddrag relevant statistisk materiale.</a:t>
            </a:r>
          </a:p>
          <a:p>
            <a:pPr marL="514350" lvl="0" indent="-514350">
              <a:buAutoNum type="arabicPeriod"/>
            </a:pPr>
            <a:r>
              <a:rPr lang="da-DK" dirty="0" smtClean="0"/>
              <a:t>Undersøg, i hvor høj grad denne udvikling har påvirket afrikansk-amerikanernes levevilkår. Inddrag relevante statistiske indikatorer, </a:t>
            </a:r>
            <a:r>
              <a:rPr lang="da-DK" dirty="0" err="1" smtClean="0"/>
              <a:t>Kernerrapporten</a:t>
            </a:r>
            <a:r>
              <a:rPr lang="da-DK" dirty="0" smtClean="0"/>
              <a:t> (vedlagt) samt selvvalgt kilde til dokumentation. </a:t>
            </a:r>
          </a:p>
          <a:p>
            <a:pPr lvl="0">
              <a:buNone/>
            </a:pPr>
            <a:r>
              <a:rPr lang="da-DK" dirty="0" smtClean="0"/>
              <a:t>3.    Diskutér, med bl.a. inddragelse af sociologen Robert 	</a:t>
            </a:r>
            <a:r>
              <a:rPr lang="da-DK" dirty="0" err="1" smtClean="0"/>
              <a:t>Putnams</a:t>
            </a:r>
            <a:r>
              <a:rPr lang="da-DK" dirty="0" smtClean="0"/>
              <a:t> teori og empiri, om den afrikansk-amerikanske 	befolknings sociale og økonomiske problemer bunder i 	racemæssige eller klassemæssige årsager.</a:t>
            </a:r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SRP-opgaver</a:t>
            </a:r>
            <a:r>
              <a:rPr lang="da-DK" dirty="0" smtClean="0"/>
              <a:t>. </a:t>
            </a:r>
            <a:r>
              <a:rPr lang="da-DK" dirty="0" err="1" smtClean="0"/>
              <a:t>Hi-Sa</a:t>
            </a:r>
            <a:r>
              <a:rPr lang="da-DK" dirty="0" smtClean="0"/>
              <a:t>. 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a-DK" sz="3294" b="1" dirty="0"/>
              <a:t>Kan ligestilling opnås gennem lovgivning</a:t>
            </a:r>
            <a:r>
              <a:rPr lang="da-DK" sz="3294" b="1" dirty="0" smtClean="0"/>
              <a:t>?</a:t>
            </a:r>
          </a:p>
          <a:p>
            <a:pPr lvl="0">
              <a:buNone/>
            </a:pPr>
            <a:r>
              <a:rPr lang="da-DK" dirty="0" smtClean="0"/>
              <a:t>1. Redegør i hovedtræk for lovgivningsmæssige milepæle i afrikansk-amerikaneres historie fra 1865 til nutiden. </a:t>
            </a:r>
          </a:p>
          <a:p>
            <a:pPr lvl="0">
              <a:buNone/>
            </a:pPr>
            <a:r>
              <a:rPr lang="da-DK" dirty="0" smtClean="0"/>
              <a:t>2. Undersøg, ved hjælp af selvvalgte eksempler fra forskellige årtier, hvilke effekter på ligestillingen lovgivningen har haft på såvel kortere som længere sigt. Inddrag relevant statistisk materiale. </a:t>
            </a:r>
          </a:p>
          <a:p>
            <a:pPr lvl="0">
              <a:buNone/>
            </a:pPr>
            <a:r>
              <a:rPr lang="da-DK" dirty="0" smtClean="0"/>
              <a:t>3. Diskuter </a:t>
            </a:r>
            <a:r>
              <a:rPr lang="da-DK" dirty="0" err="1" smtClean="0"/>
              <a:t>synspunker</a:t>
            </a:r>
            <a:r>
              <a:rPr lang="da-DK" dirty="0" smtClean="0"/>
              <a:t> for og imod affirmative </a:t>
            </a:r>
            <a:r>
              <a:rPr lang="da-DK" dirty="0" err="1" smtClean="0"/>
              <a:t>action-programmerne</a:t>
            </a:r>
            <a:r>
              <a:rPr lang="da-DK" dirty="0" smtClean="0"/>
              <a:t>. Inddrag og vurder </a:t>
            </a:r>
            <a:r>
              <a:rPr lang="da-DK" dirty="0" err="1" smtClean="0"/>
              <a:t>Sheryll</a:t>
            </a:r>
            <a:r>
              <a:rPr lang="da-DK" dirty="0" smtClean="0"/>
              <a:t> </a:t>
            </a:r>
            <a:r>
              <a:rPr lang="da-DK" dirty="0" err="1" smtClean="0"/>
              <a:t>Cashins</a:t>
            </a:r>
            <a:r>
              <a:rPr lang="da-DK" dirty="0" smtClean="0"/>
              <a:t> syn på effekten af disse.</a:t>
            </a:r>
          </a:p>
          <a:p>
            <a:pPr>
              <a:buNone/>
            </a:pP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Dream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? Workshop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/>
              <a:t>materialesøgning på </a:t>
            </a:r>
            <a:r>
              <a:rPr lang="da-DK" dirty="0" smtClean="0"/>
              <a:t>hjemmesiden </a:t>
            </a:r>
            <a:r>
              <a:rPr lang="da-DK" dirty="0" smtClean="0">
                <a:hlinkClick r:id="rId3"/>
              </a:rPr>
              <a:t>http://forlagetcolumbus.dk/boeger/engelsksamfundsfag/dream-on/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Spørgsmål?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Dream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? Workshop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err="1" smtClean="0"/>
              <a:t>Papirbogen</a:t>
            </a:r>
            <a:endParaRPr lang="da-DK" dirty="0" smtClean="0"/>
          </a:p>
          <a:p>
            <a:r>
              <a:rPr lang="da-DK" dirty="0" err="1" smtClean="0"/>
              <a:t>I-bogen</a:t>
            </a:r>
            <a:r>
              <a:rPr lang="da-DK" dirty="0" smtClean="0"/>
              <a:t> </a:t>
            </a:r>
            <a:r>
              <a:rPr lang="da-DK" dirty="0" smtClean="0">
                <a:hlinkClick r:id="rId3"/>
              </a:rPr>
              <a:t>http://www.lru.dk/butik?c=Item&amp;category=5326&amp;item=34029</a:t>
            </a:r>
            <a:endParaRPr lang="da-DK" dirty="0" smtClean="0"/>
          </a:p>
          <a:p>
            <a:r>
              <a:rPr lang="da-DK" dirty="0" smtClean="0"/>
              <a:t>Hjemmesiden	</a:t>
            </a:r>
            <a:r>
              <a:rPr lang="da-DK" dirty="0" smtClean="0">
                <a:hlinkClick r:id="rId4"/>
              </a:rPr>
              <a:t>http://forlagetcolumbus.dk/boeger/engelsksamfundsfag/dream-on/</a:t>
            </a:r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Dream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? Workshop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da-DK" dirty="0" smtClean="0"/>
              <a:t>Program</a:t>
            </a:r>
          </a:p>
          <a:p>
            <a:pPr lvl="0"/>
            <a:r>
              <a:rPr lang="da-DK" dirty="0" smtClean="0"/>
              <a:t>Eksempler på undervisningsforløb (tværfag eller parallellæsning) som </a:t>
            </a:r>
            <a:r>
              <a:rPr lang="da-DK" dirty="0"/>
              <a:t>appetitvækkere til</a:t>
            </a:r>
            <a:r>
              <a:rPr lang="da-DK" dirty="0" smtClean="0"/>
              <a:t> arbejdet med </a:t>
            </a:r>
            <a:r>
              <a:rPr lang="da-DK" dirty="0" err="1" smtClean="0"/>
              <a:t>srp</a:t>
            </a:r>
            <a:endParaRPr lang="da-DK" dirty="0" smtClean="0"/>
          </a:p>
          <a:p>
            <a:pPr lvl="0"/>
            <a:r>
              <a:rPr lang="da-DK" dirty="0"/>
              <a:t>Eksempler på og drøftelser af </a:t>
            </a:r>
            <a:r>
              <a:rPr lang="da-DK" dirty="0" err="1"/>
              <a:t>srp-titler</a:t>
            </a:r>
            <a:endParaRPr lang="da-DK" dirty="0"/>
          </a:p>
          <a:p>
            <a:pPr lvl="0"/>
            <a:r>
              <a:rPr lang="da-DK" dirty="0"/>
              <a:t>Materialesøgning på hjemmesiden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1 </a:t>
            </a:r>
            <a:r>
              <a:rPr lang="da-DK" dirty="0" err="1" smtClean="0"/>
              <a:t>Sa-Hi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Udviklingen i sortes identitetsmæssige, retslige, økonomiske, politiske og sociale situation 1865-1950 og resultater af frigørelseskampen.</a:t>
            </a:r>
          </a:p>
          <a:p>
            <a:r>
              <a:rPr lang="da-DK" dirty="0" smtClean="0"/>
              <a:t>Appetitvækker/Intro: </a:t>
            </a:r>
            <a:r>
              <a:rPr lang="da-DK" dirty="0" err="1" smtClean="0"/>
              <a:t>Birth</a:t>
            </a:r>
            <a:r>
              <a:rPr lang="da-DK" dirty="0" smtClean="0"/>
              <a:t> of a Nation (Griffith </a:t>
            </a:r>
            <a:r>
              <a:rPr lang="da-DK" smtClean="0"/>
              <a:t>1915) 7:50-9:58</a:t>
            </a:r>
          </a:p>
          <a:p>
            <a:r>
              <a:rPr lang="da-DK" u="sng" dirty="0">
                <a:hlinkClick r:id="rId3"/>
              </a:rPr>
              <a:t>https://www.youtube.com/watch?v=</a:t>
            </a:r>
            <a:r>
              <a:rPr lang="da-DK" u="sng" dirty="0" smtClean="0">
                <a:hlinkClick r:id="rId3"/>
              </a:rPr>
              <a:t>x8fcpF7x8H4</a:t>
            </a:r>
            <a:r>
              <a:rPr lang="da-DK" dirty="0" smtClean="0"/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Historie 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 </a:t>
            </a:r>
            <a:endParaRPr lang="da-DK" dirty="0"/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sz="2118" dirty="0" smtClean="0"/>
              <a:t>i alt ca.40 sider. </a:t>
            </a:r>
            <a:r>
              <a:rPr lang="da-DK" sz="2118" dirty="0" err="1" smtClean="0"/>
              <a:t>Ift.læreplanen</a:t>
            </a:r>
            <a:r>
              <a:rPr lang="da-DK" sz="2118" dirty="0" smtClean="0"/>
              <a:t>:</a:t>
            </a:r>
          </a:p>
          <a:p>
            <a:r>
              <a:rPr lang="da-DK" sz="2118" dirty="0" smtClean="0"/>
              <a:t>Kernestof, faglige mål: DO s.8	</a:t>
            </a:r>
          </a:p>
          <a:p>
            <a:r>
              <a:rPr lang="da-DK" sz="2118" dirty="0" smtClean="0"/>
              <a:t>Samspil med andre fag: samfundsfag, engelsk, musik</a:t>
            </a:r>
          </a:p>
          <a:p>
            <a:r>
              <a:rPr lang="da-DK" sz="2118" dirty="0" smtClean="0"/>
              <a:t>Tekstanalyser fra de behandlede sider.</a:t>
            </a:r>
          </a:p>
          <a:p>
            <a:pPr>
              <a:buNone/>
            </a:pPr>
            <a:r>
              <a:rPr lang="da-DK" dirty="0" smtClean="0"/>
              <a:t>Intro: Klip fra </a:t>
            </a:r>
            <a:r>
              <a:rPr lang="da-DK" dirty="0" err="1" smtClean="0"/>
              <a:t>Birth</a:t>
            </a:r>
            <a:r>
              <a:rPr lang="da-DK" dirty="0" smtClean="0"/>
              <a:t> of a Nation samt fra fx Ferguson-urolighederne i 2014 </a:t>
            </a:r>
            <a:r>
              <a:rPr lang="da-DK" dirty="0" smtClean="0">
                <a:sym typeface="Wingdings"/>
              </a:rPr>
              <a:t></a:t>
            </a:r>
            <a:r>
              <a:rPr lang="da-DK" dirty="0" smtClean="0"/>
              <a:t> synet på sorte/sortes stilling i 1800-tallet og nu: Ligheder og forskelle 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1800" dirty="0" smtClean="0"/>
              <a:t>i alt </a:t>
            </a:r>
            <a:r>
              <a:rPr lang="da-DK" sz="1800" dirty="0" err="1" smtClean="0"/>
              <a:t>ca</a:t>
            </a:r>
            <a:r>
              <a:rPr lang="da-DK" sz="1800" dirty="0" smtClean="0"/>
              <a:t> 55 sider + statistisk materiale i (</a:t>
            </a:r>
            <a:r>
              <a:rPr lang="da-DK" sz="1800" dirty="0" err="1" smtClean="0"/>
              <a:t>Pew</a:t>
            </a:r>
            <a:r>
              <a:rPr lang="da-DK" sz="1800" dirty="0" smtClean="0"/>
              <a:t> Research Center og Black </a:t>
            </a:r>
            <a:r>
              <a:rPr lang="da-DK" sz="1800" dirty="0" err="1" smtClean="0"/>
              <a:t>statistics</a:t>
            </a:r>
            <a:r>
              <a:rPr lang="da-DK" sz="1800" dirty="0" smtClean="0"/>
              <a:t>) </a:t>
            </a:r>
          </a:p>
          <a:p>
            <a:pPr>
              <a:buNone/>
            </a:pPr>
            <a:r>
              <a:rPr lang="da-DK" sz="1800" dirty="0" err="1" smtClean="0"/>
              <a:t>Ift.læreplanen</a:t>
            </a:r>
            <a:r>
              <a:rPr lang="da-DK" sz="1800" dirty="0" smtClean="0"/>
              <a:t>:</a:t>
            </a:r>
          </a:p>
          <a:p>
            <a:r>
              <a:rPr lang="da-DK" sz="1800" dirty="0" smtClean="0"/>
              <a:t>Kernestof, faglige mål: DO s.8.</a:t>
            </a:r>
          </a:p>
          <a:p>
            <a:r>
              <a:rPr lang="da-DK" sz="1800" dirty="0" smtClean="0"/>
              <a:t>Samspil med andre fag </a:t>
            </a:r>
          </a:p>
          <a:p>
            <a:r>
              <a:rPr lang="da-DK" sz="2800" dirty="0" smtClean="0"/>
              <a:t>Intro: klip  fra ”12 </a:t>
            </a:r>
            <a:r>
              <a:rPr lang="da-DK" sz="2800" dirty="0" err="1" smtClean="0"/>
              <a:t>Years</a:t>
            </a:r>
            <a:r>
              <a:rPr lang="da-DK" sz="2800" dirty="0" smtClean="0"/>
              <a:t>  a Slave + Kritisk (hvid) anmeldelse af  filmen.</a:t>
            </a:r>
          </a:p>
          <a:p>
            <a:r>
              <a:rPr lang="da-DK" sz="2800" dirty="0" smtClean="0"/>
              <a:t>Racismens rødder: </a:t>
            </a:r>
          </a:p>
          <a:p>
            <a:r>
              <a:rPr lang="da-DK" sz="2800" dirty="0" smtClean="0"/>
              <a:t>DO side 17-41</a:t>
            </a:r>
          </a:p>
          <a:p>
            <a:pPr>
              <a:buNone/>
            </a:pPr>
            <a:endParaRPr lang="da-DK" sz="2000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1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a-DK" dirty="0" smtClean="0"/>
              <a:t>Retslig, Økonomisk, politisk og social situation 1865-1890’erne: </a:t>
            </a:r>
          </a:p>
          <a:p>
            <a:r>
              <a:rPr lang="da-DK" dirty="0" smtClean="0"/>
              <a:t>DO s.54-61 Emancipation, </a:t>
            </a:r>
            <a:r>
              <a:rPr lang="da-DK" dirty="0" err="1" smtClean="0"/>
              <a:t>Reconstruction</a:t>
            </a:r>
            <a:r>
              <a:rPr lang="da-DK" dirty="0" smtClean="0"/>
              <a:t>, Lige, men adskilt</a:t>
            </a:r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smtClean="0"/>
              <a:t>Bearbejdelse af fortiden i film og erindringspolitik.</a:t>
            </a:r>
          </a:p>
          <a:p>
            <a:r>
              <a:rPr lang="da-DK" dirty="0" smtClean="0"/>
              <a:t>Klip fra film om Negro </a:t>
            </a:r>
            <a:r>
              <a:rPr lang="da-DK" dirty="0" err="1" smtClean="0"/>
              <a:t>Burial</a:t>
            </a:r>
            <a:r>
              <a:rPr lang="da-DK" dirty="0" smtClean="0"/>
              <a:t> </a:t>
            </a:r>
            <a:r>
              <a:rPr lang="da-DK" dirty="0" err="1" smtClean="0"/>
              <a:t>Ground</a:t>
            </a:r>
            <a:r>
              <a:rPr lang="da-DK" dirty="0" smtClean="0"/>
              <a:t>, NYC</a:t>
            </a:r>
          </a:p>
          <a:p>
            <a:r>
              <a:rPr lang="da-DK" dirty="0" smtClean="0"/>
              <a:t>DO side 43-48</a:t>
            </a:r>
          </a:p>
          <a:p>
            <a:r>
              <a:rPr lang="da-DK" dirty="0" smtClean="0"/>
              <a:t>Video om nutidens KKK </a:t>
            </a:r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1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000" dirty="0" smtClean="0"/>
              <a:t>Retslig og økonomisk-social udvikling 1890’erne – 1950’erne:</a:t>
            </a:r>
          </a:p>
          <a:p>
            <a:pPr>
              <a:buNone/>
            </a:pPr>
            <a:r>
              <a:rPr lang="da-DK" sz="2000" dirty="0" smtClean="0"/>
              <a:t>	DO s.62-68</a:t>
            </a:r>
          </a:p>
          <a:p>
            <a:r>
              <a:rPr lang="da-DK" sz="2000" dirty="0" smtClean="0"/>
              <a:t>Lynchninger og s.76-78 KKK. Inddragelse af filmen To </a:t>
            </a:r>
            <a:r>
              <a:rPr lang="da-DK" sz="2000" dirty="0" err="1" smtClean="0"/>
              <a:t>Kill</a:t>
            </a:r>
            <a:r>
              <a:rPr lang="da-DK" sz="2000" dirty="0" smtClean="0"/>
              <a:t> a </a:t>
            </a:r>
            <a:r>
              <a:rPr lang="da-DK" sz="2000" dirty="0" err="1" smtClean="0"/>
              <a:t>Mockingbird</a:t>
            </a:r>
            <a:r>
              <a:rPr lang="da-DK" sz="2000" dirty="0" smtClean="0"/>
              <a:t> (1936/1962).</a:t>
            </a:r>
          </a:p>
          <a:p>
            <a:r>
              <a:rPr lang="da-DK" sz="2000" dirty="0" smtClean="0"/>
              <a:t>DO s. 68-72 Frigørelsesstrategier</a:t>
            </a:r>
          </a:p>
          <a:p>
            <a:r>
              <a:rPr lang="da-DK" sz="2000" dirty="0" smtClean="0"/>
              <a:t>DO s.73-75 og 83-88 Migration og </a:t>
            </a:r>
            <a:r>
              <a:rPr lang="da-DK" sz="2000" dirty="0" err="1" smtClean="0"/>
              <a:t>levekår</a:t>
            </a:r>
            <a:r>
              <a:rPr lang="da-DK" sz="2000" dirty="0" smtClean="0"/>
              <a:t>. Perspektiv til holdningerne til nutidens europæiske migration</a:t>
            </a:r>
          </a:p>
          <a:p>
            <a:pPr>
              <a:buNone/>
            </a:pPr>
            <a:r>
              <a:rPr lang="da-DK" sz="2000" dirty="0" smtClean="0"/>
              <a:t> </a:t>
            </a:r>
            <a:endParaRPr lang="da-DK" sz="20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Mobilisering til selvhjælp og selvværd: Black </a:t>
            </a:r>
            <a:r>
              <a:rPr lang="da-DK" dirty="0" err="1" smtClean="0"/>
              <a:t>Pride</a:t>
            </a:r>
            <a:r>
              <a:rPr lang="da-DK" dirty="0" smtClean="0"/>
              <a:t>, Jesse Jackson, The Rainbow </a:t>
            </a:r>
            <a:r>
              <a:rPr lang="da-DK" dirty="0" err="1" smtClean="0"/>
              <a:t>Coalition</a:t>
            </a:r>
            <a:r>
              <a:rPr lang="da-DK" dirty="0" smtClean="0"/>
              <a:t>.</a:t>
            </a:r>
          </a:p>
          <a:p>
            <a:r>
              <a:rPr lang="da-DK" dirty="0" smtClean="0"/>
              <a:t>Jesse Jacksons tale ved det demokratiske konvent</a:t>
            </a:r>
          </a:p>
          <a:p>
            <a:r>
              <a:rPr lang="da-DK" dirty="0" smtClean="0"/>
              <a:t>DO 141-152</a:t>
            </a:r>
          </a:p>
          <a:p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1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Historie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Samfundsfag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Frigørelseskampen 1950’erne og 1960’erne:</a:t>
            </a:r>
          </a:p>
          <a:p>
            <a:r>
              <a:rPr lang="da-DK" dirty="0" smtClean="0"/>
              <a:t>Kampen om det offentlige rum, skolen og stemmeretten </a:t>
            </a:r>
          </a:p>
          <a:p>
            <a:r>
              <a:rPr lang="da-DK" dirty="0" smtClean="0"/>
              <a:t>Eksempler fra DO s.91-119. Inddragelse af filmen Mississippi </a:t>
            </a:r>
            <a:r>
              <a:rPr lang="da-DK" dirty="0" err="1" smtClean="0"/>
              <a:t>Burning</a:t>
            </a:r>
            <a:r>
              <a:rPr lang="da-DK" dirty="0" smtClean="0"/>
              <a:t> (1964/1988)</a:t>
            </a:r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sz="3200" dirty="0" smtClean="0"/>
              <a:t>Livet i ghettoernes parallelsamfund</a:t>
            </a:r>
          </a:p>
          <a:p>
            <a:pPr>
              <a:buNone/>
            </a:pPr>
            <a:r>
              <a:rPr lang="da-DK" sz="3200" dirty="0" smtClean="0"/>
              <a:t>	DO s.153-164</a:t>
            </a:r>
          </a:p>
          <a:p>
            <a:r>
              <a:rPr lang="da-DK" sz="3200" dirty="0" smtClean="0"/>
              <a:t>Klip fra ”</a:t>
            </a:r>
            <a:r>
              <a:rPr lang="da-DK" sz="3200" dirty="0" err="1" smtClean="0"/>
              <a:t>Boyz</a:t>
            </a:r>
            <a:r>
              <a:rPr lang="da-DK" sz="3200" dirty="0" smtClean="0"/>
              <a:t> in the </a:t>
            </a:r>
            <a:r>
              <a:rPr lang="da-DK" sz="3200" dirty="0" err="1" smtClean="0"/>
              <a:t>hood</a:t>
            </a:r>
            <a:r>
              <a:rPr lang="da-DK" sz="3200" dirty="0" smtClean="0"/>
              <a:t>”</a:t>
            </a:r>
          </a:p>
          <a:p>
            <a:r>
              <a:rPr lang="da-DK" sz="3200" dirty="0" smtClean="0"/>
              <a:t>Dokumentarfilm om ghettoer og</a:t>
            </a:r>
          </a:p>
          <a:p>
            <a:r>
              <a:rPr lang="da-DK" sz="3200" dirty="0" smtClean="0"/>
              <a:t>Vedligeholdelse af fattigdom og ulighed: Place, Race </a:t>
            </a:r>
            <a:r>
              <a:rPr lang="da-DK" sz="3200" dirty="0" err="1" smtClean="0"/>
              <a:t>Class</a:t>
            </a:r>
            <a:r>
              <a:rPr lang="da-DK" sz="3200" dirty="0" smtClean="0"/>
              <a:t> – eller dårlig moral?</a:t>
            </a:r>
          </a:p>
          <a:p>
            <a:pPr>
              <a:buNone/>
            </a:pPr>
            <a:r>
              <a:rPr lang="da-DK" sz="3200" dirty="0" smtClean="0"/>
              <a:t>	DO s.178-185</a:t>
            </a:r>
          </a:p>
          <a:p>
            <a:r>
              <a:rPr lang="da-DK" sz="3200" dirty="0" smtClean="0"/>
              <a:t>Videoklip: interviews med </a:t>
            </a:r>
            <a:r>
              <a:rPr lang="da-DK" sz="3200" dirty="0" err="1" smtClean="0"/>
              <a:t>Sheryll</a:t>
            </a:r>
            <a:r>
              <a:rPr lang="da-DK" sz="3200" dirty="0" smtClean="0"/>
              <a:t> </a:t>
            </a:r>
            <a:r>
              <a:rPr lang="da-DK" sz="3200" dirty="0" err="1" smtClean="0"/>
              <a:t>Cashin</a:t>
            </a:r>
            <a:r>
              <a:rPr lang="da-DK" sz="3200" dirty="0" smtClean="0"/>
              <a:t> og Robert </a:t>
            </a:r>
            <a:r>
              <a:rPr lang="da-DK" sz="3200" dirty="0" err="1" smtClean="0"/>
              <a:t>Putnam</a:t>
            </a:r>
            <a:r>
              <a:rPr lang="da-DK" sz="3200" dirty="0" smtClean="0"/>
              <a:t>.</a:t>
            </a:r>
          </a:p>
          <a:p>
            <a:r>
              <a:rPr lang="da-DK" sz="3200" dirty="0" smtClean="0"/>
              <a:t>Bill Cosby tale til NAACP-møde 2004:</a:t>
            </a:r>
            <a:br>
              <a:rPr lang="da-DK" sz="3200" dirty="0" smtClean="0"/>
            </a:br>
            <a:r>
              <a:rPr lang="da-DK" sz="3200" dirty="0" smtClean="0"/>
              <a:t>”Blacks </a:t>
            </a:r>
            <a:r>
              <a:rPr lang="da-DK" sz="3200" dirty="0" err="1" smtClean="0"/>
              <a:t>are</a:t>
            </a:r>
            <a:r>
              <a:rPr lang="da-DK" sz="3200" dirty="0" smtClean="0"/>
              <a:t> </a:t>
            </a:r>
            <a:r>
              <a:rPr lang="da-DK" sz="3200" dirty="0" err="1" smtClean="0"/>
              <a:t>screwed</a:t>
            </a:r>
            <a:r>
              <a:rPr lang="da-DK" sz="3200" dirty="0" smtClean="0"/>
              <a:t> by </a:t>
            </a:r>
            <a:r>
              <a:rPr lang="da-DK" sz="3200" dirty="0" err="1" smtClean="0"/>
              <a:t>no</a:t>
            </a:r>
            <a:r>
              <a:rPr lang="da-DK" sz="3200" dirty="0" smtClean="0"/>
              <a:t> </a:t>
            </a:r>
            <a:r>
              <a:rPr lang="da-DK" sz="3200" dirty="0" err="1" smtClean="0"/>
              <a:t>one</a:t>
            </a:r>
            <a:r>
              <a:rPr lang="da-DK" sz="3200" dirty="0" smtClean="0"/>
              <a:t> </a:t>
            </a:r>
            <a:r>
              <a:rPr lang="da-DK" sz="3200" dirty="0" err="1" smtClean="0"/>
              <a:t>else</a:t>
            </a:r>
            <a:r>
              <a:rPr lang="da-DK" sz="3200" dirty="0" smtClean="0"/>
              <a:t> but themselves.”</a:t>
            </a:r>
          </a:p>
          <a:p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1 </a:t>
            </a:r>
            <a:r>
              <a:rPr lang="da-DK" dirty="0" err="1" smtClean="0"/>
              <a:t>Sa-Hi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Undervisningsforløb 2 </a:t>
            </a:r>
            <a:r>
              <a:rPr lang="da-DK" dirty="0" err="1" smtClean="0"/>
              <a:t>Sa-hi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	Udviklingen i sortes retslige, økonomiske, politiske og sociale situation 1950-68 og resultater af 50’ernes og 60’ernes reformer</a:t>
            </a:r>
          </a:p>
          <a:p>
            <a:r>
              <a:rPr lang="da-DK" dirty="0" smtClean="0"/>
              <a:t>Appetitvækker/intro: </a:t>
            </a:r>
          </a:p>
          <a:p>
            <a:r>
              <a:rPr lang="da-DK" dirty="0" smtClean="0"/>
              <a:t>Selma </a:t>
            </a:r>
            <a:r>
              <a:rPr lang="da-DK" dirty="0"/>
              <a:t>(2014) 1:10-2:</a:t>
            </a:r>
            <a:r>
              <a:rPr lang="da-DK" dirty="0" smtClean="0"/>
              <a:t>10</a:t>
            </a:r>
            <a:r>
              <a:rPr lang="da-DK" u="sng" dirty="0" smtClean="0">
                <a:hlinkClick r:id="rId3"/>
              </a:rPr>
              <a:t>https://www.youtube.com/watch?v=x6t7vVTxaic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iel">
  <a:themeElements>
    <a:clrScheme name="Offic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Officiel.thmx</Template>
  <TotalTime>1234</TotalTime>
  <Words>1306</Words>
  <Application>Microsoft Macintosh PowerPoint</Application>
  <PresentationFormat>Skærmshow (4:3)</PresentationFormat>
  <Paragraphs>178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Officiel</vt:lpstr>
      <vt:lpstr>Dream On? Workshop</vt:lpstr>
      <vt:lpstr>Dream On? Workshop</vt:lpstr>
      <vt:lpstr>Dream On? Workshop</vt:lpstr>
      <vt:lpstr>Undervisningsforløb 1 Sa-Hi</vt:lpstr>
      <vt:lpstr>Undervisningsforløb 1 Sa-Hi</vt:lpstr>
      <vt:lpstr>Undervisningsforløb 1 Sa-Hi</vt:lpstr>
      <vt:lpstr>Undervisningsforløb 1 Sa-Hi</vt:lpstr>
      <vt:lpstr>Undervisningsforløb 1 Sa-Hi</vt:lpstr>
      <vt:lpstr>Undervisningsforløb 2 Sa-hi</vt:lpstr>
      <vt:lpstr>Undervisningsforløb 2 Sa-hi</vt:lpstr>
      <vt:lpstr>Undervisningsforløb 2 Sa-hi</vt:lpstr>
      <vt:lpstr>Undervisningsforløb 2 Sa-hi</vt:lpstr>
      <vt:lpstr>Undervisningsforløb 2 Sa-hi</vt:lpstr>
      <vt:lpstr>SRP-opgaver. Hi-Sa. 1</vt:lpstr>
      <vt:lpstr>SRP-opgaver. Hi-Sa. 2</vt:lpstr>
      <vt:lpstr>SRP-opgaver. Hi-Sa.  3</vt:lpstr>
      <vt:lpstr>SRP-opgaver. Hi-Sa. 4</vt:lpstr>
      <vt:lpstr>SRP-opgaver. Hi-Sa. 5</vt:lpstr>
      <vt:lpstr>Dream On? Workshop</vt:lpstr>
    </vt:vector>
  </TitlesOfParts>
  <Company>Ordrup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 On? Workshop</dc:title>
  <dc:creator>Nina Holst</dc:creator>
  <cp:lastModifiedBy>Anders Hassing</cp:lastModifiedBy>
  <cp:revision>34</cp:revision>
  <dcterms:created xsi:type="dcterms:W3CDTF">2015-10-22T11:43:17Z</dcterms:created>
  <dcterms:modified xsi:type="dcterms:W3CDTF">2015-10-23T08:49:23Z</dcterms:modified>
</cp:coreProperties>
</file>