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0" r:id="rId4"/>
    <p:sldId id="269" r:id="rId5"/>
    <p:sldId id="260" r:id="rId6"/>
    <p:sldId id="271" r:id="rId7"/>
    <p:sldId id="258" r:id="rId8"/>
    <p:sldId id="272" r:id="rId9"/>
    <p:sldId id="262" r:id="rId10"/>
    <p:sldId id="273" r:id="rId11"/>
    <p:sldId id="264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frundet, diagonalt hjørn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13" name="Pladsholder til billed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da-D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Træk billede til pladsholder, eller klik på symbol for at tilføje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frundet, diagonalt hjørn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12/12/14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smtClean="0"/>
              <a:t>African </a:t>
            </a:r>
            <a:r>
              <a:rPr lang="da-DK" dirty="0" smtClean="0"/>
              <a:t>Americans: </a:t>
            </a:r>
            <a:br>
              <a:rPr lang="da-DK" dirty="0" smtClean="0"/>
            </a:br>
            <a:r>
              <a:rPr lang="da-DK" dirty="0" smtClean="0"/>
              <a:t>at a </a:t>
            </a:r>
            <a:r>
              <a:rPr lang="da-DK" dirty="0" err="1" smtClean="0"/>
              <a:t>glance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http://</a:t>
            </a:r>
            <a:r>
              <a:rPr lang="da-DK" dirty="0" err="1"/>
              <a:t>blackdemographics.com</a:t>
            </a:r>
            <a:r>
              <a:rPr lang="da-DK"/>
              <a:t>/Demographic</a:t>
            </a:r>
            <a:r>
              <a:rPr lang="da-DK" dirty="0"/>
              <a:t> </a:t>
            </a:r>
            <a:r>
              <a:rPr lang="da-DK" dirty="0" smtClean="0"/>
              <a:t>trends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5287265" y="3603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4123271" y="3972629"/>
            <a:ext cx="4355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Photos, Tony Fischer, NYC, 2009 (</a:t>
            </a:r>
            <a:r>
              <a:rPr lang="da-DK" dirty="0" err="1"/>
              <a:t>Flickr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63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ECONOMIC CRISIS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 err="1"/>
              <a:t>African</a:t>
            </a:r>
            <a:r>
              <a:rPr lang="da-DK" sz="2400" dirty="0"/>
              <a:t> Americans 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twice</a:t>
            </a:r>
            <a:r>
              <a:rPr lang="da-DK" sz="2400" dirty="0" smtClean="0"/>
              <a:t> as </a:t>
            </a:r>
            <a:r>
              <a:rPr lang="da-DK" sz="2400" dirty="0" err="1"/>
              <a:t>likely</a:t>
            </a:r>
            <a:r>
              <a:rPr lang="da-DK" sz="2400" dirty="0"/>
              <a:t> as 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all </a:t>
            </a:r>
            <a:r>
              <a:rPr lang="da-DK" sz="2400" dirty="0"/>
              <a:t>Americans to</a:t>
            </a:r>
          </a:p>
          <a:p>
            <a:pPr marL="0" indent="0">
              <a:buNone/>
            </a:pPr>
            <a:r>
              <a:rPr lang="da-DK" sz="2400" dirty="0"/>
              <a:t>have </a:t>
            </a:r>
            <a:r>
              <a:rPr lang="da-DK" sz="2400" dirty="0" err="1"/>
              <a:t>been</a:t>
            </a:r>
            <a:r>
              <a:rPr lang="da-DK" sz="2400" dirty="0"/>
              <a:t> </a:t>
            </a:r>
            <a:r>
              <a:rPr lang="da-DK" sz="2400" dirty="0" err="1" smtClean="0"/>
              <a:t>affected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by </a:t>
            </a:r>
            <a:r>
              <a:rPr lang="da-DK" sz="2400" dirty="0"/>
              <a:t>the </a:t>
            </a:r>
            <a:r>
              <a:rPr lang="da-DK" sz="2400" dirty="0" err="1" smtClean="0"/>
              <a:t>mortgage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dirty="0" err="1" smtClean="0"/>
              <a:t>lending</a:t>
            </a:r>
            <a:r>
              <a:rPr lang="da-DK" sz="2400" dirty="0" smtClean="0"/>
              <a:t> </a:t>
            </a:r>
            <a:r>
              <a:rPr lang="da-DK" sz="2400" dirty="0" err="1" smtClean="0"/>
              <a:t>crisis</a:t>
            </a:r>
            <a:r>
              <a:rPr lang="da-DK" sz="2400" dirty="0" smtClean="0"/>
              <a:t> and</a:t>
            </a:r>
          </a:p>
          <a:p>
            <a:pPr marL="0" indent="0">
              <a:buNone/>
            </a:pPr>
            <a:r>
              <a:rPr lang="da-DK" sz="2400" dirty="0" err="1"/>
              <a:t>u</a:t>
            </a:r>
            <a:r>
              <a:rPr lang="da-DK" sz="2400" dirty="0" err="1" smtClean="0"/>
              <a:t>ltimately</a:t>
            </a:r>
            <a:r>
              <a:rPr lang="da-DK" sz="2400" dirty="0" smtClean="0"/>
              <a:t> to have</a:t>
            </a:r>
          </a:p>
          <a:p>
            <a:pPr marL="0" indent="0">
              <a:buNone/>
            </a:pPr>
            <a:r>
              <a:rPr lang="da-DK" sz="2400" dirty="0" smtClean="0"/>
              <a:t>lost </a:t>
            </a:r>
            <a:r>
              <a:rPr lang="da-DK" sz="2400" dirty="0" err="1" smtClean="0"/>
              <a:t>their</a:t>
            </a:r>
            <a:r>
              <a:rPr lang="da-DK" sz="2400" dirty="0" smtClean="0"/>
              <a:t> </a:t>
            </a:r>
            <a:r>
              <a:rPr lang="da-DK" sz="2400" dirty="0" err="1" smtClean="0"/>
              <a:t>homes</a:t>
            </a:r>
            <a:r>
              <a:rPr lang="da-DK" sz="2400" dirty="0" smtClean="0"/>
              <a:t>.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1800" dirty="0"/>
              <a:t>(M. Morris: Black Stats: </a:t>
            </a:r>
            <a:endParaRPr lang="da-DK" sz="1800" dirty="0" smtClean="0"/>
          </a:p>
          <a:p>
            <a:pPr marL="0" indent="0">
              <a:buNone/>
            </a:pPr>
            <a:r>
              <a:rPr lang="da-DK" sz="1800" dirty="0" err="1" smtClean="0"/>
              <a:t>African</a:t>
            </a:r>
            <a:r>
              <a:rPr lang="da-DK" sz="1800" dirty="0" smtClean="0"/>
              <a:t> </a:t>
            </a:r>
            <a:r>
              <a:rPr lang="da-DK" sz="1800" dirty="0"/>
              <a:t>Americans </a:t>
            </a:r>
          </a:p>
          <a:p>
            <a:pPr marL="0" indent="0">
              <a:buNone/>
            </a:pPr>
            <a:r>
              <a:rPr lang="da-DK" sz="1800" dirty="0"/>
              <a:t>by </a:t>
            </a:r>
            <a:r>
              <a:rPr lang="da-DK" sz="1800" dirty="0" err="1"/>
              <a:t>Numbers</a:t>
            </a:r>
            <a:r>
              <a:rPr lang="da-DK" sz="1800" dirty="0"/>
              <a:t>, 2014)</a:t>
            </a:r>
          </a:p>
          <a:p>
            <a:endParaRPr lang="da-DK" dirty="0"/>
          </a:p>
        </p:txBody>
      </p:sp>
      <p:pic>
        <p:nvPicPr>
          <p:cNvPr id="4" name="Billede 3" descr="https://c2.staticflickr.com/4/3448/3254449443_b5dc43804b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45" y="1937335"/>
            <a:ext cx="4530055" cy="350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9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VOTING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800" dirty="0" smtClean="0"/>
              <a:t>25 percent of </a:t>
            </a:r>
            <a:r>
              <a:rPr lang="da-DK" sz="2800" dirty="0" err="1" smtClean="0"/>
              <a:t>elderly</a:t>
            </a:r>
            <a:r>
              <a:rPr lang="da-DK" sz="2800" dirty="0" smtClean="0"/>
              <a:t> </a:t>
            </a:r>
          </a:p>
          <a:p>
            <a:pPr marL="0" indent="0">
              <a:buNone/>
            </a:pPr>
            <a:r>
              <a:rPr lang="da-DK" sz="2800" dirty="0" err="1" smtClean="0"/>
              <a:t>African</a:t>
            </a:r>
            <a:r>
              <a:rPr lang="da-DK" sz="2800" dirty="0" smtClean="0"/>
              <a:t> American </a:t>
            </a:r>
            <a:r>
              <a:rPr lang="da-DK" sz="2800" dirty="0" err="1" smtClean="0"/>
              <a:t>voters</a:t>
            </a:r>
            <a:endParaRPr lang="da-DK" sz="2800" dirty="0" smtClean="0"/>
          </a:p>
          <a:p>
            <a:pPr marL="0" indent="0">
              <a:buNone/>
            </a:pPr>
            <a:r>
              <a:rPr lang="da-DK" sz="2800" dirty="0" smtClean="0"/>
              <a:t>(</a:t>
            </a:r>
            <a:r>
              <a:rPr lang="da-DK" sz="2800" dirty="0" err="1"/>
              <a:t>c</a:t>
            </a:r>
            <a:r>
              <a:rPr lang="da-DK" sz="2800" dirty="0" err="1" smtClean="0"/>
              <a:t>ompared</a:t>
            </a:r>
            <a:r>
              <a:rPr lang="da-DK" sz="2800" dirty="0" smtClean="0"/>
              <a:t> with 8 </a:t>
            </a:r>
          </a:p>
          <a:p>
            <a:pPr marL="0" indent="0">
              <a:buNone/>
            </a:pPr>
            <a:r>
              <a:rPr lang="da-DK" sz="2800" dirty="0" smtClean="0"/>
              <a:t>percent of </a:t>
            </a:r>
            <a:r>
              <a:rPr lang="da-DK" sz="2800" dirty="0" err="1" smtClean="0"/>
              <a:t>elderly</a:t>
            </a:r>
            <a:r>
              <a:rPr lang="da-DK" sz="2800" dirty="0" smtClean="0"/>
              <a:t> Whites)</a:t>
            </a:r>
          </a:p>
          <a:p>
            <a:pPr marL="0" indent="0">
              <a:buNone/>
            </a:pPr>
            <a:r>
              <a:rPr lang="da-DK" sz="2800" dirty="0"/>
              <a:t>d</a:t>
            </a:r>
            <a:r>
              <a:rPr lang="da-DK" sz="2800" dirty="0" smtClean="0"/>
              <a:t>o not </a:t>
            </a:r>
            <a:r>
              <a:rPr lang="da-DK" sz="2800" dirty="0" err="1" smtClean="0"/>
              <a:t>possess</a:t>
            </a:r>
            <a:r>
              <a:rPr lang="da-DK" sz="2800" dirty="0" smtClean="0"/>
              <a:t> the </a:t>
            </a:r>
            <a:r>
              <a:rPr lang="da-DK" sz="2800" dirty="0" err="1" smtClean="0"/>
              <a:t>identi</a:t>
            </a:r>
            <a:r>
              <a:rPr lang="da-DK" sz="2800" dirty="0" smtClean="0"/>
              <a:t>-</a:t>
            </a:r>
          </a:p>
          <a:p>
            <a:pPr marL="0" indent="0">
              <a:buNone/>
            </a:pPr>
            <a:r>
              <a:rPr lang="da-DK" sz="2800" dirty="0" err="1"/>
              <a:t>c</a:t>
            </a:r>
            <a:r>
              <a:rPr lang="da-DK" sz="2800" dirty="0" err="1" smtClean="0"/>
              <a:t>ation</a:t>
            </a:r>
            <a:r>
              <a:rPr lang="da-DK" sz="2800" dirty="0" smtClean="0"/>
              <a:t> </a:t>
            </a:r>
            <a:r>
              <a:rPr lang="da-DK" sz="2800" dirty="0" err="1" smtClean="0"/>
              <a:t>that</a:t>
            </a:r>
            <a:r>
              <a:rPr lang="da-DK" sz="2800" dirty="0" smtClean="0"/>
              <a:t> </a:t>
            </a:r>
            <a:r>
              <a:rPr lang="da-DK" sz="2800" dirty="0" err="1" smtClean="0"/>
              <a:t>would</a:t>
            </a:r>
            <a:r>
              <a:rPr lang="da-DK" sz="2800" dirty="0" smtClean="0"/>
              <a:t> </a:t>
            </a:r>
            <a:r>
              <a:rPr lang="da-DK" sz="2800" dirty="0" err="1" smtClean="0"/>
              <a:t>be</a:t>
            </a:r>
            <a:r>
              <a:rPr lang="da-DK" sz="2800" dirty="0" smtClean="0"/>
              <a:t> </a:t>
            </a:r>
          </a:p>
          <a:p>
            <a:pPr marL="0" indent="0">
              <a:buNone/>
            </a:pPr>
            <a:r>
              <a:rPr lang="da-DK" sz="2800" dirty="0" err="1"/>
              <a:t>r</a:t>
            </a:r>
            <a:r>
              <a:rPr lang="da-DK" sz="2800" dirty="0" err="1" smtClean="0"/>
              <a:t>equired</a:t>
            </a:r>
            <a:r>
              <a:rPr lang="da-DK" sz="2800" dirty="0" smtClean="0"/>
              <a:t> under new </a:t>
            </a:r>
            <a:r>
              <a:rPr lang="da-DK" sz="2800" dirty="0" err="1" smtClean="0"/>
              <a:t>pho</a:t>
            </a:r>
            <a:r>
              <a:rPr lang="da-DK" sz="2800" dirty="0" smtClean="0"/>
              <a:t>-</a:t>
            </a:r>
          </a:p>
          <a:p>
            <a:pPr marL="0" indent="0">
              <a:buNone/>
            </a:pPr>
            <a:r>
              <a:rPr lang="da-DK" sz="2800" dirty="0"/>
              <a:t>t</a:t>
            </a:r>
            <a:r>
              <a:rPr lang="da-DK" sz="2800" dirty="0" smtClean="0"/>
              <a:t>o-ID </a:t>
            </a:r>
            <a:r>
              <a:rPr lang="da-DK" sz="2800" dirty="0" err="1" smtClean="0"/>
              <a:t>laws</a:t>
            </a:r>
            <a:r>
              <a:rPr lang="da-DK" sz="2800" dirty="0" smtClean="0"/>
              <a:t> </a:t>
            </a:r>
            <a:r>
              <a:rPr lang="da-DK" sz="2800" dirty="0" err="1" smtClean="0"/>
              <a:t>introduced</a:t>
            </a:r>
            <a:r>
              <a:rPr lang="da-DK" sz="2800" dirty="0" smtClean="0"/>
              <a:t> in </a:t>
            </a:r>
          </a:p>
          <a:p>
            <a:pPr marL="0" indent="0">
              <a:buNone/>
            </a:pPr>
            <a:r>
              <a:rPr lang="da-DK" sz="2800" dirty="0" smtClean="0"/>
              <a:t>40 </a:t>
            </a:r>
            <a:r>
              <a:rPr lang="da-DK" sz="2800" dirty="0" err="1" smtClean="0"/>
              <a:t>states</a:t>
            </a:r>
            <a:r>
              <a:rPr lang="da-DK" sz="2800" dirty="0" smtClean="0"/>
              <a:t> </a:t>
            </a:r>
            <a:r>
              <a:rPr lang="da-DK" sz="2800" dirty="0" err="1" smtClean="0"/>
              <a:t>before</a:t>
            </a:r>
            <a:r>
              <a:rPr lang="da-DK" sz="2800" dirty="0" smtClean="0"/>
              <a:t> the </a:t>
            </a:r>
          </a:p>
          <a:p>
            <a:pPr marL="0" indent="0">
              <a:buNone/>
            </a:pPr>
            <a:r>
              <a:rPr lang="da-DK" sz="2800" dirty="0" smtClean="0"/>
              <a:t>2012 </a:t>
            </a:r>
            <a:r>
              <a:rPr lang="da-DK" sz="2800" dirty="0" err="1" smtClean="0"/>
              <a:t>election</a:t>
            </a:r>
            <a:r>
              <a:rPr lang="da-DK" sz="2800" dirty="0" smtClean="0"/>
              <a:t>.</a:t>
            </a:r>
          </a:p>
          <a:p>
            <a:pPr marL="0" indent="0">
              <a:buNone/>
            </a:pPr>
            <a:r>
              <a:rPr lang="da-DK" sz="2800" dirty="0"/>
              <a:t>(</a:t>
            </a:r>
            <a:r>
              <a:rPr lang="da-DK" sz="1600" dirty="0"/>
              <a:t>M. Morris: Black Stats: </a:t>
            </a:r>
            <a:r>
              <a:rPr lang="da-DK" sz="1600" dirty="0" err="1"/>
              <a:t>African</a:t>
            </a:r>
            <a:r>
              <a:rPr lang="da-DK" sz="1600" dirty="0"/>
              <a:t> Americans by </a:t>
            </a:r>
            <a:r>
              <a:rPr lang="da-DK" sz="1600" dirty="0" err="1"/>
              <a:t>Numbers</a:t>
            </a:r>
            <a:r>
              <a:rPr lang="da-DK" sz="1600" dirty="0"/>
              <a:t>, 2014)</a:t>
            </a:r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4" name="Billede 3" descr="https://c2.staticflickr.com/4/3418/3254434091_dde004b291_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18" y="1530331"/>
            <a:ext cx="3558182" cy="407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6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VOTING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/>
              <a:t>One in </a:t>
            </a:r>
            <a:r>
              <a:rPr lang="da-DK" sz="2800" dirty="0" err="1" smtClean="0"/>
              <a:t>every</a:t>
            </a:r>
            <a:r>
              <a:rPr lang="da-DK" sz="2800" dirty="0" smtClean="0"/>
              <a:t> 13 </a:t>
            </a:r>
            <a:r>
              <a:rPr lang="da-DK" sz="2800" dirty="0" err="1" smtClean="0"/>
              <a:t>African</a:t>
            </a:r>
            <a:endParaRPr lang="da-DK" sz="2800" dirty="0" smtClean="0"/>
          </a:p>
          <a:p>
            <a:pPr marL="0" indent="0">
              <a:buNone/>
            </a:pPr>
            <a:r>
              <a:rPr lang="da-DK" sz="2800" dirty="0" smtClean="0"/>
              <a:t>Americans of </a:t>
            </a:r>
            <a:r>
              <a:rPr lang="da-DK" sz="2800" dirty="0" err="1" smtClean="0"/>
              <a:t>voting</a:t>
            </a:r>
            <a:r>
              <a:rPr lang="da-DK" sz="2800" dirty="0" smtClean="0"/>
              <a:t> age</a:t>
            </a:r>
          </a:p>
          <a:p>
            <a:pPr marL="0" indent="0">
              <a:buNone/>
            </a:pPr>
            <a:r>
              <a:rPr lang="da-DK" sz="2800" dirty="0" smtClean="0"/>
              <a:t>is </a:t>
            </a:r>
            <a:r>
              <a:rPr lang="da-DK" sz="2800" dirty="0" err="1" smtClean="0"/>
              <a:t>disenfranchised</a:t>
            </a:r>
            <a:r>
              <a:rPr lang="da-DK" sz="2800" dirty="0" smtClean="0"/>
              <a:t> </a:t>
            </a:r>
            <a:r>
              <a:rPr lang="da-DK" sz="2800" dirty="0" err="1" smtClean="0"/>
              <a:t>be</a:t>
            </a:r>
            <a:r>
              <a:rPr lang="da-DK" sz="2800" dirty="0" smtClean="0"/>
              <a:t>-</a:t>
            </a:r>
          </a:p>
          <a:p>
            <a:pPr marL="0" indent="0">
              <a:buNone/>
            </a:pPr>
            <a:r>
              <a:rPr lang="da-DK" sz="2800" dirty="0" err="1" smtClean="0"/>
              <a:t>cause</a:t>
            </a:r>
            <a:r>
              <a:rPr lang="da-DK" sz="2800" dirty="0" smtClean="0"/>
              <a:t> </a:t>
            </a:r>
            <a:r>
              <a:rPr lang="da-DK" sz="2800" dirty="0" err="1" smtClean="0"/>
              <a:t>ofa</a:t>
            </a:r>
            <a:r>
              <a:rPr lang="da-DK" sz="2800" dirty="0" smtClean="0"/>
              <a:t> </a:t>
            </a:r>
            <a:r>
              <a:rPr lang="da-DK" sz="2800" dirty="0" err="1" smtClean="0"/>
              <a:t>felony</a:t>
            </a:r>
            <a:r>
              <a:rPr lang="da-DK" sz="2800" dirty="0" smtClean="0"/>
              <a:t> </a:t>
            </a:r>
            <a:r>
              <a:rPr lang="da-DK" sz="2800" dirty="0" err="1" smtClean="0"/>
              <a:t>convic</a:t>
            </a:r>
            <a:r>
              <a:rPr lang="da-DK" sz="2800" dirty="0" smtClean="0"/>
              <a:t>-</a:t>
            </a:r>
          </a:p>
          <a:p>
            <a:pPr marL="0" indent="0">
              <a:buNone/>
            </a:pPr>
            <a:r>
              <a:rPr lang="da-DK" sz="2800" dirty="0" err="1"/>
              <a:t>t</a:t>
            </a:r>
            <a:r>
              <a:rPr lang="da-DK" sz="2800" dirty="0" err="1" smtClean="0"/>
              <a:t>ion</a:t>
            </a:r>
            <a:r>
              <a:rPr lang="da-DK" sz="2800" dirty="0" smtClean="0"/>
              <a:t>, a rate more </a:t>
            </a:r>
            <a:r>
              <a:rPr lang="da-DK" sz="2800" dirty="0" err="1" smtClean="0"/>
              <a:t>than</a:t>
            </a:r>
            <a:r>
              <a:rPr lang="da-DK" sz="2800" dirty="0" smtClean="0"/>
              <a:t> </a:t>
            </a:r>
          </a:p>
          <a:p>
            <a:pPr marL="0" indent="0">
              <a:buNone/>
            </a:pPr>
            <a:r>
              <a:rPr lang="da-DK" sz="2800" dirty="0" err="1"/>
              <a:t>f</a:t>
            </a:r>
            <a:r>
              <a:rPr lang="da-DK" sz="2800" dirty="0" err="1" smtClean="0"/>
              <a:t>our</a:t>
            </a:r>
            <a:r>
              <a:rPr lang="da-DK" sz="2800" dirty="0" smtClean="0"/>
              <a:t> times </a:t>
            </a:r>
            <a:r>
              <a:rPr lang="da-DK" sz="2800" dirty="0" err="1" smtClean="0"/>
              <a:t>greater</a:t>
            </a:r>
            <a:r>
              <a:rPr lang="da-DK" sz="2800" dirty="0" smtClean="0"/>
              <a:t> </a:t>
            </a:r>
            <a:r>
              <a:rPr lang="da-DK" sz="2800" dirty="0" err="1" smtClean="0"/>
              <a:t>than</a:t>
            </a:r>
            <a:endParaRPr lang="da-DK" sz="2800" dirty="0" smtClean="0"/>
          </a:p>
          <a:p>
            <a:pPr marL="0" indent="0">
              <a:buNone/>
            </a:pPr>
            <a:r>
              <a:rPr lang="da-DK" sz="2800" dirty="0"/>
              <a:t>t</a:t>
            </a:r>
            <a:r>
              <a:rPr lang="da-DK" sz="2800" dirty="0" smtClean="0"/>
              <a:t>he rate for the rest of</a:t>
            </a:r>
          </a:p>
          <a:p>
            <a:pPr marL="0" indent="0">
              <a:buNone/>
            </a:pPr>
            <a:r>
              <a:rPr lang="da-DK" sz="2800" dirty="0"/>
              <a:t>t</a:t>
            </a:r>
            <a:r>
              <a:rPr lang="da-DK" sz="2800" dirty="0" smtClean="0"/>
              <a:t>he U.S. Population.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1400" dirty="0"/>
              <a:t>(M. Morris: Black Stats: </a:t>
            </a:r>
            <a:endParaRPr lang="da-DK" sz="1400" dirty="0" smtClean="0"/>
          </a:p>
          <a:p>
            <a:pPr marL="0" indent="0">
              <a:buNone/>
            </a:pPr>
            <a:r>
              <a:rPr lang="da-DK" sz="1400" dirty="0" err="1" smtClean="0"/>
              <a:t>African</a:t>
            </a:r>
            <a:r>
              <a:rPr lang="da-DK" sz="1400" dirty="0" smtClean="0"/>
              <a:t> </a:t>
            </a:r>
            <a:r>
              <a:rPr lang="da-DK" sz="1400" dirty="0"/>
              <a:t>Americans by </a:t>
            </a:r>
            <a:r>
              <a:rPr lang="da-DK" sz="1400" dirty="0" err="1"/>
              <a:t>Numbers</a:t>
            </a:r>
            <a:r>
              <a:rPr lang="da-DK" sz="1400" dirty="0"/>
              <a:t>, 2014)</a:t>
            </a:r>
          </a:p>
          <a:p>
            <a:pPr marL="0" indent="0">
              <a:buNone/>
            </a:pPr>
            <a:endParaRPr lang="da-DK" sz="1400" dirty="0"/>
          </a:p>
        </p:txBody>
      </p:sp>
      <p:pic>
        <p:nvPicPr>
          <p:cNvPr id="4" name="Billede 3" descr="https://c2.staticflickr.com/4/3441/3271517507_e1dc0c8d7b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86" y="1646237"/>
            <a:ext cx="3704714" cy="4209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9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Education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83.2</a:t>
            </a:r>
            <a:r>
              <a:rPr lang="da-DK" sz="2000" dirty="0" smtClean="0"/>
              <a:t>%: The </a:t>
            </a:r>
            <a:r>
              <a:rPr lang="da-DK" sz="2000" dirty="0" err="1"/>
              <a:t>percentage</a:t>
            </a:r>
            <a:r>
              <a:rPr lang="da-DK" sz="2000" dirty="0"/>
              <a:t> of </a:t>
            </a:r>
            <a:r>
              <a:rPr lang="da-DK" sz="2000" dirty="0" err="1"/>
              <a:t>blacks</a:t>
            </a:r>
            <a:r>
              <a:rPr lang="da-DK" sz="2000" dirty="0"/>
              <a:t> 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25 and  </a:t>
            </a:r>
            <a:r>
              <a:rPr lang="da-DK" sz="2000" dirty="0" err="1"/>
              <a:t>older</a:t>
            </a:r>
            <a:r>
              <a:rPr lang="da-DK" sz="2000" dirty="0"/>
              <a:t> with a </a:t>
            </a:r>
            <a:r>
              <a:rPr lang="da-DK" sz="2000" dirty="0" err="1"/>
              <a:t>high</a:t>
            </a:r>
            <a:r>
              <a:rPr lang="da-DK" sz="2000" dirty="0"/>
              <a:t> </a:t>
            </a:r>
            <a:r>
              <a:rPr lang="da-DK" sz="2000" dirty="0" err="1" smtClean="0"/>
              <a:t>school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 </a:t>
            </a:r>
            <a:r>
              <a:rPr lang="da-DK" sz="2000" dirty="0" err="1"/>
              <a:t>diploma</a:t>
            </a:r>
            <a:r>
              <a:rPr lang="da-DK" sz="2000" dirty="0"/>
              <a:t> or </a:t>
            </a:r>
            <a:r>
              <a:rPr lang="da-DK" sz="2000" dirty="0" err="1"/>
              <a:t>higher</a:t>
            </a:r>
            <a:r>
              <a:rPr lang="da-DK" sz="2000" dirty="0"/>
              <a:t> in </a:t>
            </a:r>
            <a:r>
              <a:rPr lang="da-DK" sz="2000" dirty="0" smtClean="0"/>
              <a:t>2012</a:t>
            </a:r>
          </a:p>
          <a:p>
            <a:r>
              <a:rPr lang="da-DK" sz="2000" dirty="0"/>
              <a:t>18.7</a:t>
            </a:r>
            <a:r>
              <a:rPr lang="da-DK" sz="2000" dirty="0" smtClean="0"/>
              <a:t>%: The </a:t>
            </a:r>
            <a:r>
              <a:rPr lang="da-DK" sz="2000" dirty="0" err="1"/>
              <a:t>percentage</a:t>
            </a:r>
            <a:r>
              <a:rPr lang="da-DK" sz="2000" dirty="0"/>
              <a:t> of </a:t>
            </a:r>
            <a:r>
              <a:rPr lang="da-DK" sz="2000" dirty="0" err="1"/>
              <a:t>blacks</a:t>
            </a:r>
            <a:r>
              <a:rPr lang="da-DK" sz="2000" dirty="0"/>
              <a:t> 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25 </a:t>
            </a:r>
            <a:r>
              <a:rPr lang="da-DK" sz="2000" dirty="0"/>
              <a:t>and </a:t>
            </a:r>
            <a:r>
              <a:rPr lang="da-DK" sz="2000" dirty="0" smtClean="0"/>
              <a:t> </a:t>
            </a:r>
            <a:r>
              <a:rPr lang="da-DK" sz="2000" dirty="0" err="1" smtClean="0"/>
              <a:t>older</a:t>
            </a:r>
            <a:r>
              <a:rPr lang="da-DK" sz="2000" dirty="0" smtClean="0"/>
              <a:t> </a:t>
            </a:r>
            <a:r>
              <a:rPr lang="da-DK" sz="2000" dirty="0" err="1"/>
              <a:t>who</a:t>
            </a:r>
            <a:r>
              <a:rPr lang="da-DK" sz="2000" dirty="0"/>
              <a:t> had a </a:t>
            </a:r>
            <a:r>
              <a:rPr lang="da-DK" sz="2000" dirty="0" err="1" smtClean="0"/>
              <a:t>bachelor’s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 </a:t>
            </a:r>
            <a:r>
              <a:rPr lang="da-DK" sz="2000" dirty="0" err="1"/>
              <a:t>degree</a:t>
            </a:r>
            <a:r>
              <a:rPr lang="da-DK" sz="2000" dirty="0"/>
              <a:t> or </a:t>
            </a:r>
            <a:r>
              <a:rPr lang="da-DK" sz="2000" dirty="0" err="1"/>
              <a:t>higher</a:t>
            </a:r>
            <a:r>
              <a:rPr lang="da-DK" sz="2000" dirty="0"/>
              <a:t> in </a:t>
            </a:r>
            <a:r>
              <a:rPr lang="da-DK" sz="2000" dirty="0" smtClean="0"/>
              <a:t>2012</a:t>
            </a:r>
          </a:p>
          <a:p>
            <a:r>
              <a:rPr lang="da-DK" sz="2000" dirty="0"/>
              <a:t>1.6 </a:t>
            </a:r>
            <a:r>
              <a:rPr lang="da-DK" sz="2000" dirty="0" smtClean="0"/>
              <a:t>million: </a:t>
            </a:r>
            <a:r>
              <a:rPr lang="da-DK" sz="2000" dirty="0" err="1" smtClean="0"/>
              <a:t>Among</a:t>
            </a:r>
            <a:r>
              <a:rPr lang="da-DK" sz="2000" dirty="0" smtClean="0"/>
              <a:t> </a:t>
            </a:r>
            <a:r>
              <a:rPr lang="da-DK" sz="2000" dirty="0" err="1"/>
              <a:t>blacks</a:t>
            </a:r>
            <a:r>
              <a:rPr lang="da-DK" sz="2000" dirty="0"/>
              <a:t> 25 </a:t>
            </a:r>
            <a:r>
              <a:rPr lang="da-DK" sz="2000" dirty="0" smtClean="0"/>
              <a:t>and</a:t>
            </a:r>
          </a:p>
          <a:p>
            <a:pPr marL="0" indent="0">
              <a:buNone/>
            </a:pPr>
            <a:r>
              <a:rPr lang="da-DK" sz="2000" dirty="0" smtClean="0"/>
              <a:t> </a:t>
            </a:r>
            <a:r>
              <a:rPr lang="da-DK" sz="2000" dirty="0" err="1"/>
              <a:t>older</a:t>
            </a:r>
            <a:r>
              <a:rPr lang="da-DK" sz="2000" dirty="0"/>
              <a:t>, the </a:t>
            </a:r>
            <a:r>
              <a:rPr lang="da-DK" sz="2000" dirty="0" err="1"/>
              <a:t>number</a:t>
            </a:r>
            <a:r>
              <a:rPr lang="da-DK" sz="2000" dirty="0"/>
              <a:t> </a:t>
            </a:r>
            <a:r>
              <a:rPr lang="da-DK" sz="2000" dirty="0" err="1"/>
              <a:t>who</a:t>
            </a:r>
            <a:r>
              <a:rPr lang="da-DK" sz="2000" dirty="0"/>
              <a:t> had an 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err="1" smtClean="0"/>
              <a:t>advanced</a:t>
            </a:r>
            <a:r>
              <a:rPr lang="da-DK" sz="2000" dirty="0" smtClean="0"/>
              <a:t> </a:t>
            </a:r>
            <a:r>
              <a:rPr lang="da-DK" sz="2000" dirty="0" err="1"/>
              <a:t>degree</a:t>
            </a:r>
            <a:r>
              <a:rPr lang="da-DK" sz="2000" dirty="0"/>
              <a:t> in 2012</a:t>
            </a:r>
            <a:r>
              <a:rPr lang="da-DK" sz="2000" dirty="0" smtClean="0"/>
              <a:t>.</a:t>
            </a:r>
            <a:endParaRPr lang="da-DK" sz="2000" dirty="0"/>
          </a:p>
          <a:p>
            <a:r>
              <a:rPr lang="da-DK" sz="2000" dirty="0"/>
              <a:t>3.7 </a:t>
            </a:r>
            <a:r>
              <a:rPr lang="da-DK" sz="2000" dirty="0" smtClean="0"/>
              <a:t>million: </a:t>
            </a:r>
            <a:r>
              <a:rPr lang="da-DK" sz="2000" dirty="0" err="1" smtClean="0"/>
              <a:t>Number</a:t>
            </a:r>
            <a:r>
              <a:rPr lang="da-DK" sz="2000" dirty="0" smtClean="0"/>
              <a:t> </a:t>
            </a:r>
            <a:r>
              <a:rPr lang="da-DK" sz="2000" dirty="0"/>
              <a:t>of </a:t>
            </a:r>
            <a:r>
              <a:rPr lang="da-DK" sz="2000" dirty="0" err="1"/>
              <a:t>blacks</a:t>
            </a:r>
            <a:r>
              <a:rPr lang="da-DK" sz="2000" dirty="0"/>
              <a:t> 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err="1" smtClean="0"/>
              <a:t>enrolled</a:t>
            </a:r>
            <a:r>
              <a:rPr lang="da-DK" sz="2000" dirty="0" smtClean="0"/>
              <a:t> in </a:t>
            </a:r>
            <a:r>
              <a:rPr lang="da-DK" sz="2000" dirty="0"/>
              <a:t>college in 2012 </a:t>
            </a:r>
            <a:r>
              <a:rPr lang="da-DK" sz="2000" dirty="0" err="1"/>
              <a:t>compared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with </a:t>
            </a:r>
            <a:r>
              <a:rPr lang="da-DK" sz="2000" dirty="0"/>
              <a:t>2.9 million in 2007</a:t>
            </a:r>
            <a:r>
              <a:rPr lang="da-DK" sz="2000" dirty="0" smtClean="0"/>
              <a:t>,</a:t>
            </a:r>
          </a:p>
          <a:p>
            <a:pPr marL="0" indent="0">
              <a:buNone/>
            </a:pPr>
            <a:r>
              <a:rPr lang="da-DK" sz="2000" dirty="0" smtClean="0"/>
              <a:t> </a:t>
            </a:r>
            <a:r>
              <a:rPr lang="da-DK" sz="2000" dirty="0"/>
              <a:t>a 28 percent </a:t>
            </a:r>
            <a:r>
              <a:rPr lang="da-DK" sz="2000" dirty="0" err="1" smtClean="0"/>
              <a:t>increase</a:t>
            </a:r>
            <a:r>
              <a:rPr lang="da-DK" sz="2000" dirty="0" smtClean="0"/>
              <a:t>.</a:t>
            </a:r>
          </a:p>
          <a:p>
            <a:pPr marL="0" indent="0">
              <a:buNone/>
            </a:pPr>
            <a:r>
              <a:rPr lang="da-DK" sz="1400" dirty="0" smtClean="0"/>
              <a:t>(U.S. Census Bureau News,</a:t>
            </a:r>
          </a:p>
          <a:p>
            <a:pPr marL="0" indent="0">
              <a:buNone/>
            </a:pPr>
            <a:r>
              <a:rPr lang="da-DK" sz="1400" dirty="0" smtClean="0"/>
              <a:t> februar 2014)</a:t>
            </a:r>
            <a:endParaRPr lang="da-DK" sz="1400" dirty="0"/>
          </a:p>
        </p:txBody>
      </p:sp>
      <p:pic>
        <p:nvPicPr>
          <p:cNvPr id="5" name="Billede 4" descr="https://c2.staticflickr.com/4/3473/3254438435_8ab518fba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23" y="1396535"/>
            <a:ext cx="3737277" cy="5017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3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EDUCATION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600" dirty="0" smtClean="0"/>
              <a:t>42 percent of </a:t>
            </a:r>
            <a:r>
              <a:rPr lang="da-DK" sz="3600" dirty="0" err="1" smtClean="0"/>
              <a:t>black</a:t>
            </a:r>
            <a:r>
              <a:rPr lang="da-DK" sz="3600" dirty="0" smtClean="0"/>
              <a:t> </a:t>
            </a:r>
            <a:r>
              <a:rPr lang="da-DK" sz="3600" dirty="0" err="1" smtClean="0"/>
              <a:t>children</a:t>
            </a:r>
            <a:r>
              <a:rPr lang="da-DK" sz="3600" dirty="0" smtClean="0"/>
              <a:t> </a:t>
            </a:r>
            <a:r>
              <a:rPr lang="da-DK" sz="3600" dirty="0" err="1" smtClean="0"/>
              <a:t>are</a:t>
            </a:r>
            <a:r>
              <a:rPr lang="da-DK" sz="3600" dirty="0" smtClean="0"/>
              <a:t> </a:t>
            </a:r>
            <a:r>
              <a:rPr lang="da-DK" sz="3600" dirty="0" err="1" smtClean="0"/>
              <a:t>educated</a:t>
            </a:r>
            <a:r>
              <a:rPr lang="da-DK" sz="3600" dirty="0" smtClean="0"/>
              <a:t> in all </a:t>
            </a:r>
            <a:r>
              <a:rPr lang="da-DK" sz="3600" dirty="0" err="1" smtClean="0"/>
              <a:t>high-poverty</a:t>
            </a:r>
            <a:r>
              <a:rPr lang="da-DK" sz="3600" dirty="0" smtClean="0"/>
              <a:t> </a:t>
            </a:r>
            <a:r>
              <a:rPr lang="da-DK" sz="3600" dirty="0" err="1" smtClean="0"/>
              <a:t>schools</a:t>
            </a:r>
            <a:r>
              <a:rPr lang="da-DK" sz="3600" dirty="0" smtClean="0"/>
              <a:t> (White </a:t>
            </a:r>
            <a:r>
              <a:rPr lang="da-DK" sz="3600" dirty="0" err="1" smtClean="0"/>
              <a:t>children</a:t>
            </a:r>
            <a:r>
              <a:rPr lang="da-DK" sz="3600" dirty="0" smtClean="0"/>
              <a:t> 6 percent)</a:t>
            </a:r>
          </a:p>
          <a:p>
            <a:r>
              <a:rPr lang="da-DK" sz="3600" dirty="0" err="1" smtClean="0"/>
              <a:t>Unemployment</a:t>
            </a:r>
            <a:r>
              <a:rPr lang="da-DK" sz="3600" dirty="0" smtClean="0"/>
              <a:t> rate for </a:t>
            </a:r>
            <a:r>
              <a:rPr lang="da-DK" sz="3600" dirty="0" err="1" smtClean="0"/>
              <a:t>black</a:t>
            </a:r>
            <a:r>
              <a:rPr lang="da-DK" sz="3600" dirty="0" smtClean="0"/>
              <a:t> </a:t>
            </a:r>
            <a:r>
              <a:rPr lang="da-DK" sz="3600" dirty="0" err="1" smtClean="0"/>
              <a:t>high</a:t>
            </a:r>
            <a:r>
              <a:rPr lang="da-DK" sz="3600" dirty="0" smtClean="0"/>
              <a:t> </a:t>
            </a:r>
            <a:r>
              <a:rPr lang="da-DK" sz="3600" dirty="0" err="1" smtClean="0"/>
              <a:t>school</a:t>
            </a:r>
            <a:r>
              <a:rPr lang="da-DK" sz="3600" dirty="0" smtClean="0"/>
              <a:t> dropouts is 47 percent. (White dropouts 26 percent)</a:t>
            </a:r>
          </a:p>
          <a:p>
            <a:pPr marL="0" indent="0">
              <a:buNone/>
            </a:pPr>
            <a:r>
              <a:rPr lang="da-DK" sz="1800" dirty="0" smtClean="0"/>
              <a:t>	(M. Morris: Black Stats: </a:t>
            </a:r>
            <a:r>
              <a:rPr lang="da-DK" sz="1800" dirty="0" err="1" smtClean="0"/>
              <a:t>African</a:t>
            </a:r>
            <a:r>
              <a:rPr lang="da-DK" sz="1800" dirty="0" smtClean="0"/>
              <a:t> Americans by </a:t>
            </a:r>
            <a:r>
              <a:rPr lang="da-DK" sz="1800" dirty="0" err="1" smtClean="0"/>
              <a:t>Numbers</a:t>
            </a:r>
            <a:r>
              <a:rPr lang="da-DK" sz="1800" dirty="0" smtClean="0"/>
              <a:t>, 2014)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315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INCOME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50306"/>
            <a:ext cx="8229600" cy="5145253"/>
          </a:xfrm>
        </p:spPr>
        <p:txBody>
          <a:bodyPr>
            <a:normAutofit/>
          </a:bodyPr>
          <a:lstStyle/>
          <a:p>
            <a:r>
              <a:rPr lang="da-DK" sz="2400" dirty="0"/>
              <a:t>$</a:t>
            </a:r>
            <a:r>
              <a:rPr lang="da-DK" sz="2400" dirty="0" smtClean="0"/>
              <a:t>33,321: The </a:t>
            </a:r>
            <a:r>
              <a:rPr lang="da-DK" sz="2400" dirty="0" err="1"/>
              <a:t>annual</a:t>
            </a:r>
            <a:r>
              <a:rPr lang="da-DK" sz="2400" dirty="0"/>
              <a:t> median </a:t>
            </a:r>
            <a:r>
              <a:rPr lang="da-DK" sz="2400" dirty="0" err="1"/>
              <a:t>income</a:t>
            </a:r>
            <a:r>
              <a:rPr lang="da-DK" sz="2400" dirty="0"/>
              <a:t> of </a:t>
            </a:r>
            <a:r>
              <a:rPr lang="da-DK" sz="2400" dirty="0" err="1"/>
              <a:t>black</a:t>
            </a:r>
            <a:r>
              <a:rPr lang="da-DK" sz="2400" dirty="0"/>
              <a:t> </a:t>
            </a:r>
            <a:r>
              <a:rPr lang="da-DK" sz="2400" dirty="0" err="1"/>
              <a:t>households</a:t>
            </a:r>
            <a:r>
              <a:rPr lang="da-DK" sz="2400" dirty="0"/>
              <a:t> in 2012, </a:t>
            </a:r>
            <a:r>
              <a:rPr lang="da-DK" sz="2400" dirty="0" err="1"/>
              <a:t>compared</a:t>
            </a:r>
            <a:r>
              <a:rPr lang="da-DK" sz="2400" dirty="0"/>
              <a:t> with the nation at $51,017.</a:t>
            </a:r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5" name="Billede 4" descr="https://c2.staticflickr.com/4/3261/3254428695_dfc286199a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26" y="2331980"/>
            <a:ext cx="5483380" cy="3644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/>
          <p:cNvSpPr txBox="1"/>
          <p:nvPr/>
        </p:nvSpPr>
        <p:spPr>
          <a:xfrm>
            <a:off x="1044736" y="6216623"/>
            <a:ext cx="6983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(Source</a:t>
            </a:r>
            <a:r>
              <a:rPr lang="da-DK" sz="1200" dirty="0"/>
              <a:t>: U.S. Census Bureau, </a:t>
            </a:r>
            <a:r>
              <a:rPr lang="da-DK" sz="1200" dirty="0" err="1"/>
              <a:t>Income</a:t>
            </a:r>
            <a:r>
              <a:rPr lang="da-DK" sz="1200" dirty="0"/>
              <a:t>, </a:t>
            </a:r>
            <a:r>
              <a:rPr lang="da-DK" sz="1200" dirty="0" err="1"/>
              <a:t>Poverty</a:t>
            </a:r>
            <a:r>
              <a:rPr lang="da-DK" sz="1200" dirty="0"/>
              <a:t> and Health Insurance </a:t>
            </a:r>
            <a:r>
              <a:rPr lang="da-DK" sz="1200" dirty="0" err="1"/>
              <a:t>Coverage</a:t>
            </a:r>
            <a:r>
              <a:rPr lang="da-DK" sz="1200" dirty="0"/>
              <a:t> in the United States)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4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Poverty</a:t>
            </a:r>
            <a:endParaRPr lang="da-DK" dirty="0"/>
          </a:p>
        </p:txBody>
      </p:sp>
      <p:pic>
        <p:nvPicPr>
          <p:cNvPr id="4" name="Billede 3" descr="https://c2.staticflickr.com/4/3084/3255261778_d04f49944d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9" y="1483440"/>
            <a:ext cx="4279144" cy="445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ladsholder til indhold 6" descr="Black-Poverty-2012-Statistics-char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2"/>
          <a:stretch/>
        </p:blipFill>
        <p:spPr>
          <a:xfrm>
            <a:off x="4444803" y="1483440"/>
            <a:ext cx="4241997" cy="4422418"/>
          </a:xfrm>
        </p:spPr>
      </p:pic>
    </p:spTree>
    <p:extLst>
      <p:ext uri="{BB962C8B-B14F-4D97-AF65-F5344CB8AC3E}">
        <p14:creationId xmlns:p14="http://schemas.microsoft.com/office/powerpoint/2010/main" val="29217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Health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Black </a:t>
            </a:r>
            <a:r>
              <a:rPr lang="da-DK" dirty="0" err="1" smtClean="0"/>
              <a:t>mothers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more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twice</a:t>
            </a:r>
            <a:r>
              <a:rPr lang="da-DK" dirty="0" smtClean="0"/>
              <a:t> as </a:t>
            </a:r>
            <a:r>
              <a:rPr lang="da-DK" dirty="0" err="1" smtClean="0"/>
              <a:t>likely</a:t>
            </a:r>
            <a:r>
              <a:rPr lang="da-DK" dirty="0" smtClean="0"/>
              <a:t> as White </a:t>
            </a:r>
            <a:r>
              <a:rPr lang="da-DK" dirty="0" err="1" smtClean="0"/>
              <a:t>mothers</a:t>
            </a:r>
            <a:r>
              <a:rPr lang="da-DK" dirty="0" smtClean="0"/>
              <a:t> to </a:t>
            </a:r>
            <a:r>
              <a:rPr lang="da-DK" dirty="0" err="1" smtClean="0"/>
              <a:t>experience</a:t>
            </a:r>
            <a:r>
              <a:rPr lang="da-DK" dirty="0" smtClean="0"/>
              <a:t> the </a:t>
            </a:r>
            <a:r>
              <a:rPr lang="da-DK" dirty="0" err="1" smtClean="0"/>
              <a:t>death</a:t>
            </a:r>
            <a:r>
              <a:rPr lang="da-DK" dirty="0" smtClean="0"/>
              <a:t> of a baby </a:t>
            </a:r>
            <a:r>
              <a:rPr lang="da-DK" dirty="0" err="1" smtClean="0"/>
              <a:t>within</a:t>
            </a:r>
            <a:r>
              <a:rPr lang="da-DK" dirty="0" smtClean="0"/>
              <a:t> the </a:t>
            </a:r>
            <a:r>
              <a:rPr lang="da-DK" dirty="0" err="1" smtClean="0"/>
              <a:t>first</a:t>
            </a:r>
            <a:r>
              <a:rPr lang="da-DK" dirty="0" smtClean="0"/>
              <a:t> 28 </a:t>
            </a:r>
            <a:r>
              <a:rPr lang="da-DK" dirty="0" err="1" smtClean="0"/>
              <a:t>days</a:t>
            </a:r>
            <a:r>
              <a:rPr lang="da-DK" dirty="0" smtClean="0"/>
              <a:t> of the </a:t>
            </a:r>
            <a:r>
              <a:rPr lang="da-DK" dirty="0" err="1" smtClean="0"/>
              <a:t>infant’s</a:t>
            </a:r>
            <a:r>
              <a:rPr lang="da-DK" dirty="0" smtClean="0"/>
              <a:t> </a:t>
            </a:r>
            <a:r>
              <a:rPr lang="da-DK" dirty="0" err="1" smtClean="0"/>
              <a:t>life</a:t>
            </a:r>
            <a:endParaRPr lang="da-DK" dirty="0" smtClean="0"/>
          </a:p>
          <a:p>
            <a:r>
              <a:rPr lang="da-DK" dirty="0" err="1" smtClean="0"/>
              <a:t>African</a:t>
            </a:r>
            <a:r>
              <a:rPr lang="da-DK" dirty="0" smtClean="0"/>
              <a:t> Americans </a:t>
            </a:r>
            <a:r>
              <a:rPr lang="da-DK" dirty="0" err="1" smtClean="0"/>
              <a:t>make</a:t>
            </a:r>
            <a:r>
              <a:rPr lang="da-DK" dirty="0" smtClean="0"/>
              <a:t> up 4 percent of all </a:t>
            </a:r>
            <a:r>
              <a:rPr lang="da-DK" dirty="0" err="1" smtClean="0"/>
              <a:t>adults</a:t>
            </a:r>
            <a:r>
              <a:rPr lang="da-DK" dirty="0" smtClean="0"/>
              <a:t> </a:t>
            </a:r>
            <a:r>
              <a:rPr lang="da-DK" dirty="0" err="1" smtClean="0"/>
              <a:t>reporting</a:t>
            </a:r>
            <a:r>
              <a:rPr lang="da-DK" dirty="0" smtClean="0"/>
              <a:t> </a:t>
            </a:r>
            <a:r>
              <a:rPr lang="da-DK" dirty="0" err="1" smtClean="0"/>
              <a:t>serious</a:t>
            </a:r>
            <a:r>
              <a:rPr lang="da-DK" dirty="0" smtClean="0"/>
              <a:t> </a:t>
            </a:r>
            <a:r>
              <a:rPr lang="da-DK" smtClean="0"/>
              <a:t>psychological</a:t>
            </a:r>
            <a:r>
              <a:rPr lang="da-DK" dirty="0" smtClean="0"/>
              <a:t> </a:t>
            </a:r>
            <a:r>
              <a:rPr lang="da-DK" dirty="0" err="1" smtClean="0"/>
              <a:t>distress</a:t>
            </a:r>
            <a:r>
              <a:rPr lang="da-DK" dirty="0" smtClean="0"/>
              <a:t>, but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percentage</a:t>
            </a:r>
            <a:r>
              <a:rPr lang="da-DK" dirty="0" smtClean="0"/>
              <a:t> doubles for </a:t>
            </a:r>
            <a:r>
              <a:rPr lang="da-DK" dirty="0" err="1" smtClean="0"/>
              <a:t>African</a:t>
            </a:r>
            <a:r>
              <a:rPr lang="da-DK" dirty="0" smtClean="0"/>
              <a:t> Americans </a:t>
            </a:r>
            <a:r>
              <a:rPr lang="da-DK" dirty="0" err="1" smtClean="0"/>
              <a:t>below</a:t>
            </a:r>
            <a:r>
              <a:rPr lang="da-DK" dirty="0" smtClean="0"/>
              <a:t> the </a:t>
            </a:r>
            <a:r>
              <a:rPr lang="da-DK" dirty="0" err="1" smtClean="0"/>
              <a:t>poverty</a:t>
            </a:r>
            <a:r>
              <a:rPr lang="da-DK" dirty="0" smtClean="0"/>
              <a:t> line</a:t>
            </a:r>
          </a:p>
          <a:p>
            <a:pPr marL="0" indent="0">
              <a:buNone/>
            </a:pPr>
            <a:r>
              <a:rPr lang="da-DK" sz="1800" dirty="0" smtClean="0"/>
              <a:t>	(</a:t>
            </a:r>
            <a:r>
              <a:rPr lang="da-DK" sz="1800" dirty="0"/>
              <a:t>M. Morris: Black Stats: </a:t>
            </a:r>
            <a:r>
              <a:rPr lang="da-DK" sz="1800" dirty="0" err="1"/>
              <a:t>African</a:t>
            </a:r>
            <a:r>
              <a:rPr lang="da-DK" sz="1800" dirty="0"/>
              <a:t> Americans by </a:t>
            </a:r>
            <a:r>
              <a:rPr lang="da-DK" sz="1800" dirty="0" err="1"/>
              <a:t>Numbers</a:t>
            </a:r>
            <a:r>
              <a:rPr lang="da-DK" sz="1800" dirty="0"/>
              <a:t>, 2014</a:t>
            </a:r>
            <a:r>
              <a:rPr lang="da-DK" sz="2400" dirty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94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Crime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err="1" smtClean="0"/>
              <a:t>Only</a:t>
            </a:r>
            <a:r>
              <a:rPr lang="da-DK" dirty="0" smtClean="0"/>
              <a:t> 14 percent of </a:t>
            </a:r>
            <a:r>
              <a:rPr lang="da-DK" dirty="0"/>
              <a:t>B</a:t>
            </a:r>
            <a:r>
              <a:rPr lang="da-DK" dirty="0" smtClean="0"/>
              <a:t>lack Americans have a </a:t>
            </a:r>
            <a:r>
              <a:rPr lang="da-DK" dirty="0" err="1" smtClean="0"/>
              <a:t>great</a:t>
            </a:r>
            <a:r>
              <a:rPr lang="da-DK" dirty="0" smtClean="0"/>
              <a:t> </a:t>
            </a:r>
            <a:r>
              <a:rPr lang="da-DK" dirty="0" err="1" smtClean="0"/>
              <a:t>confidence</a:t>
            </a:r>
            <a:r>
              <a:rPr lang="da-DK" dirty="0" smtClean="0"/>
              <a:t> in </a:t>
            </a:r>
            <a:r>
              <a:rPr lang="da-DK" dirty="0" err="1" smtClean="0"/>
              <a:t>local</a:t>
            </a:r>
            <a:r>
              <a:rPr lang="da-DK" dirty="0" smtClean="0"/>
              <a:t> officers to </a:t>
            </a:r>
            <a:r>
              <a:rPr lang="da-DK" dirty="0" err="1" smtClean="0"/>
              <a:t>treat</a:t>
            </a:r>
            <a:r>
              <a:rPr lang="da-DK" dirty="0" smtClean="0"/>
              <a:t> Black and White Americans </a:t>
            </a:r>
            <a:r>
              <a:rPr lang="da-DK" dirty="0" err="1" smtClean="0"/>
              <a:t>equally</a:t>
            </a:r>
            <a:r>
              <a:rPr lang="da-DK" dirty="0" smtClean="0"/>
              <a:t>, </a:t>
            </a:r>
            <a:r>
              <a:rPr lang="da-DK" dirty="0" err="1" smtClean="0"/>
              <a:t>compared</a:t>
            </a:r>
            <a:r>
              <a:rPr lang="da-DK" dirty="0" smtClean="0"/>
              <a:t> with 38 percent of Whites</a:t>
            </a:r>
          </a:p>
          <a:p>
            <a:r>
              <a:rPr lang="da-DK" dirty="0" smtClean="0"/>
              <a:t>Nationwide, 16 percent of persons under age of 18 </a:t>
            </a:r>
            <a:r>
              <a:rPr lang="da-DK" dirty="0" err="1" smtClean="0"/>
              <a:t>are</a:t>
            </a:r>
            <a:r>
              <a:rPr lang="da-DK" dirty="0" smtClean="0"/>
              <a:t> Black, and 32 percent of total juvenile arrests </a:t>
            </a:r>
            <a:r>
              <a:rPr lang="da-DK" dirty="0" err="1" smtClean="0"/>
              <a:t>are</a:t>
            </a:r>
            <a:r>
              <a:rPr lang="da-DK" dirty="0" smtClean="0"/>
              <a:t> of Black </a:t>
            </a:r>
            <a:r>
              <a:rPr lang="da-DK" dirty="0" err="1" smtClean="0"/>
              <a:t>youth</a:t>
            </a:r>
            <a:endParaRPr lang="da-DK" dirty="0" smtClean="0"/>
          </a:p>
          <a:p>
            <a:r>
              <a:rPr lang="da-DK" dirty="0" smtClean="0"/>
              <a:t>The rate of drug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among</a:t>
            </a:r>
            <a:r>
              <a:rPr lang="da-DK" dirty="0" smtClean="0"/>
              <a:t> Black </a:t>
            </a:r>
            <a:r>
              <a:rPr lang="da-DK" dirty="0" err="1" smtClean="0"/>
              <a:t>people</a:t>
            </a:r>
            <a:r>
              <a:rPr lang="da-DK" dirty="0" smtClean="0"/>
              <a:t> ages 2 and </a:t>
            </a:r>
            <a:r>
              <a:rPr lang="da-DK" dirty="0" err="1" smtClean="0"/>
              <a:t>older</a:t>
            </a:r>
            <a:r>
              <a:rPr lang="da-DK" dirty="0" smtClean="0"/>
              <a:t> is 10 percent, </a:t>
            </a:r>
            <a:r>
              <a:rPr lang="da-DK" dirty="0" err="1" smtClean="0"/>
              <a:t>yet</a:t>
            </a:r>
            <a:r>
              <a:rPr lang="da-DK" dirty="0" smtClean="0"/>
              <a:t> Black </a:t>
            </a:r>
            <a:r>
              <a:rPr lang="da-DK" dirty="0" err="1" smtClean="0"/>
              <a:t>people</a:t>
            </a:r>
            <a:r>
              <a:rPr lang="da-DK" dirty="0" smtClean="0"/>
              <a:t> </a:t>
            </a:r>
            <a:r>
              <a:rPr lang="da-DK" dirty="0" err="1" smtClean="0"/>
              <a:t>account</a:t>
            </a:r>
            <a:r>
              <a:rPr lang="da-DK" dirty="0" smtClean="0"/>
              <a:t> for 32 percent of </a:t>
            </a:r>
            <a:r>
              <a:rPr lang="da-DK" dirty="0" err="1" smtClean="0"/>
              <a:t>those</a:t>
            </a:r>
            <a:r>
              <a:rPr lang="da-DK" dirty="0" smtClean="0"/>
              <a:t> </a:t>
            </a:r>
            <a:r>
              <a:rPr lang="da-DK" dirty="0" err="1" smtClean="0"/>
              <a:t>arrested</a:t>
            </a:r>
            <a:r>
              <a:rPr lang="da-DK" dirty="0" smtClean="0"/>
              <a:t> for ”drug </a:t>
            </a:r>
            <a:r>
              <a:rPr lang="da-DK" dirty="0" err="1" smtClean="0"/>
              <a:t>abuse</a:t>
            </a:r>
            <a:r>
              <a:rPr lang="da-DK" dirty="0" smtClean="0"/>
              <a:t> </a:t>
            </a:r>
            <a:r>
              <a:rPr lang="da-DK" dirty="0" err="1" smtClean="0"/>
              <a:t>violations</a:t>
            </a:r>
            <a:r>
              <a:rPr lang="da-DK" dirty="0" smtClean="0"/>
              <a:t>”.</a:t>
            </a:r>
          </a:p>
          <a:p>
            <a:pPr marL="0" indent="0">
              <a:buNone/>
            </a:pPr>
            <a:r>
              <a:rPr lang="da-DK" sz="2200" dirty="0" smtClean="0"/>
              <a:t>	(</a:t>
            </a:r>
            <a:r>
              <a:rPr lang="da-DK" sz="2200" dirty="0"/>
              <a:t>M. Morris: Black Stats: </a:t>
            </a:r>
            <a:r>
              <a:rPr lang="da-DK" sz="2200" dirty="0" err="1"/>
              <a:t>African</a:t>
            </a:r>
            <a:r>
              <a:rPr lang="da-DK" sz="2200" dirty="0"/>
              <a:t> Americans by </a:t>
            </a:r>
            <a:r>
              <a:rPr lang="da-DK" sz="2200" dirty="0" err="1"/>
              <a:t>Numbers</a:t>
            </a:r>
            <a:r>
              <a:rPr lang="da-DK" sz="2200" dirty="0"/>
              <a:t>, 2014)</a:t>
            </a:r>
          </a:p>
          <a:p>
            <a:pPr marL="0" indent="0">
              <a:buNone/>
            </a:pP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994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CRIME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55 percent of Black Americans </a:t>
            </a:r>
            <a:r>
              <a:rPr lang="da-DK" sz="2800" dirty="0" err="1" smtClean="0"/>
              <a:t>report</a:t>
            </a:r>
            <a:r>
              <a:rPr lang="da-DK" sz="2800" dirty="0" smtClean="0"/>
              <a:t> </a:t>
            </a:r>
            <a:r>
              <a:rPr lang="da-DK" sz="2800" dirty="0" err="1" smtClean="0"/>
              <a:t>avoiding</a:t>
            </a:r>
            <a:r>
              <a:rPr lang="da-DK" sz="2800" dirty="0" smtClean="0"/>
              <a:t> </a:t>
            </a:r>
            <a:r>
              <a:rPr lang="da-DK" sz="2800" dirty="0" err="1" smtClean="0"/>
              <a:t>certain</a:t>
            </a:r>
            <a:r>
              <a:rPr lang="da-DK" sz="2800" dirty="0" smtClean="0"/>
              <a:t> </a:t>
            </a:r>
            <a:r>
              <a:rPr lang="da-DK" sz="2800" dirty="0" err="1" smtClean="0"/>
              <a:t>places</a:t>
            </a:r>
            <a:r>
              <a:rPr lang="da-DK" sz="2800" dirty="0" smtClean="0"/>
              <a:t> or </a:t>
            </a:r>
            <a:r>
              <a:rPr lang="da-DK" sz="2800" dirty="0" err="1" smtClean="0"/>
              <a:t>neighborhoods</a:t>
            </a:r>
            <a:r>
              <a:rPr lang="da-DK" sz="2800" dirty="0" smtClean="0"/>
              <a:t> </a:t>
            </a:r>
            <a:r>
              <a:rPr lang="da-DK" sz="2800" dirty="0" err="1" smtClean="0"/>
              <a:t>because</a:t>
            </a:r>
            <a:r>
              <a:rPr lang="da-DK" sz="2800" dirty="0" smtClean="0"/>
              <a:t> of </a:t>
            </a:r>
            <a:r>
              <a:rPr lang="da-DK" sz="2800" dirty="0" err="1" smtClean="0"/>
              <a:t>concern</a:t>
            </a:r>
            <a:r>
              <a:rPr lang="da-DK" sz="2800" dirty="0" smtClean="0"/>
              <a:t> over </a:t>
            </a:r>
            <a:r>
              <a:rPr lang="da-DK" sz="2800" dirty="0" err="1" smtClean="0"/>
              <a:t>crime</a:t>
            </a:r>
            <a:r>
              <a:rPr lang="da-DK" sz="2800" dirty="0" smtClean="0"/>
              <a:t>, </a:t>
            </a:r>
            <a:r>
              <a:rPr lang="da-DK" sz="2800" dirty="0" err="1" smtClean="0"/>
              <a:t>compared</a:t>
            </a:r>
            <a:r>
              <a:rPr lang="da-DK" sz="2800" dirty="0" smtClean="0"/>
              <a:t> with 46 percent of White Americans</a:t>
            </a:r>
            <a:endParaRPr lang="da-DK" sz="2800" dirty="0"/>
          </a:p>
        </p:txBody>
      </p:sp>
      <p:pic>
        <p:nvPicPr>
          <p:cNvPr id="5" name="Billede 4" descr="https://c4.staticflickr.com/4/3057/3254499403_432dfde22a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74" y="3654757"/>
            <a:ext cx="6919564" cy="2739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1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MONEY &amp; JOBS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 smtClean="0"/>
              <a:t>The </a:t>
            </a:r>
            <a:r>
              <a:rPr lang="da-DK" sz="2200" dirty="0" err="1" smtClean="0"/>
              <a:t>unemployment</a:t>
            </a:r>
            <a:r>
              <a:rPr lang="da-DK" sz="2200" dirty="0"/>
              <a:t> rate</a:t>
            </a:r>
            <a:endParaRPr lang="da-DK" sz="2200" dirty="0" smtClean="0"/>
          </a:p>
          <a:p>
            <a:pPr marL="0" indent="0">
              <a:buNone/>
            </a:pPr>
            <a:r>
              <a:rPr lang="da-DK" sz="2200" dirty="0" smtClean="0"/>
              <a:t>for </a:t>
            </a:r>
            <a:r>
              <a:rPr lang="da-DK" sz="2200" dirty="0" err="1" smtClean="0"/>
              <a:t>African</a:t>
            </a:r>
            <a:r>
              <a:rPr lang="da-DK" sz="2200" dirty="0" smtClean="0"/>
              <a:t> Americans with a </a:t>
            </a:r>
          </a:p>
          <a:p>
            <a:pPr marL="0" indent="0">
              <a:buNone/>
            </a:pPr>
            <a:r>
              <a:rPr lang="da-DK" sz="2200" dirty="0" err="1"/>
              <a:t>f</a:t>
            </a:r>
            <a:r>
              <a:rPr lang="da-DK" sz="2200" dirty="0" err="1" smtClean="0"/>
              <a:t>our-year</a:t>
            </a:r>
            <a:r>
              <a:rPr lang="da-DK" sz="2200" dirty="0" smtClean="0"/>
              <a:t> college </a:t>
            </a:r>
            <a:r>
              <a:rPr lang="da-DK" sz="2200" dirty="0" err="1" smtClean="0"/>
              <a:t>degree</a:t>
            </a:r>
            <a:r>
              <a:rPr lang="da-DK" sz="2200" dirty="0" smtClean="0"/>
              <a:t> is</a:t>
            </a:r>
          </a:p>
          <a:p>
            <a:pPr marL="0" indent="0">
              <a:buNone/>
            </a:pPr>
            <a:r>
              <a:rPr lang="da-DK" sz="2200" dirty="0" smtClean="0"/>
              <a:t>8 percent. For Whites 4.5 </a:t>
            </a:r>
          </a:p>
          <a:p>
            <a:pPr marL="0" indent="0">
              <a:buNone/>
            </a:pPr>
            <a:r>
              <a:rPr lang="da-DK" sz="2200" dirty="0" smtClean="0"/>
              <a:t>percent.</a:t>
            </a:r>
          </a:p>
          <a:p>
            <a:pPr marL="0" indent="0">
              <a:buNone/>
            </a:pPr>
            <a:endParaRPr lang="da-DK" sz="2200" dirty="0" smtClean="0"/>
          </a:p>
          <a:p>
            <a:pPr marL="0" indent="0">
              <a:buNone/>
            </a:pPr>
            <a:r>
              <a:rPr lang="da-DK" sz="2200" dirty="0" err="1" smtClean="0"/>
              <a:t>Although</a:t>
            </a:r>
            <a:r>
              <a:rPr lang="da-DK" sz="2200" dirty="0" smtClean="0"/>
              <a:t> Black </a:t>
            </a:r>
            <a:r>
              <a:rPr lang="da-DK" sz="2200" dirty="0" err="1" smtClean="0"/>
              <a:t>people</a:t>
            </a:r>
            <a:r>
              <a:rPr lang="da-DK" sz="2200" dirty="0" smtClean="0"/>
              <a:t>(</a:t>
            </a:r>
            <a:r>
              <a:rPr lang="da-DK" sz="2200" dirty="0" err="1" smtClean="0"/>
              <a:t>inclu</a:t>
            </a:r>
            <a:r>
              <a:rPr lang="da-DK" sz="2200" dirty="0" smtClean="0"/>
              <a:t>-</a:t>
            </a:r>
          </a:p>
          <a:p>
            <a:pPr marL="0" indent="0">
              <a:buNone/>
            </a:pPr>
            <a:r>
              <a:rPr lang="da-DK" sz="2200" dirty="0" smtClean="0"/>
              <a:t>ding </a:t>
            </a:r>
            <a:r>
              <a:rPr lang="da-DK" sz="2200" dirty="0" err="1" smtClean="0"/>
              <a:t>multuracial</a:t>
            </a:r>
            <a:r>
              <a:rPr lang="da-DK" sz="2200" dirty="0" smtClean="0"/>
              <a:t> Black) </a:t>
            </a:r>
            <a:r>
              <a:rPr lang="da-DK" sz="2200" dirty="0" err="1" smtClean="0"/>
              <a:t>make</a:t>
            </a:r>
            <a:endParaRPr lang="da-DK" sz="2200" dirty="0"/>
          </a:p>
          <a:p>
            <a:pPr marL="0" indent="0">
              <a:buNone/>
            </a:pPr>
            <a:r>
              <a:rPr lang="da-DK" sz="2200" dirty="0"/>
              <a:t>u</a:t>
            </a:r>
            <a:r>
              <a:rPr lang="da-DK" sz="2200" dirty="0" smtClean="0"/>
              <a:t>p just 14 percent of the </a:t>
            </a:r>
            <a:r>
              <a:rPr lang="da-DK" sz="2200" dirty="0" err="1" smtClean="0"/>
              <a:t>popu</a:t>
            </a:r>
            <a:r>
              <a:rPr lang="da-DK" sz="2200" dirty="0" smtClean="0"/>
              <a:t>-</a:t>
            </a:r>
          </a:p>
          <a:p>
            <a:pPr marL="0" indent="0">
              <a:buNone/>
            </a:pPr>
            <a:r>
              <a:rPr lang="da-DK" sz="2200" dirty="0" err="1"/>
              <a:t>l</a:t>
            </a:r>
            <a:r>
              <a:rPr lang="da-DK" sz="2200" dirty="0" err="1" smtClean="0"/>
              <a:t>ation</a:t>
            </a:r>
            <a:r>
              <a:rPr lang="da-DK" sz="2200" dirty="0" smtClean="0"/>
              <a:t>, 37 percent of </a:t>
            </a:r>
            <a:r>
              <a:rPr lang="da-DK" sz="2200" dirty="0" err="1" smtClean="0"/>
              <a:t>people</a:t>
            </a:r>
            <a:endParaRPr lang="da-DK" sz="2200" dirty="0" smtClean="0"/>
          </a:p>
          <a:p>
            <a:pPr marL="0" indent="0">
              <a:buNone/>
            </a:pPr>
            <a:r>
              <a:rPr lang="da-DK" sz="2200" dirty="0" err="1" smtClean="0"/>
              <a:t>who</a:t>
            </a:r>
            <a:r>
              <a:rPr lang="da-DK" sz="2200" dirty="0" smtClean="0"/>
              <a:t> </a:t>
            </a:r>
            <a:r>
              <a:rPr lang="da-DK" sz="2200" dirty="0" err="1" smtClean="0"/>
              <a:t>are</a:t>
            </a:r>
            <a:r>
              <a:rPr lang="da-DK" sz="2200" dirty="0" smtClean="0"/>
              <a:t> </a:t>
            </a:r>
            <a:r>
              <a:rPr lang="da-DK" sz="2200" dirty="0" err="1" smtClean="0"/>
              <a:t>homeless</a:t>
            </a:r>
            <a:r>
              <a:rPr lang="da-DK" sz="2200" dirty="0" smtClean="0"/>
              <a:t> </a:t>
            </a:r>
            <a:r>
              <a:rPr lang="da-DK" sz="2200" dirty="0" err="1" smtClean="0"/>
              <a:t>are</a:t>
            </a:r>
            <a:r>
              <a:rPr lang="da-DK" sz="2200" dirty="0" smtClean="0"/>
              <a:t> Black.</a:t>
            </a:r>
          </a:p>
          <a:p>
            <a:pPr marL="0" indent="0">
              <a:buNone/>
            </a:pPr>
            <a:endParaRPr lang="da-DK" sz="2200" dirty="0" smtClean="0"/>
          </a:p>
          <a:p>
            <a:pPr marL="0" indent="0">
              <a:buNone/>
            </a:pPr>
            <a:endParaRPr lang="da-DK" sz="22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4" name="Billede 3" descr="https://c2.staticflickr.com/4/3323/3257688805_62cba28cd1_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81" y="1646238"/>
            <a:ext cx="3837019" cy="452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3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åndsat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Håndsats.thmx</Template>
  <TotalTime>145</TotalTime>
  <Words>577</Words>
  <Application>Microsoft Macintosh PowerPoint</Application>
  <PresentationFormat>Skærmshow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Håndsats</vt:lpstr>
      <vt:lpstr>The African Americans:  at a glance</vt:lpstr>
      <vt:lpstr>Education</vt:lpstr>
      <vt:lpstr>EDUCATION</vt:lpstr>
      <vt:lpstr>INCOME</vt:lpstr>
      <vt:lpstr>Poverty</vt:lpstr>
      <vt:lpstr>Health</vt:lpstr>
      <vt:lpstr>Crime</vt:lpstr>
      <vt:lpstr>CRIME</vt:lpstr>
      <vt:lpstr>MONEY &amp; JOBS</vt:lpstr>
      <vt:lpstr>THE ECONOMIC CRISIS</vt:lpstr>
      <vt:lpstr>VOTING</vt:lpstr>
      <vt:lpstr>VOTING</vt:lpstr>
    </vt:vector>
  </TitlesOfParts>
  <Company>Forlaget Columbus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afroamericans:  at a glance</dc:title>
  <dc:creator>Kjeld Mazanti Sørensen</dc:creator>
  <cp:lastModifiedBy>Kjeld Mazanti Sørensen</cp:lastModifiedBy>
  <cp:revision>15</cp:revision>
  <dcterms:created xsi:type="dcterms:W3CDTF">2014-11-11T18:44:57Z</dcterms:created>
  <dcterms:modified xsi:type="dcterms:W3CDTF">2014-12-12T12:24:59Z</dcterms:modified>
</cp:coreProperties>
</file>