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03"/>
    <p:restoredTop sz="95728"/>
  </p:normalViewPr>
  <p:slideViewPr>
    <p:cSldViewPr snapToGrid="0" snapToObjects="1">
      <p:cViewPr varScale="1">
        <p:scale>
          <a:sx n="109" d="100"/>
          <a:sy n="109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3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2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0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5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3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4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3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38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4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20" r:id="rId4"/>
    <p:sldLayoutId id="2147483721" r:id="rId5"/>
    <p:sldLayoutId id="2147483727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5BF3369E-460F-4AB6-B917-00E0D77678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CFF10A9-48A8-49DE-BCC0-36CD4D617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69" y="1267730"/>
            <a:ext cx="9576262" cy="43079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E6EC7A-73F0-4AA6-8CCE-7492D8F65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68" y="1267730"/>
            <a:ext cx="9576262" cy="4307950"/>
          </a:xfrm>
          <a:prstGeom prst="rect">
            <a:avLst/>
          </a:prstGeom>
          <a:solidFill>
            <a:srgbClr val="B69D7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7BDAF-3923-A246-B758-075431D54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 fontScale="90000"/>
          </a:bodyPr>
          <a:lstStyle/>
          <a:p>
            <a:r>
              <a:rPr lang="da-DK" sz="5800" dirty="0"/>
              <a:t>Dani Rodriks Økonomiske globaliseringstese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DB3764E-931A-2741-BAA1-84F2D1DCC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tx1"/>
                </a:solidFill>
              </a:rPr>
              <a:t>Populisme og identitetspolitik, kap. 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595109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35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62" name="Rectangle 37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3" name="Rectangle 39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4" name="Rectangle 41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5" name="Group 43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48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50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Rectangle 52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ladsholder til indhold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689456B4-7487-464E-9FBD-9D704E7D6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5325" y="645106"/>
            <a:ext cx="8908343" cy="3229275"/>
          </a:xfrm>
          <a:prstGeom prst="rect">
            <a:avLst/>
          </a:prstGeom>
        </p:spPr>
      </p:pic>
      <p:sp>
        <p:nvSpPr>
          <p:cNvPr id="69" name="Rectangle 54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0" name="Rectangle 56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272B1-BEF5-B248-96E9-D3D3310D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695" y="4687199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 dirty="0">
                <a:solidFill>
                  <a:schemeClr val="bg1"/>
                </a:solidFill>
              </a:rPr>
              <a:t>Det overordnede argument</a:t>
            </a:r>
          </a:p>
        </p:txBody>
      </p:sp>
    </p:spTree>
    <p:extLst>
      <p:ext uri="{BB962C8B-B14F-4D97-AF65-F5344CB8AC3E}">
        <p14:creationId xmlns:p14="http://schemas.microsoft.com/office/powerpoint/2010/main" val="20364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203729A-66E4-4139-B3DB-CECEF6DA5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8B0185-BF60-40FC-A3B6-BF883AD4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FF99E5-A26E-4AC8-AA09-A9F829E3A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540446-7F84-E049-9173-7555B5F72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19" y="891241"/>
            <a:ext cx="3939084" cy="5075519"/>
          </a:xfrm>
        </p:spPr>
        <p:txBody>
          <a:bodyPr>
            <a:normAutofit/>
          </a:bodyPr>
          <a:lstStyle/>
          <a:p>
            <a:pPr algn="r"/>
            <a:r>
              <a:rPr lang="en-US" sz="4000"/>
              <a:t>Hvad er økonomisk globalisering?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A5AEE14-4971-4A17-9134-2678A90F2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907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F423C6-179A-5E4F-BC6B-8C18A7542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2" y="891241"/>
            <a:ext cx="5978834" cy="50755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a-DK" sz="2000" dirty="0"/>
              <a:t>Stigende handel med varer, tjenester, teknologier og investeringer mellem lande, der binder dem sammen og gør dem indbyrdes afhængige (=interdependens)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Økonomisk globalisering kan deles op i to underområder: </a:t>
            </a:r>
            <a:r>
              <a:rPr lang="da-DK" sz="2000" i="1" dirty="0"/>
              <a:t>frihandel </a:t>
            </a:r>
            <a:r>
              <a:rPr lang="da-DK" sz="2000" dirty="0"/>
              <a:t>og </a:t>
            </a:r>
            <a:r>
              <a:rPr lang="da-DK" sz="2000" i="1" dirty="0"/>
              <a:t>finansiel globalisering</a:t>
            </a:r>
            <a:endParaRPr lang="da-DK" sz="2000" dirty="0"/>
          </a:p>
          <a:p>
            <a:r>
              <a:rPr lang="da-DK" sz="2000" dirty="0"/>
              <a:t>FRIHANDEL: Handel mellem lande uden toldmure og import-/eksportrestriktioner</a:t>
            </a:r>
          </a:p>
          <a:p>
            <a:r>
              <a:rPr lang="da-DK" sz="2000" dirty="0"/>
              <a:t>FINANSIEL GLOBALISERING: Pengestrømmenes frie bevægelse på tværs af grænser</a:t>
            </a:r>
          </a:p>
        </p:txBody>
      </p:sp>
    </p:spTree>
    <p:extLst>
      <p:ext uri="{BB962C8B-B14F-4D97-AF65-F5344CB8AC3E}">
        <p14:creationId xmlns:p14="http://schemas.microsoft.com/office/powerpoint/2010/main" val="4047471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0EA2B-4DA2-6343-9245-328F1503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 dét et problem?</a:t>
            </a:r>
            <a:endParaRPr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3006C1-C17E-AA41-8DE2-BA575F10A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444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000" dirty="0"/>
              <a:t>Rodriks undersøgelser viser, at der er negative konsekvenser for særligt arbejderne og de nedre samfundslag ved frihandlen og den finansielle globalisering</a:t>
            </a:r>
          </a:p>
          <a:p>
            <a:pPr marL="0" indent="0">
              <a:buNone/>
            </a:pPr>
            <a:endParaRPr lang="da-DK" sz="2000" dirty="0"/>
          </a:p>
          <a:p>
            <a:r>
              <a:rPr lang="da-DK" sz="2000" b="1" dirty="0"/>
              <a:t>Negative konsekvenser ved frihandel</a:t>
            </a:r>
          </a:p>
          <a:p>
            <a:pPr lvl="1"/>
            <a:r>
              <a:rPr lang="da-DK" sz="1800" dirty="0"/>
              <a:t>De varer, der produceres af lavtuddannede arbejdere i land A, er billigere at importere fra udlandet, fordi produktionsomkostningerne (løn, arbejdsvilkår) er lavere </a:t>
            </a:r>
            <a:r>
              <a:rPr lang="da-DK" sz="1800" dirty="0">
                <a:sym typeface="Wingdings" pitchFamily="2" charset="2"/>
              </a:rPr>
              <a:t> konsekvens for arbejderne i land A:  lønnedgang/afskedigelser</a:t>
            </a:r>
          </a:p>
          <a:p>
            <a:pPr marL="274320" lvl="1" indent="0">
              <a:buNone/>
            </a:pPr>
            <a:endParaRPr lang="da-DK" sz="1800" dirty="0">
              <a:sym typeface="Wingdings" pitchFamily="2" charset="2"/>
            </a:endParaRPr>
          </a:p>
          <a:p>
            <a:r>
              <a:rPr lang="da-DK" sz="2000" b="1" dirty="0">
                <a:sym typeface="Wingdings" pitchFamily="2" charset="2"/>
              </a:rPr>
              <a:t>Negative konsekvenser ved finansiel globalisering</a:t>
            </a:r>
          </a:p>
          <a:p>
            <a:pPr lvl="1"/>
            <a:r>
              <a:rPr lang="da-DK" sz="1800" dirty="0">
                <a:sym typeface="Wingdings" pitchFamily="2" charset="2"/>
              </a:rPr>
              <a:t>Finansiel globalisering hænger tæt sammen med forekomster af finanskriser (se næste slide), der ofte rammer almindelig mennesker hårdest</a:t>
            </a:r>
          </a:p>
          <a:p>
            <a:pPr lvl="1"/>
            <a:r>
              <a:rPr lang="da-DK" sz="1800" dirty="0">
                <a:sym typeface="Wingdings" pitchFamily="2" charset="2"/>
              </a:rPr>
              <a:t>Uligheden internt i landene øges: langvarig indkomstnedgang for arbejdere og stigning i indkomsten for de indkomstgrupper, der ligger i top 1, 5 og 10.</a:t>
            </a:r>
          </a:p>
        </p:txBody>
      </p:sp>
    </p:spTree>
    <p:extLst>
      <p:ext uri="{BB962C8B-B14F-4D97-AF65-F5344CB8AC3E}">
        <p14:creationId xmlns:p14="http://schemas.microsoft.com/office/powerpoint/2010/main" val="35453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22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26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ladsholder til indhold 4" descr="Et billede, der indeholder kort, tekst&#10;&#10;Automatisk genereret beskrivelse">
            <a:extLst>
              <a:ext uri="{FF2B5EF4-FFF2-40B4-BE49-F238E27FC236}">
                <a16:creationId xmlns:a16="http://schemas.microsoft.com/office/drawing/2014/main" id="{2B317A3E-C0D0-2044-BD1D-1205D72CE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192" y="1032679"/>
            <a:ext cx="6909386" cy="4784749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FC6D82-077C-F34C-B9C3-F33AC672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2600" cap="all" spc="-100" dirty="0"/>
              <a:t>Finansiel globalisering og finanskriser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35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A3A5EB-931E-46DE-A692-6731DB988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58634F-705D-44E4-9FBF-A406E2F9A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CFE1E3-A09C-4196-A99F-B7C3014E9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855A32-0118-D440-BC37-C0DD888B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33" y="642594"/>
            <a:ext cx="10413999" cy="1371600"/>
          </a:xfrm>
        </p:spPr>
        <p:txBody>
          <a:bodyPr>
            <a:normAutofit/>
          </a:bodyPr>
          <a:lstStyle/>
          <a:p>
            <a:r>
              <a:rPr lang="en-US" sz="3500" dirty="0"/>
              <a:t>Hvordan hænger det sammen med populisme?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661C3B-D407-F84C-811F-C1EA1CEF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485467" cy="3931920"/>
          </a:xfrm>
        </p:spPr>
        <p:txBody>
          <a:bodyPr>
            <a:normAutofit/>
          </a:bodyPr>
          <a:lstStyle/>
          <a:p>
            <a:r>
              <a:rPr lang="da-DK" sz="2000" dirty="0"/>
              <a:t>Uligheden, som følger med den økonomiske globalisering, opleves som uretfærdig og utryghedsskabende</a:t>
            </a:r>
          </a:p>
          <a:p>
            <a:r>
              <a:rPr lang="da-DK" sz="2000" dirty="0"/>
              <a:t>Disse ‘følelser’ er ikke blevet adresseret af mainstream-politikere </a:t>
            </a:r>
          </a:p>
          <a:p>
            <a:r>
              <a:rPr lang="da-DK" sz="2000" dirty="0"/>
              <a:t>Det har givet populisterne en platform at tale fra; de præsenterer en fortælling (et narrativ) om den udvikling – og hvem der bærer skylden for den</a:t>
            </a:r>
            <a:endParaRPr sz="2000" dirty="0"/>
          </a:p>
        </p:txBody>
      </p:sp>
      <p:pic>
        <p:nvPicPr>
          <p:cNvPr id="5" name="Billede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73EB7886-E379-7E4C-9E12-6EB5C6465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554" y="2014194"/>
            <a:ext cx="3019646" cy="34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5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D742F-B9C6-3443-B391-0F9E3A4C5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8000"/>
            <a:ext cx="10058400" cy="1371600"/>
          </a:xfrm>
        </p:spPr>
        <p:txBody>
          <a:bodyPr/>
          <a:lstStyle/>
          <a:p>
            <a:r>
              <a:rPr lang="en-US" dirty="0"/>
              <a:t>Højre- eller venstrepopulist?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16BFC0-BCF4-9D41-B7E2-28377A0A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79600"/>
            <a:ext cx="10058400" cy="4073144"/>
          </a:xfrm>
        </p:spPr>
        <p:txBody>
          <a:bodyPr>
            <a:normAutofit/>
          </a:bodyPr>
          <a:lstStyle/>
          <a:p>
            <a:r>
              <a:rPr lang="da-DK" sz="2000" dirty="0"/>
              <a:t>Hvad afgør så, om et land domineres af højre- eller venstrepopulister?</a:t>
            </a:r>
          </a:p>
          <a:p>
            <a:r>
              <a:rPr lang="da-DK" sz="2000" dirty="0"/>
              <a:t>Det afgøres, ifølge Rodrik, af hvilke problemer der opleves som mest problematiske for befolkningen</a:t>
            </a:r>
          </a:p>
          <a:p>
            <a:pPr lvl="1"/>
            <a:r>
              <a:rPr lang="da-DK" sz="1800" dirty="0"/>
              <a:t>Højrepopulisme: her opleves immigrationen som det største problem</a:t>
            </a:r>
          </a:p>
          <a:p>
            <a:pPr lvl="1"/>
            <a:r>
              <a:rPr lang="da-DK" sz="1800" dirty="0"/>
              <a:t>Venstrepopulisme: her opleves den økonomiske elite som det største problem</a:t>
            </a:r>
          </a:p>
          <a:p>
            <a:r>
              <a:rPr lang="da-DK" sz="2000" dirty="0"/>
              <a:t>Det problem, der opleves som det største i befolkningen, er det problem som populisten kaster sig over; altså den kløft der giver størst mulig anledning til konflikt</a:t>
            </a:r>
          </a:p>
          <a:p>
            <a:endParaRPr lang="da-DK" sz="2000" dirty="0"/>
          </a:p>
        </p:txBody>
      </p:sp>
      <p:pic>
        <p:nvPicPr>
          <p:cNvPr id="5" name="Billede 4" descr="Et billede, der indeholder tegning, spejl&#10;&#10;Automatisk genereret beskrivelse">
            <a:extLst>
              <a:ext uri="{FF2B5EF4-FFF2-40B4-BE49-F238E27FC236}">
                <a16:creationId xmlns:a16="http://schemas.microsoft.com/office/drawing/2014/main" id="{040491B9-8312-8E43-8419-70EB22A10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131" y="4745566"/>
            <a:ext cx="4542130" cy="1604434"/>
          </a:xfrm>
          <a:prstGeom prst="rect">
            <a:avLst/>
          </a:prstGeom>
        </p:spPr>
      </p:pic>
      <p:pic>
        <p:nvPicPr>
          <p:cNvPr id="7" name="Billede 6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89D0F1B1-5397-D64D-8773-A798272AE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7592" y="4745566"/>
            <a:ext cx="4840343" cy="160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0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C710A-B6C9-614A-BF11-5597E0A8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Opsummerende:</a:t>
            </a:r>
            <a:endParaRPr dirty="0"/>
          </a:p>
        </p:txBody>
      </p:sp>
      <p:pic>
        <p:nvPicPr>
          <p:cNvPr id="5" name="Pladsholder til indhold 4" descr="Et billede, der indeholder skærmbillede&#10;&#10;Automatisk genereret beskrivelse">
            <a:extLst>
              <a:ext uri="{FF2B5EF4-FFF2-40B4-BE49-F238E27FC236}">
                <a16:creationId xmlns:a16="http://schemas.microsoft.com/office/drawing/2014/main" id="{0D4B163B-FB0F-8449-B9D5-557C6A7C86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075" y="2269320"/>
            <a:ext cx="8705850" cy="3780378"/>
          </a:xfrm>
        </p:spPr>
      </p:pic>
    </p:spTree>
    <p:extLst>
      <p:ext uri="{BB962C8B-B14F-4D97-AF65-F5344CB8AC3E}">
        <p14:creationId xmlns:p14="http://schemas.microsoft.com/office/powerpoint/2010/main" val="3041101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3A41"/>
      </a:dk2>
      <a:lt2>
        <a:srgbClr val="E2E4E8"/>
      </a:lt2>
      <a:accent1>
        <a:srgbClr val="B69D7A"/>
      </a:accent1>
      <a:accent2>
        <a:srgbClr val="A4A470"/>
      </a:accent2>
      <a:accent3>
        <a:srgbClr val="96A77E"/>
      </a:accent3>
      <a:accent4>
        <a:srgbClr val="80AE77"/>
      </a:accent4>
      <a:accent5>
        <a:srgbClr val="82AB8C"/>
      </a:accent5>
      <a:accent6>
        <a:srgbClr val="76AD9B"/>
      </a:accent6>
      <a:hlink>
        <a:srgbClr val="6582AC"/>
      </a:hlink>
      <a:folHlink>
        <a:srgbClr val="828282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350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Century Schoolbook</vt:lpstr>
      <vt:lpstr>Franklin Gothic Book</vt:lpstr>
      <vt:lpstr>Garamond</vt:lpstr>
      <vt:lpstr>SavonVTI</vt:lpstr>
      <vt:lpstr>Dani Rodriks Økonomiske globaliseringstese</vt:lpstr>
      <vt:lpstr>Det overordnede argument</vt:lpstr>
      <vt:lpstr>Hvad er økonomisk globalisering?</vt:lpstr>
      <vt:lpstr>Er dét et problem?</vt:lpstr>
      <vt:lpstr>Finansiel globalisering og finanskriser</vt:lpstr>
      <vt:lpstr>Hvordan hænger det sammen med populisme?</vt:lpstr>
      <vt:lpstr>Højre- eller venstrepopulist?</vt:lpstr>
      <vt:lpstr>Opsummerende: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globaliserings tese</dc:title>
  <dc:creator>Marie Berg Carlsen</dc:creator>
  <cp:lastModifiedBy>Marie Berg Carlsen</cp:lastModifiedBy>
  <cp:revision>2</cp:revision>
  <dcterms:created xsi:type="dcterms:W3CDTF">2020-09-07T21:15:14Z</dcterms:created>
  <dcterms:modified xsi:type="dcterms:W3CDTF">2020-09-10T09:50:45Z</dcterms:modified>
</cp:coreProperties>
</file>