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>
        <p:scale>
          <a:sx n="77" d="100"/>
          <a:sy n="77" d="100"/>
        </p:scale>
        <p:origin x="2104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2D1F-AFEE-784B-B973-AFF1D2144D9C}" type="datetimeFigureOut">
              <a:rPr lang="da-DK" smtClean="0"/>
              <a:t>22/11/2017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B7C4-1293-3742-96DD-CE17F7702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27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F1671-445A-7349-872F-2C1AD88B67FA}" type="datetimeFigureOut">
              <a:rPr lang="da-DK" smtClean="0"/>
              <a:t>22/11/2017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8FCB6-D65E-B143-8D2C-7E66CD8AE5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081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0F22D7-EC16-4E49-871E-60E88110B94D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3064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54075-DD9B-8741-A472-6FDF66CB8910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3656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4A538-D30D-DB43-8C9F-99F46E4835C4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4481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C7149-6D7C-F044-9DB3-6A89FCCBE1BB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9104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D31A9-6753-B24A-B243-CA384AD38068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028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A8FD8-8DD4-4746-8CBD-CFD61D756844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1134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F0734-22CE-3C4C-BD21-25DE30CD3431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5291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6FE95-D7F0-304F-AD64-7F1563B045D7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445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2D5E7-D974-FA42-BD1B-74E565BDE408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4984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592B5-DDE4-6747-A937-EE14412628BC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87922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4196D-35F5-8941-A032-FFB04C03EF3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0469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31B053-5DD5-0C48-B29D-BE247458DF85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" charset="0"/>
          <a:ea typeface="Arial" pitchFamily="1" charset="0"/>
          <a:cs typeface="Arial" pitchFamily="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" charset="0"/>
          <a:ea typeface="Arial" pitchFamily="1" charset="0"/>
          <a:cs typeface="Arial" pitchFamily="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" charset="0"/>
          <a:ea typeface="Arial" pitchFamily="1" charset="0"/>
          <a:cs typeface="Arial" pitchFamily="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" charset="0"/>
          <a:ea typeface="Arial" pitchFamily="1" charset="0"/>
          <a:cs typeface="Arial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" charset="0"/>
          <a:ea typeface="Arial" pitchFamily="1" charset="0"/>
          <a:cs typeface="Arial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" charset="0"/>
          <a:ea typeface="Arial" pitchFamily="1" charset="0"/>
          <a:cs typeface="Arial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" charset="0"/>
          <a:ea typeface="Arial" pitchFamily="1" charset="0"/>
          <a:cs typeface="Arial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" charset="0"/>
          <a:ea typeface="Arial" pitchFamily="1" charset="0"/>
          <a:cs typeface="Arial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z="4000" dirty="0"/>
              <a:t/>
            </a:r>
            <a:br>
              <a:rPr lang="da-DK" altLang="da-DK" sz="4000" dirty="0"/>
            </a:br>
            <a:r>
              <a:rPr lang="da-DK" altLang="da-DK" sz="4000" dirty="0"/>
              <a:t/>
            </a:r>
            <a:br>
              <a:rPr lang="da-DK" altLang="da-DK" sz="4000" dirty="0"/>
            </a:br>
            <a:r>
              <a:rPr lang="da-DK" altLang="da-DK" sz="4000" dirty="0" smtClean="0"/>
              <a:t>Historisk</a:t>
            </a:r>
            <a:r>
              <a:rPr lang="da-DK" altLang="da-DK" sz="4000" dirty="0"/>
              <a:t> </a:t>
            </a:r>
            <a:r>
              <a:rPr lang="da-DK" altLang="da-DK" sz="4000" dirty="0" smtClean="0"/>
              <a:t> o</a:t>
            </a:r>
            <a:r>
              <a:rPr lang="da-DK" altLang="da-DK" sz="4000" dirty="0" smtClean="0"/>
              <a:t>versigt</a:t>
            </a:r>
            <a:r>
              <a:rPr lang="da-DK" altLang="da-DK" sz="4000" dirty="0"/>
              <a:t/>
            </a:r>
            <a:br>
              <a:rPr lang="da-DK" altLang="da-DK" sz="4000" dirty="0"/>
            </a:br>
            <a:r>
              <a:rPr lang="da-DK" altLang="da-DK" sz="4000" dirty="0" smtClean="0"/>
              <a:t> </a:t>
            </a:r>
            <a:r>
              <a:rPr lang="da-DK" altLang="da-DK" sz="4000" dirty="0"/>
              <a:t>fra antikken til </a:t>
            </a:r>
            <a:r>
              <a:rPr lang="da-DK" altLang="da-DK" sz="4000" dirty="0" smtClean="0"/>
              <a:t>2010’erne</a:t>
            </a:r>
            <a:r>
              <a:rPr lang="da-DK" altLang="da-DK" sz="4000" dirty="0"/>
              <a:t/>
            </a:r>
            <a:br>
              <a:rPr lang="da-DK" altLang="da-DK" sz="4000" dirty="0"/>
            </a:br>
            <a:endParaRPr lang="da-DK" altLang="da-DK" sz="4000" dirty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altLang="da-DK" sz="2800" dirty="0" smtClean="0"/>
              <a:t>Verdenshistorien, med hovedvægt </a:t>
            </a:r>
            <a:r>
              <a:rPr lang="da-DK" altLang="da-DK" sz="2800" dirty="0"/>
              <a:t>på </a:t>
            </a:r>
            <a:r>
              <a:rPr lang="da-DK" altLang="da-DK" sz="2800" dirty="0" smtClean="0"/>
              <a:t>Europa.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altLang="da-DK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altLang="da-DK" sz="2800" dirty="0" smtClean="0"/>
              <a:t>Kronologisk</a:t>
            </a:r>
            <a:r>
              <a:rPr lang="da-DK" altLang="da-DK" sz="2800" dirty="0"/>
              <a:t>, men </a:t>
            </a:r>
            <a:r>
              <a:rPr lang="da-DK" altLang="da-DK" sz="2800" dirty="0" smtClean="0"/>
              <a:t>indtil 1914 opdelt </a:t>
            </a:r>
            <a:r>
              <a:rPr lang="da-DK" altLang="da-DK" sz="2800" dirty="0"/>
              <a:t>i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Økonomisk struktur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Politisk struktur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 smtClean="0"/>
              <a:t>Idéhistorie/religion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altLang="da-DK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altLang="da-DK" sz="2800" dirty="0" smtClean="0"/>
              <a:t>Fra 1914-2010’erne:</a:t>
            </a:r>
            <a:endParaRPr lang="da-DK" altLang="da-DK" sz="28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da-DK" altLang="da-DK" sz="2800" dirty="0"/>
              <a:t>kronologisk, opdelt efter </a:t>
            </a:r>
            <a:r>
              <a:rPr lang="da-DK" altLang="da-DK" sz="2800" dirty="0" smtClean="0"/>
              <a:t>vendepunktår</a:t>
            </a:r>
            <a:endParaRPr lang="da-DK" altLang="da-D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1918-1945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Stadig multipolært </a:t>
            </a:r>
            <a:r>
              <a:rPr lang="da-DK" altLang="da-DK" sz="2800" dirty="0" smtClean="0"/>
              <a:t>internationalt </a:t>
            </a:r>
            <a:r>
              <a:rPr lang="da-DK" altLang="da-DK" sz="2800" dirty="0"/>
              <a:t>politisk system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USA isolationistisk, men økonomisk ekspansiv frem til 1929 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 smtClean="0"/>
              <a:t>Danmark </a:t>
            </a:r>
            <a:r>
              <a:rPr lang="da-DK" altLang="da-DK" sz="2800" dirty="0"/>
              <a:t>politisk neutral </a:t>
            </a:r>
            <a:r>
              <a:rPr lang="da-DK" altLang="da-DK" sz="2800" dirty="0" smtClean="0"/>
              <a:t>(fra 1864), </a:t>
            </a:r>
            <a:r>
              <a:rPr lang="da-DK" altLang="da-DK" sz="2800" dirty="0"/>
              <a:t>økonomisk afhængig af England + </a:t>
            </a:r>
            <a:r>
              <a:rPr lang="da-DK" altLang="da-DK" sz="2800" dirty="0" smtClean="0"/>
              <a:t>Tyskland</a:t>
            </a:r>
            <a:endParaRPr lang="da-DK" altLang="da-DK" sz="2800" dirty="0"/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Økonomisk krise efter 1929 </a:t>
            </a:r>
            <a:r>
              <a:rPr lang="da-DK" altLang="da-DK" sz="2800" dirty="0">
                <a:sym typeface="Wingdings" charset="2"/>
              </a:rPr>
              <a:t> </a:t>
            </a:r>
            <a:r>
              <a:rPr lang="da-DK" altLang="da-DK" sz="2800" dirty="0" smtClean="0">
                <a:sym typeface="Wingdings" charset="2"/>
              </a:rPr>
              <a:t>både demokratiske og totalitære kriseløsninger</a:t>
            </a:r>
            <a:endParaRPr lang="da-DK" altLang="da-DK" sz="2800" dirty="0">
              <a:sym typeface="Wingding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2.verdenskrig: kamp </a:t>
            </a:r>
            <a:r>
              <a:rPr lang="da-DK" altLang="da-DK" sz="2800" dirty="0" smtClean="0"/>
              <a:t>mellem fascisme</a:t>
            </a:r>
            <a:r>
              <a:rPr lang="da-DK" altLang="da-DK" sz="2800" dirty="0"/>
              <a:t>&gt;&lt;demokrati </a:t>
            </a:r>
            <a:endParaRPr lang="da-DK" altLang="da-DK" sz="2800" dirty="0" smtClean="0"/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 smtClean="0"/>
              <a:t>1914-1945 </a:t>
            </a:r>
            <a:r>
              <a:rPr lang="da-DK" altLang="da-DK" sz="2800" dirty="0"/>
              <a:t>= 1 sammenhængende krig med pauser?</a:t>
            </a:r>
          </a:p>
          <a:p>
            <a:pPr eaLnBrk="1" hangingPunct="1">
              <a:lnSpc>
                <a:spcPct val="80000"/>
              </a:lnSpc>
            </a:pPr>
            <a:endParaRPr lang="da-DK" altLang="da-DK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1945-1989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altLang="da-DK" sz="2800" dirty="0" err="1"/>
              <a:t>Bipolært</a:t>
            </a:r>
            <a:r>
              <a:rPr lang="da-DK" altLang="da-DK" sz="2800" dirty="0"/>
              <a:t> system, økonomisk og politisk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altLang="da-DK" sz="2800" dirty="0"/>
              <a:t>Kold </a:t>
            </a:r>
            <a:r>
              <a:rPr lang="da-DK" altLang="da-DK" sz="2800" dirty="0" smtClean="0"/>
              <a:t>krig:</a:t>
            </a:r>
            <a:endParaRPr lang="da-DK" altLang="da-DK" sz="2800" dirty="0"/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Begyndelse 1945-1949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Tysklandsproblemet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Cuba/Cubakrisen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Vietnamkrigen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altLang="da-DK" sz="2800" dirty="0"/>
              <a:t>Men også </a:t>
            </a:r>
            <a:r>
              <a:rPr lang="da-DK" altLang="da-DK" sz="2800" dirty="0" smtClean="0"/>
              <a:t>afkolonisering </a:t>
            </a:r>
            <a:r>
              <a:rPr lang="da-DK" altLang="da-DK" sz="2800" dirty="0"/>
              <a:t>og </a:t>
            </a:r>
            <a:r>
              <a:rPr lang="da-DK" altLang="da-DK" sz="2800" dirty="0" smtClean="0"/>
              <a:t>afspænding</a:t>
            </a:r>
            <a:endParaRPr lang="da-DK" altLang="da-DK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altLang="da-DK" sz="2800" dirty="0"/>
              <a:t>Neutralitet ikke mulig: </a:t>
            </a:r>
            <a:r>
              <a:rPr lang="da-DK" altLang="da-DK" sz="2800" dirty="0" smtClean="0"/>
              <a:t>Danmark </a:t>
            </a:r>
            <a:r>
              <a:rPr lang="da-DK" altLang="da-DK" sz="2800" dirty="0"/>
              <a:t>vælger </a:t>
            </a:r>
            <a:r>
              <a:rPr lang="da-DK" altLang="da-DK" sz="2800" dirty="0" smtClean="0"/>
              <a:t>side</a:t>
            </a:r>
            <a:endParaRPr lang="da-DK" altLang="da-DK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altLang="da-DK" sz="2800" dirty="0"/>
              <a:t>International højkonjunktur 1957-73, velfærdsstat i </a:t>
            </a:r>
            <a:r>
              <a:rPr lang="da-DK" altLang="da-DK" sz="2800" dirty="0" smtClean="0"/>
              <a:t>Danmark</a:t>
            </a:r>
            <a:endParaRPr lang="da-DK" altLang="da-DK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1989-2010’erne</a:t>
            </a:r>
            <a:endParaRPr lang="da-DK" altLang="da-DK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altLang="da-DK" sz="2800" dirty="0"/>
              <a:t>Østblokkens sammenbrud </a:t>
            </a:r>
            <a:r>
              <a:rPr lang="da-DK" altLang="da-DK" sz="2800" dirty="0" smtClean="0"/>
              <a:t>1989</a:t>
            </a:r>
            <a:endParaRPr lang="da-DK" altLang="da-DK" sz="2800" dirty="0"/>
          </a:p>
          <a:p>
            <a:pPr eaLnBrk="1" hangingPunct="1"/>
            <a:r>
              <a:rPr lang="da-DK" altLang="da-DK" sz="2800" dirty="0"/>
              <a:t>Ny </a:t>
            </a:r>
            <a:r>
              <a:rPr lang="da-DK" altLang="da-DK" sz="2800" dirty="0" smtClean="0"/>
              <a:t>verdensorden: </a:t>
            </a:r>
            <a:r>
              <a:rPr lang="da-DK" altLang="da-DK" sz="2800" dirty="0"/>
              <a:t>Unipolært </a:t>
            </a:r>
            <a:r>
              <a:rPr lang="da-DK" altLang="da-DK" sz="2800" dirty="0" smtClean="0"/>
              <a:t>system (indtil 2016?)</a:t>
            </a:r>
            <a:endParaRPr lang="da-DK" altLang="da-DK" sz="2800" dirty="0"/>
          </a:p>
          <a:p>
            <a:pPr eaLnBrk="1" hangingPunct="1"/>
            <a:r>
              <a:rPr lang="da-DK" altLang="da-DK" sz="2800" dirty="0"/>
              <a:t>Nye </a:t>
            </a:r>
            <a:r>
              <a:rPr lang="da-DK" altLang="da-DK" sz="2800" dirty="0" smtClean="0"/>
              <a:t>konflikttyper, </a:t>
            </a:r>
            <a:r>
              <a:rPr lang="da-DK" altLang="da-DK" sz="2800" dirty="0"/>
              <a:t>fx Arabiske </a:t>
            </a:r>
            <a:r>
              <a:rPr lang="da-DK" altLang="da-DK" sz="2800" dirty="0" smtClean="0"/>
              <a:t>Forår og regionale selvstændighedsbevægelser</a:t>
            </a:r>
            <a:endParaRPr lang="da-DK" altLang="da-DK" sz="2800" dirty="0"/>
          </a:p>
          <a:p>
            <a:pPr eaLnBrk="1" hangingPunct="1"/>
            <a:r>
              <a:rPr lang="da-DK" altLang="da-DK" sz="2800" dirty="0"/>
              <a:t>Globalisering: Økonomisk struktur kræver åben verden – og dansk </a:t>
            </a:r>
            <a:r>
              <a:rPr lang="da-DK" altLang="da-DK" sz="2800" dirty="0" smtClean="0"/>
              <a:t>tilpasning</a:t>
            </a:r>
            <a:endParaRPr lang="da-DK" altLang="da-DK" sz="2800" dirty="0"/>
          </a:p>
          <a:p>
            <a:pPr eaLnBrk="1" hangingPunct="1"/>
            <a:r>
              <a:rPr lang="da-DK" altLang="da-DK" sz="2800" dirty="0"/>
              <a:t>Ny højkonjunktur </a:t>
            </a:r>
            <a:r>
              <a:rPr lang="da-DK" altLang="da-DK" sz="2800" dirty="0" smtClean="0"/>
              <a:t>1993-2008 og igen fra 2014</a:t>
            </a:r>
          </a:p>
          <a:p>
            <a:pPr eaLnBrk="1" hangingPunct="1"/>
            <a:r>
              <a:rPr lang="da-DK" altLang="da-DK" sz="2800" dirty="0" smtClean="0"/>
              <a:t>Migrationsstrømme og </a:t>
            </a:r>
            <a:r>
              <a:rPr lang="da-DK" altLang="da-DK" sz="2800" smtClean="0"/>
              <a:t>-problemer</a:t>
            </a:r>
            <a:endParaRPr lang="da-DK" altLang="da-DK" sz="2800" dirty="0"/>
          </a:p>
          <a:p>
            <a:pPr eaLnBrk="1" hangingPunct="1"/>
            <a:r>
              <a:rPr lang="da-DK" altLang="da-DK" sz="2800" dirty="0" smtClean="0">
                <a:sym typeface="Wingdings" charset="2"/>
              </a:rPr>
              <a:t>EU’s </a:t>
            </a:r>
            <a:r>
              <a:rPr lang="da-DK" altLang="da-DK" sz="2800" dirty="0">
                <a:sym typeface="Wingdings" charset="2"/>
              </a:rPr>
              <a:t>fremtid</a:t>
            </a:r>
            <a:r>
              <a:rPr lang="da-DK" altLang="da-DK" sz="2800" dirty="0" smtClean="0">
                <a:sym typeface="Wingdings" charset="2"/>
              </a:rPr>
              <a:t>?</a:t>
            </a:r>
            <a:endParaRPr lang="da-DK" altLang="da-DK" sz="2800" dirty="0"/>
          </a:p>
          <a:p>
            <a:pPr eaLnBrk="1" hangingPunct="1"/>
            <a:endParaRPr lang="da-DK" altLang="da-DK" sz="2800" dirty="0"/>
          </a:p>
          <a:p>
            <a:pPr eaLnBrk="1" hangingPunct="1"/>
            <a:endParaRPr lang="da-DK" altLang="da-DK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Økonomisk: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dirty="0"/>
              <a:t>Fra Romerriget til 1800-tallet: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b="1" dirty="0"/>
              <a:t>LANDBRUGET</a:t>
            </a:r>
            <a:r>
              <a:rPr lang="da-DK" altLang="da-DK" dirty="0"/>
              <a:t> det altafgørende livsgrundlag: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dirty="0"/>
              <a:t>I Romerriget </a:t>
            </a:r>
            <a:r>
              <a:rPr lang="da-DK" altLang="da-DK" dirty="0" smtClean="0"/>
              <a:t>og Danmark </a:t>
            </a:r>
            <a:r>
              <a:rPr lang="da-DK" altLang="da-DK" dirty="0"/>
              <a:t>i vikingetiden </a:t>
            </a:r>
            <a:r>
              <a:rPr lang="da-DK" altLang="da-DK" dirty="0" smtClean="0"/>
              <a:t>primært </a:t>
            </a:r>
            <a:r>
              <a:rPr lang="da-DK" altLang="da-DK" dirty="0"/>
              <a:t>vha. </a:t>
            </a:r>
            <a:r>
              <a:rPr lang="da-DK" altLang="da-DK" i="1" dirty="0"/>
              <a:t>slavearbejdskraft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dirty="0"/>
              <a:t>I feudalsamfundet (fra ca.500-1800, i </a:t>
            </a:r>
            <a:r>
              <a:rPr lang="da-DK" altLang="da-DK" dirty="0" smtClean="0"/>
              <a:t>Danmark </a:t>
            </a:r>
            <a:r>
              <a:rPr lang="da-DK" altLang="da-DK" dirty="0"/>
              <a:t>fra </a:t>
            </a:r>
            <a:r>
              <a:rPr lang="da-DK" altLang="da-DK" dirty="0" smtClean="0"/>
              <a:t>ca.1100 </a:t>
            </a:r>
            <a:r>
              <a:rPr lang="da-DK" altLang="da-DK" dirty="0"/>
              <a:t>vha. </a:t>
            </a:r>
            <a:r>
              <a:rPr lang="da-DK" altLang="da-DK" i="1" dirty="0"/>
              <a:t>fæstesystemet (titel 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dirty="0"/>
              <a:t>Fra </a:t>
            </a:r>
            <a:r>
              <a:rPr lang="da-DK" altLang="da-DK" dirty="0" smtClean="0"/>
              <a:t>1800-tallet sker </a:t>
            </a:r>
            <a:r>
              <a:rPr lang="da-DK" altLang="da-DK" b="1" dirty="0" err="1" smtClean="0"/>
              <a:t>INDUSTRIALISERINGEN</a:t>
            </a:r>
            <a:r>
              <a:rPr lang="da-DK" altLang="da-DK" dirty="0" err="1" smtClean="0"/>
              <a:t>s</a:t>
            </a:r>
            <a:r>
              <a:rPr lang="da-DK" altLang="da-DK" dirty="0" smtClean="0"/>
              <a:t> gennembrud</a:t>
            </a:r>
            <a:endParaRPr lang="da-DK" alt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Økonomisk: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altLang="da-DK" b="1" dirty="0"/>
              <a:t>HANDEL</a:t>
            </a:r>
            <a:r>
              <a:rPr lang="da-DK" altLang="da-DK" dirty="0"/>
              <a:t> knyttet til byerne, derfor urbanisering og vækst i handel :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dirty="0"/>
              <a:t>i </a:t>
            </a:r>
            <a:r>
              <a:rPr lang="da-DK" altLang="da-DK" dirty="0" smtClean="0"/>
              <a:t>Romerriget</a:t>
            </a:r>
            <a:endParaRPr lang="da-DK" altLang="da-DK" dirty="0"/>
          </a:p>
          <a:p>
            <a:pPr eaLnBrk="1" hangingPunct="1">
              <a:lnSpc>
                <a:spcPct val="90000"/>
              </a:lnSpc>
            </a:pPr>
            <a:r>
              <a:rPr lang="da-DK" altLang="da-DK" dirty="0"/>
              <a:t>Fra ca. år </a:t>
            </a:r>
            <a:r>
              <a:rPr lang="da-DK" altLang="da-DK" dirty="0" smtClean="0"/>
              <a:t>1000, </a:t>
            </a:r>
            <a:r>
              <a:rPr lang="da-DK" altLang="da-DK" dirty="0"/>
              <a:t>hvor antikke handelsveje genetableres og nye opstår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dirty="0"/>
              <a:t>Fra og med renæssancen, knyttet til </a:t>
            </a:r>
            <a:endParaRPr lang="da-DK" altLang="da-DK" dirty="0" smtClean="0"/>
          </a:p>
          <a:p>
            <a:pPr lvl="1" eaLnBrk="1" hangingPunct="1">
              <a:lnSpc>
                <a:spcPct val="90000"/>
              </a:lnSpc>
            </a:pPr>
            <a:r>
              <a:rPr lang="da-DK" altLang="da-DK" dirty="0" smtClean="0"/>
              <a:t>de </a:t>
            </a:r>
            <a:r>
              <a:rPr lang="da-DK" altLang="da-DK" dirty="0"/>
              <a:t>Store </a:t>
            </a:r>
            <a:r>
              <a:rPr lang="da-DK" altLang="da-DK" dirty="0" smtClean="0"/>
              <a:t>Opdagelser,</a:t>
            </a:r>
          </a:p>
          <a:p>
            <a:pPr lvl="1" eaLnBrk="1" hangingPunct="1">
              <a:lnSpc>
                <a:spcPct val="90000"/>
              </a:lnSpc>
            </a:pPr>
            <a:r>
              <a:rPr lang="da-DK" altLang="da-DK" dirty="0" smtClean="0"/>
              <a:t>kolonisering/imperialisme, </a:t>
            </a:r>
          </a:p>
          <a:p>
            <a:pPr lvl="1" eaLnBrk="1" hangingPunct="1">
              <a:lnSpc>
                <a:spcPct val="90000"/>
              </a:lnSpc>
            </a:pPr>
            <a:r>
              <a:rPr lang="da-DK" altLang="da-DK" dirty="0" smtClean="0"/>
              <a:t>(</a:t>
            </a:r>
            <a:r>
              <a:rPr lang="da-DK" altLang="da-DK" dirty="0"/>
              <a:t>industrialisering, globalisering)</a:t>
            </a:r>
          </a:p>
          <a:p>
            <a:pPr eaLnBrk="1" hangingPunct="1">
              <a:lnSpc>
                <a:spcPct val="90000"/>
              </a:lnSpc>
            </a:pPr>
            <a:endParaRPr lang="da-DK" altLang="da-DK" dirty="0"/>
          </a:p>
          <a:p>
            <a:pPr eaLnBrk="1" hangingPunct="1">
              <a:lnSpc>
                <a:spcPct val="90000"/>
              </a:lnSpc>
            </a:pPr>
            <a:endParaRPr lang="da-DK" alt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Politisk: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altLang="da-DK" sz="2800" dirty="0"/>
              <a:t>Konsekvens af landbruget som primær indtægtskilde: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2800" dirty="0" smtClean="0"/>
              <a:t>Vigtigste </a:t>
            </a:r>
            <a:r>
              <a:rPr lang="da-DK" altLang="da-DK" sz="2800" dirty="0"/>
              <a:t>årsag til de hyppige </a:t>
            </a:r>
            <a:r>
              <a:rPr lang="da-DK" altLang="da-DK" sz="2800" b="1" dirty="0"/>
              <a:t>krige</a:t>
            </a:r>
            <a:r>
              <a:rPr lang="da-DK" altLang="da-DK" sz="2800" dirty="0"/>
              <a:t> er behovet for jord: i Romerriget, hos feudaladelen, hos (den enevældige) konge – men </a:t>
            </a:r>
            <a:r>
              <a:rPr lang="da-DK" altLang="da-DK" sz="2800" dirty="0" smtClean="0"/>
              <a:t>krigene legitimeres </a:t>
            </a:r>
            <a:r>
              <a:rPr lang="da-DK" altLang="da-DK" sz="2800" dirty="0"/>
              <a:t>ofte som slægtsfejder, arvestrid etc.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2800" dirty="0" smtClean="0"/>
              <a:t>Herudover er årsager til krig: </a:t>
            </a:r>
            <a:r>
              <a:rPr lang="da-DK" altLang="da-DK" sz="2800" dirty="0"/>
              <a:t>folkelige opstande mod, oftest lokal, overmagt og økonomisk-politisk </a:t>
            </a:r>
            <a:r>
              <a:rPr lang="da-DK" altLang="da-DK" sz="2800" dirty="0" smtClean="0"/>
              <a:t>undertrykkelse, (USA 1776, Frankrig 1789)</a:t>
            </a:r>
            <a:endParaRPr lang="da-DK" altLang="da-DK" sz="2800" dirty="0"/>
          </a:p>
          <a:p>
            <a:pPr eaLnBrk="1" hangingPunct="1">
              <a:lnSpc>
                <a:spcPct val="90000"/>
              </a:lnSpc>
            </a:pPr>
            <a:endParaRPr lang="da-DK" altLang="da-D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Politisk: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altLang="da-DK" sz="2800" b="1" dirty="0"/>
              <a:t>Styreformernes udvikling</a:t>
            </a:r>
            <a:r>
              <a:rPr lang="da-DK" altLang="da-DK" sz="2800" dirty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Centraliserede styreformer kræver byer, militær og effektiv skatteopkrævning (Romerriget ca.27 </a:t>
            </a:r>
            <a:r>
              <a:rPr lang="da-DK" altLang="da-DK" sz="2800" dirty="0" err="1"/>
              <a:t>fvt</a:t>
            </a:r>
            <a:r>
              <a:rPr lang="da-DK" altLang="da-DK" sz="2800" dirty="0"/>
              <a:t>.- ca.400 evt., enevælden ca.1600 – </a:t>
            </a:r>
            <a:r>
              <a:rPr lang="da-DK" altLang="da-DK" sz="2800" dirty="0" smtClean="0"/>
              <a:t>1800)</a:t>
            </a:r>
            <a:endParaRPr lang="da-DK" altLang="da-DK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altLang="da-DK" sz="2800" dirty="0"/>
              <a:t>I europæisk historie er </a:t>
            </a:r>
            <a:r>
              <a:rPr lang="da-DK" altLang="da-DK" sz="2800" b="1" dirty="0"/>
              <a:t>udviklingen</a:t>
            </a:r>
            <a:r>
              <a:rPr lang="da-DK" altLang="da-DK" sz="2800" dirty="0"/>
              <a:t> </a:t>
            </a:r>
            <a:r>
              <a:rPr lang="da-DK" altLang="da-DK" sz="2800" dirty="0" smtClean="0"/>
              <a:t>derfor:</a:t>
            </a:r>
            <a:endParaRPr lang="da-DK" altLang="da-DK" sz="2800" dirty="0"/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I antikken: hen mod et centraliseret styre (kejsertiden i Rom efter 27 </a:t>
            </a:r>
            <a:r>
              <a:rPr lang="da-DK" altLang="da-DK" sz="2800" dirty="0" err="1" smtClean="0"/>
              <a:t>fvt</a:t>
            </a:r>
            <a:r>
              <a:rPr lang="da-DK" altLang="da-DK" sz="2800" dirty="0"/>
              <a:t>.</a:t>
            </a:r>
            <a:r>
              <a:rPr lang="da-DK" altLang="da-DK" sz="2800" dirty="0" smtClean="0"/>
              <a:t>)</a:t>
            </a:r>
            <a:endParaRPr lang="da-DK" altLang="da-DK" sz="2800" dirty="0"/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I middelalderen: fra decentral feudalisme til stadig større </a:t>
            </a:r>
            <a:r>
              <a:rPr lang="da-DK" altLang="da-DK" sz="2800" dirty="0" smtClean="0"/>
              <a:t>centralisering - med </a:t>
            </a:r>
            <a:r>
              <a:rPr lang="da-DK" altLang="da-DK" sz="2800" dirty="0"/>
              <a:t>kulmination i enevælden </a:t>
            </a:r>
            <a:r>
              <a:rPr lang="da-DK" altLang="da-DK" sz="2800" dirty="0" smtClean="0"/>
              <a:t>ca.16-1800</a:t>
            </a:r>
            <a:endParaRPr lang="da-DK" altLang="da-DK" sz="2800" dirty="0"/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Enevældens manglende </a:t>
            </a:r>
            <a:r>
              <a:rPr lang="da-DK" altLang="da-DK" sz="2800" dirty="0" err="1"/>
              <a:t>øk</a:t>
            </a:r>
            <a:r>
              <a:rPr lang="da-DK" altLang="da-DK" sz="2800" dirty="0"/>
              <a:t>. og pol. dynamik </a:t>
            </a:r>
            <a:r>
              <a:rPr lang="da-DK" altLang="da-DK" sz="2800" dirty="0">
                <a:sym typeface="Wingdings" charset="2"/>
              </a:rPr>
              <a:t> 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800" dirty="0"/>
              <a:t>Demokratiske, og nationalstatsbaserede, styreformer begynder fra </a:t>
            </a:r>
            <a:r>
              <a:rPr lang="da-DK" altLang="da-DK" sz="2800" dirty="0" smtClean="0"/>
              <a:t>1800.</a:t>
            </a:r>
            <a:endParaRPr lang="da-DK" altLang="da-DK" sz="2800" dirty="0"/>
          </a:p>
          <a:p>
            <a:pPr eaLnBrk="1" hangingPunct="1">
              <a:lnSpc>
                <a:spcPct val="80000"/>
              </a:lnSpc>
            </a:pPr>
            <a:endParaRPr lang="da-DK" altLang="da-DK" sz="2400" dirty="0"/>
          </a:p>
          <a:p>
            <a:pPr eaLnBrk="1" hangingPunct="1">
              <a:lnSpc>
                <a:spcPct val="80000"/>
              </a:lnSpc>
            </a:pPr>
            <a:endParaRPr lang="da-DK" altLang="da-DK" sz="2000" dirty="0"/>
          </a:p>
          <a:p>
            <a:pPr eaLnBrk="1" hangingPunct="1">
              <a:lnSpc>
                <a:spcPct val="80000"/>
              </a:lnSpc>
            </a:pPr>
            <a:endParaRPr lang="da-DK" altLang="da-DK" sz="2000" dirty="0"/>
          </a:p>
          <a:p>
            <a:pPr eaLnBrk="1" hangingPunct="1">
              <a:lnSpc>
                <a:spcPct val="80000"/>
              </a:lnSpc>
            </a:pPr>
            <a:endParaRPr lang="da-DK" alt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Idéhistorisk/religiøst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b="1" dirty="0"/>
              <a:t>Græsk-romersk</a:t>
            </a:r>
            <a:r>
              <a:rPr lang="da-DK" altLang="da-DK" dirty="0"/>
              <a:t> kultur OG styreform grundlæggende omdrejningspunkt i europæisk kultur gennem hele </a:t>
            </a:r>
            <a:r>
              <a:rPr lang="da-DK" altLang="da-DK" dirty="0" smtClean="0"/>
              <a:t>perioden: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altLang="da-DK" dirty="0"/>
          </a:p>
          <a:p>
            <a:pPr eaLnBrk="1" hangingPunct="1">
              <a:lnSpc>
                <a:spcPct val="90000"/>
              </a:lnSpc>
            </a:pPr>
            <a:r>
              <a:rPr lang="da-DK" altLang="da-DK" dirty="0"/>
              <a:t>Det athenske demokrati – især </a:t>
            </a:r>
            <a:r>
              <a:rPr lang="da-DK" altLang="da-DK" dirty="0" smtClean="0"/>
              <a:t>vigtigt fra fra 1700-tallet</a:t>
            </a:r>
            <a:endParaRPr lang="da-DK" altLang="da-DK" dirty="0"/>
          </a:p>
          <a:p>
            <a:pPr eaLnBrk="1" hangingPunct="1">
              <a:lnSpc>
                <a:spcPct val="90000"/>
              </a:lnSpc>
            </a:pPr>
            <a:r>
              <a:rPr lang="da-DK" altLang="da-DK" dirty="0"/>
              <a:t>Det romerske kejserdømme/imperium (middelalderen, renæssancen, barokken)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dirty="0"/>
              <a:t>Græsk-romersk kunst, arkitektur, sprog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Idéhistorisk/religiøst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altLang="da-DK" sz="2800" b="1" dirty="0"/>
              <a:t>Kristendommen</a:t>
            </a:r>
            <a:r>
              <a:rPr lang="da-DK" altLang="da-DK" sz="2800" dirty="0"/>
              <a:t> det andet omdrejningspunkt (bygger også på antik kultur):</a:t>
            </a:r>
          </a:p>
          <a:p>
            <a:pPr eaLnBrk="1" hangingPunct="1"/>
            <a:r>
              <a:rPr lang="da-DK" altLang="da-DK" sz="2800" dirty="0"/>
              <a:t>Enhedskirken= stærk enhedskultur i Europa frem til 1500-tallets </a:t>
            </a:r>
            <a:r>
              <a:rPr lang="da-DK" altLang="da-DK" sz="2800" dirty="0" smtClean="0"/>
              <a:t>reformation</a:t>
            </a:r>
            <a:endParaRPr lang="da-DK" altLang="da-DK" sz="2800" dirty="0"/>
          </a:p>
          <a:p>
            <a:pPr eaLnBrk="1" hangingPunct="1"/>
            <a:r>
              <a:rPr lang="da-DK" altLang="da-DK" sz="2800" dirty="0"/>
              <a:t>(Legitimerende) faktor i korstog, </a:t>
            </a:r>
            <a:r>
              <a:rPr lang="da-DK" altLang="da-DK" sz="2800" dirty="0" smtClean="0"/>
              <a:t>opdagelser, </a:t>
            </a:r>
            <a:r>
              <a:rPr lang="da-DK" altLang="da-DK" sz="2800" dirty="0"/>
              <a:t>krige (30-årskrigen, krig mod muslimsk ekspansion i Europa mm)</a:t>
            </a:r>
          </a:p>
          <a:p>
            <a:pPr eaLnBrk="1" hangingPunct="1"/>
            <a:r>
              <a:rPr lang="da-DK" altLang="da-DK" sz="2800" dirty="0"/>
              <a:t>Stærk faktor i europæisk </a:t>
            </a:r>
            <a:r>
              <a:rPr lang="da-DK" altLang="da-DK" sz="2800" b="1" dirty="0"/>
              <a:t>individualisme</a:t>
            </a:r>
            <a:r>
              <a:rPr lang="da-DK" altLang="da-DK" sz="2800" b="1" dirty="0" smtClean="0"/>
              <a:t>: </a:t>
            </a:r>
            <a:r>
              <a:rPr lang="da-DK" altLang="da-DK" sz="2800" b="1" dirty="0" smtClean="0">
                <a:sym typeface="Wingdings"/>
              </a:rPr>
              <a:t></a:t>
            </a:r>
            <a:endParaRPr lang="da-DK" altLang="da-DK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Idéhistorisk/religiøst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altLang="da-DK" b="1" dirty="0"/>
              <a:t>Individualismen</a:t>
            </a:r>
            <a:r>
              <a:rPr lang="da-DK" altLang="da-DK" sz="2800" b="1" dirty="0"/>
              <a:t> </a:t>
            </a:r>
            <a:r>
              <a:rPr lang="da-DK" altLang="da-DK" sz="2800" dirty="0"/>
              <a:t>– et europæisk fænomen!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2800" dirty="0"/>
              <a:t>Rødder i athensk demokrati og senrepublikkens </a:t>
            </a:r>
            <a:r>
              <a:rPr lang="da-DK" altLang="da-DK" sz="2800" dirty="0" smtClean="0"/>
              <a:t>Rom</a:t>
            </a:r>
            <a:endParaRPr lang="da-DK" altLang="da-DK" sz="2800" dirty="0"/>
          </a:p>
          <a:p>
            <a:pPr eaLnBrk="1" hangingPunct="1">
              <a:lnSpc>
                <a:spcPct val="90000"/>
              </a:lnSpc>
            </a:pPr>
            <a:r>
              <a:rPr lang="da-DK" altLang="da-DK" sz="2800" dirty="0"/>
              <a:t>Genopstår i renæssancens italienske </a:t>
            </a:r>
            <a:r>
              <a:rPr lang="da-DK" altLang="da-DK" sz="2800" dirty="0" smtClean="0"/>
              <a:t>kunstmiljøer</a:t>
            </a:r>
            <a:endParaRPr lang="da-DK" altLang="da-DK" sz="2800" dirty="0"/>
          </a:p>
          <a:p>
            <a:pPr eaLnBrk="1" hangingPunct="1">
              <a:lnSpc>
                <a:spcPct val="90000"/>
              </a:lnSpc>
            </a:pPr>
            <a:r>
              <a:rPr lang="da-DK" altLang="da-DK" sz="2800" dirty="0"/>
              <a:t>Udfolder sig filosofisk i 1700-tallets </a:t>
            </a:r>
            <a:r>
              <a:rPr lang="da-DK" altLang="da-DK" sz="2800" dirty="0" smtClean="0"/>
              <a:t>tanker om naturret </a:t>
            </a:r>
            <a:r>
              <a:rPr lang="da-DK" altLang="da-DK" sz="2800" dirty="0"/>
              <a:t>og </a:t>
            </a:r>
            <a:r>
              <a:rPr lang="da-DK" altLang="da-DK" sz="2800" dirty="0" smtClean="0"/>
              <a:t>samfundspagt</a:t>
            </a:r>
            <a:endParaRPr lang="da-DK" altLang="da-DK" sz="2800" dirty="0"/>
          </a:p>
          <a:p>
            <a:pPr eaLnBrk="1" hangingPunct="1">
              <a:lnSpc>
                <a:spcPct val="90000"/>
              </a:lnSpc>
            </a:pPr>
            <a:r>
              <a:rPr lang="da-DK" altLang="da-DK" sz="2800" dirty="0"/>
              <a:t>Bryder igennem med den franske revolution 1789/USA’s uafhængighed, jf. industrialisering og demokratisering</a:t>
            </a:r>
            <a:r>
              <a:rPr lang="da-DK" altLang="da-DK" sz="2800" dirty="0" smtClean="0"/>
              <a:t>.</a:t>
            </a:r>
            <a:endParaRPr lang="da-DK" altLang="da-DK" sz="2800" dirty="0"/>
          </a:p>
          <a:p>
            <a:pPr eaLnBrk="1" hangingPunct="1">
              <a:lnSpc>
                <a:spcPct val="90000"/>
              </a:lnSpc>
            </a:pPr>
            <a:endParaRPr lang="da-DK" altLang="da-DK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z="4000"/>
              <a:t>Oversigt:</a:t>
            </a:r>
            <a:br>
              <a:rPr lang="da-DK" altLang="da-DK" sz="4000"/>
            </a:br>
            <a:r>
              <a:rPr lang="da-DK" altLang="da-DK" sz="4000"/>
              <a:t>1914-2012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da-DK" altLang="da-DK" dirty="0"/>
              <a:t>1914-1918:</a:t>
            </a:r>
          </a:p>
          <a:p>
            <a:pPr marL="609600" indent="-609600" eaLnBrk="1" hangingPunct="1">
              <a:buFontTx/>
              <a:buNone/>
            </a:pPr>
            <a:r>
              <a:rPr lang="da-DK" altLang="da-DK" dirty="0"/>
              <a:t>Første Verdenskrig resultat af </a:t>
            </a:r>
          </a:p>
          <a:p>
            <a:pPr marL="609600" indent="-609600" eaLnBrk="1" hangingPunct="1">
              <a:buFontTx/>
              <a:buChar char="-"/>
            </a:pPr>
            <a:r>
              <a:rPr lang="da-DK" altLang="da-DK" dirty="0"/>
              <a:t>imperialistisk kapløb </a:t>
            </a:r>
            <a:r>
              <a:rPr lang="da-DK" altLang="da-DK" dirty="0" smtClean="0"/>
              <a:t>1870-1914</a:t>
            </a:r>
            <a:endParaRPr lang="da-DK" altLang="da-DK" dirty="0"/>
          </a:p>
          <a:p>
            <a:pPr marL="609600" indent="-609600" eaLnBrk="1" hangingPunct="1">
              <a:buFontTx/>
              <a:buChar char="-"/>
            </a:pPr>
            <a:r>
              <a:rPr lang="da-DK" altLang="da-DK" dirty="0"/>
              <a:t>kamp mellem demokratiske styreformer og rester af </a:t>
            </a:r>
            <a:r>
              <a:rPr lang="da-DK" altLang="da-DK" dirty="0" smtClean="0"/>
              <a:t>enevælde i Europa, inkl. Rusland, og i USA</a:t>
            </a:r>
            <a:endParaRPr lang="da-DK" altLang="da-DK" dirty="0"/>
          </a:p>
          <a:p>
            <a:pPr marL="609600" indent="-609600" eaLnBrk="1" hangingPunct="1">
              <a:buFontTx/>
              <a:buNone/>
            </a:pPr>
            <a:endParaRPr lang="da-DK" altLang="da-DK" dirty="0"/>
          </a:p>
          <a:p>
            <a:pPr marL="609600" indent="-609600" eaLnBrk="1" hangingPunct="1">
              <a:buFontTx/>
              <a:buNone/>
            </a:pPr>
            <a:endParaRPr lang="da-DK" alt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567</Words>
  <Application>Microsoft Macintosh PowerPoint</Application>
  <PresentationFormat>Skærmshow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ＭＳ Ｐゴシック</vt:lpstr>
      <vt:lpstr>Wingdings</vt:lpstr>
      <vt:lpstr>Standarddesign</vt:lpstr>
      <vt:lpstr>  Historisk  oversigt  fra antikken til 2010’erne </vt:lpstr>
      <vt:lpstr>Økonomisk:</vt:lpstr>
      <vt:lpstr>Økonomisk:</vt:lpstr>
      <vt:lpstr>Politisk:</vt:lpstr>
      <vt:lpstr>Politisk:</vt:lpstr>
      <vt:lpstr>Idéhistorisk/religiøst</vt:lpstr>
      <vt:lpstr>Idéhistorisk/religiøst</vt:lpstr>
      <vt:lpstr>Idéhistorisk/religiøst</vt:lpstr>
      <vt:lpstr>Oversigt: 1914-2012</vt:lpstr>
      <vt:lpstr>1918-1945</vt:lpstr>
      <vt:lpstr>1945-1989</vt:lpstr>
      <vt:lpstr>1989-2010’erne</vt:lpstr>
    </vt:vector>
  </TitlesOfParts>
  <Company>Ordrup-Gym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Oversigt 3y-historie 2005-08</dc:title>
  <dc:creator>Nina Holst</dc:creator>
  <cp:lastModifiedBy>Microsoft Office-bruger</cp:lastModifiedBy>
  <cp:revision>22</cp:revision>
  <dcterms:created xsi:type="dcterms:W3CDTF">2012-04-16T09:10:17Z</dcterms:created>
  <dcterms:modified xsi:type="dcterms:W3CDTF">2017-11-22T13:04:50Z</dcterms:modified>
</cp:coreProperties>
</file>