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E47DEA8-04D7-4F0F-A362-E588E83E4EE0}" type="datetimeFigureOut">
              <a:rPr lang="da-DK" smtClean="0"/>
              <a:t>11-06-2016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182956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E47DEA8-04D7-4F0F-A362-E588E83E4EE0}" type="datetimeFigureOut">
              <a:rPr lang="da-DK" smtClean="0"/>
              <a:t>11-06-2016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32587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E47DEA8-04D7-4F0F-A362-E588E83E4EE0}" type="datetimeFigureOut">
              <a:rPr lang="da-DK" smtClean="0"/>
              <a:t>11-06-2016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7783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E47DEA8-04D7-4F0F-A362-E588E83E4EE0}" type="datetimeFigureOut">
              <a:rPr lang="da-DK" smtClean="0"/>
              <a:t>11-06-2016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323040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E47DEA8-04D7-4F0F-A362-E588E83E4EE0}" type="datetimeFigureOut">
              <a:rPr lang="da-DK" smtClean="0"/>
              <a:t>11-06-2016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199800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E47DEA8-04D7-4F0F-A362-E588E83E4EE0}" type="datetimeFigureOut">
              <a:rPr lang="da-DK" smtClean="0"/>
              <a:t>11-06-2016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277845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7DEA8-04D7-4F0F-A362-E588E83E4EE0}" type="datetimeFigureOut">
              <a:rPr lang="da-DK" smtClean="0"/>
              <a:t>11-06-2016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319097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E47DEA8-04D7-4F0F-A362-E588E83E4EE0}" type="datetimeFigureOut">
              <a:rPr lang="da-DK" smtClean="0"/>
              <a:t>11-06-2016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165989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E47DEA8-04D7-4F0F-A362-E588E83E4EE0}" type="datetimeFigureOut">
              <a:rPr lang="da-DK" smtClean="0"/>
              <a:t>11-06-2016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67898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E47DEA8-04D7-4F0F-A362-E588E83E4EE0}" type="datetimeFigureOut">
              <a:rPr lang="da-DK" smtClean="0"/>
              <a:t>11-06-2016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39696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E47DEA8-04D7-4F0F-A362-E588E83E4EE0}" type="datetimeFigureOut">
              <a:rPr lang="da-DK" smtClean="0"/>
              <a:t>11-06-2016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6104C48-49EA-411C-9567-3DEBA8D29EAF}" type="slidenum">
              <a:rPr lang="da-DK" smtClean="0"/>
              <a:t>‹nr.›</a:t>
            </a:fld>
            <a:endParaRPr lang="da-DK"/>
          </a:p>
        </p:txBody>
      </p:sp>
    </p:spTree>
    <p:extLst>
      <p:ext uri="{BB962C8B-B14F-4D97-AF65-F5344CB8AC3E}">
        <p14:creationId xmlns:p14="http://schemas.microsoft.com/office/powerpoint/2010/main" val="264463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7DEA8-04D7-4F0F-A362-E588E83E4EE0}" type="datetimeFigureOut">
              <a:rPr lang="da-DK" smtClean="0"/>
              <a:t>11-06-2016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04C48-49EA-411C-9567-3DEBA8D29EAF}" type="slidenum">
              <a:rPr lang="da-DK" smtClean="0"/>
              <a:t>‹nr.›</a:t>
            </a:fld>
            <a:endParaRPr lang="da-DK"/>
          </a:p>
        </p:txBody>
      </p:sp>
    </p:spTree>
    <p:extLst>
      <p:ext uri="{BB962C8B-B14F-4D97-AF65-F5344CB8AC3E}">
        <p14:creationId xmlns:p14="http://schemas.microsoft.com/office/powerpoint/2010/main" val="836816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Jeopardy</a:t>
            </a:r>
            <a:endParaRPr lang="da-DK" dirty="0"/>
          </a:p>
        </p:txBody>
      </p:sp>
      <p:sp>
        <p:nvSpPr>
          <p:cNvPr id="3" name="Undertitel 2"/>
          <p:cNvSpPr>
            <a:spLocks noGrp="1"/>
          </p:cNvSpPr>
          <p:nvPr>
            <p:ph type="subTitle" idx="1"/>
          </p:nvPr>
        </p:nvSpPr>
        <p:spPr/>
        <p:txBody>
          <a:bodyPr/>
          <a:lstStyle/>
          <a:p>
            <a:r>
              <a:rPr lang="da-DK" dirty="0" smtClean="0"/>
              <a:t>Del 2: Makroøkonomi</a:t>
            </a:r>
            <a:endParaRPr lang="da-DK" dirty="0"/>
          </a:p>
        </p:txBody>
      </p:sp>
    </p:spTree>
    <p:extLst>
      <p:ext uri="{BB962C8B-B14F-4D97-AF65-F5344CB8AC3E}">
        <p14:creationId xmlns:p14="http://schemas.microsoft.com/office/powerpoint/2010/main" val="84542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Inflation 300</a:t>
            </a:r>
            <a:endParaRPr lang="da-DK" dirty="0"/>
          </a:p>
        </p:txBody>
      </p:sp>
      <p:sp>
        <p:nvSpPr>
          <p:cNvPr id="3" name="Pladsholder til indhold 2"/>
          <p:cNvSpPr>
            <a:spLocks noGrp="1"/>
          </p:cNvSpPr>
          <p:nvPr>
            <p:ph idx="1"/>
          </p:nvPr>
        </p:nvSpPr>
        <p:spPr/>
        <p:txBody>
          <a:bodyPr/>
          <a:lstStyle/>
          <a:p>
            <a:pPr marL="0" indent="0">
              <a:buNone/>
            </a:pPr>
            <a:r>
              <a:rPr lang="da-DK" dirty="0" smtClean="0"/>
              <a:t>Forklar ved hjælp af to af de fem økonomiske politikker, hvordan man kan nå målet om lavere inflation?</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589112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Inflation 400</a:t>
            </a:r>
            <a:endParaRPr lang="da-DK" dirty="0"/>
          </a:p>
        </p:txBody>
      </p:sp>
      <p:sp>
        <p:nvSpPr>
          <p:cNvPr id="3" name="Pladsholder til indhold 2"/>
          <p:cNvSpPr>
            <a:spLocks noGrp="1"/>
          </p:cNvSpPr>
          <p:nvPr>
            <p:ph idx="1"/>
          </p:nvPr>
        </p:nvSpPr>
        <p:spPr/>
        <p:txBody>
          <a:bodyPr/>
          <a:lstStyle/>
          <a:p>
            <a:r>
              <a:rPr lang="da-DK" dirty="0" smtClean="0"/>
              <a:t>Forklar på baggrund af figurerne herunder to typer af inflation</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pic>
        <p:nvPicPr>
          <p:cNvPr id="5" name="Billede 4"/>
          <p:cNvPicPr>
            <a:picLocks noChangeAspect="1"/>
          </p:cNvPicPr>
          <p:nvPr/>
        </p:nvPicPr>
        <p:blipFill>
          <a:blip r:embed="rId4"/>
          <a:stretch>
            <a:fillRect/>
          </a:stretch>
        </p:blipFill>
        <p:spPr>
          <a:xfrm>
            <a:off x="975756" y="2783762"/>
            <a:ext cx="3182864" cy="2435063"/>
          </a:xfrm>
          <a:prstGeom prst="rect">
            <a:avLst/>
          </a:prstGeom>
        </p:spPr>
      </p:pic>
      <p:pic>
        <p:nvPicPr>
          <p:cNvPr id="6" name="Billede 5"/>
          <p:cNvPicPr>
            <a:picLocks noChangeAspect="1"/>
          </p:cNvPicPr>
          <p:nvPr/>
        </p:nvPicPr>
        <p:blipFill>
          <a:blip r:embed="rId5"/>
          <a:stretch>
            <a:fillRect/>
          </a:stretch>
        </p:blipFill>
        <p:spPr>
          <a:xfrm>
            <a:off x="5026609" y="2710637"/>
            <a:ext cx="3066062" cy="2508188"/>
          </a:xfrm>
          <a:prstGeom prst="rect">
            <a:avLst/>
          </a:prstGeom>
        </p:spPr>
      </p:pic>
    </p:spTree>
    <p:extLst>
      <p:ext uri="{BB962C8B-B14F-4D97-AF65-F5344CB8AC3E}">
        <p14:creationId xmlns:p14="http://schemas.microsoft.com/office/powerpoint/2010/main" val="1183105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Inflation 500</a:t>
            </a:r>
            <a:endParaRPr lang="da-DK" dirty="0"/>
          </a:p>
        </p:txBody>
      </p:sp>
      <p:sp>
        <p:nvSpPr>
          <p:cNvPr id="3" name="Pladsholder til indhold 2"/>
          <p:cNvSpPr>
            <a:spLocks noGrp="1"/>
          </p:cNvSpPr>
          <p:nvPr>
            <p:ph idx="1"/>
          </p:nvPr>
        </p:nvSpPr>
        <p:spPr/>
        <p:txBody>
          <a:bodyPr/>
          <a:lstStyle/>
          <a:p>
            <a:r>
              <a:rPr lang="da-DK" dirty="0" smtClean="0"/>
              <a:t>Monetaristerne mente, modsat Keynes, at ekspansiv finanspolitik altid vil føre til, at inflationen øges. Forklar monetaristernes mellemregninger vha. af denne figur: </a:t>
            </a:r>
          </a:p>
          <a:p>
            <a:pPr marL="0" indent="0">
              <a:buNone/>
            </a:pP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pic>
        <p:nvPicPr>
          <p:cNvPr id="5" name="Billede 4"/>
          <p:cNvPicPr>
            <a:picLocks noChangeAspect="1"/>
          </p:cNvPicPr>
          <p:nvPr/>
        </p:nvPicPr>
        <p:blipFill>
          <a:blip r:embed="rId4"/>
          <a:stretch>
            <a:fillRect/>
          </a:stretch>
        </p:blipFill>
        <p:spPr>
          <a:xfrm>
            <a:off x="2487749" y="3323634"/>
            <a:ext cx="3719868" cy="2574920"/>
          </a:xfrm>
          <a:prstGeom prst="rect">
            <a:avLst/>
          </a:prstGeom>
        </p:spPr>
      </p:pic>
    </p:spTree>
    <p:extLst>
      <p:ext uri="{BB962C8B-B14F-4D97-AF65-F5344CB8AC3E}">
        <p14:creationId xmlns:p14="http://schemas.microsoft.com/office/powerpoint/2010/main" val="3654839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Vækst 100</a:t>
            </a:r>
            <a:endParaRPr lang="da-DK" dirty="0"/>
          </a:p>
        </p:txBody>
      </p:sp>
      <p:sp>
        <p:nvSpPr>
          <p:cNvPr id="3" name="Pladsholder til indhold 2"/>
          <p:cNvSpPr>
            <a:spLocks noGrp="1"/>
          </p:cNvSpPr>
          <p:nvPr>
            <p:ph idx="1"/>
          </p:nvPr>
        </p:nvSpPr>
        <p:spPr/>
        <p:txBody>
          <a:bodyPr/>
          <a:lstStyle/>
          <a:p>
            <a:r>
              <a:rPr lang="da-DK" dirty="0" smtClean="0"/>
              <a:t>Hvordan måler man vækst?</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5370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Vækst 200</a:t>
            </a:r>
            <a:endParaRPr lang="da-DK" dirty="0"/>
          </a:p>
        </p:txBody>
      </p:sp>
      <p:sp>
        <p:nvSpPr>
          <p:cNvPr id="3" name="Pladsholder til indhold 2"/>
          <p:cNvSpPr>
            <a:spLocks noGrp="1"/>
          </p:cNvSpPr>
          <p:nvPr>
            <p:ph idx="1"/>
          </p:nvPr>
        </p:nvSpPr>
        <p:spPr/>
        <p:txBody>
          <a:bodyPr/>
          <a:lstStyle/>
          <a:p>
            <a:r>
              <a:rPr lang="da-DK" dirty="0" smtClean="0"/>
              <a:t>Økonomer diskuterer ofte hvorvidt de samfundsøkonomiske mål er bæredygtige og om der er en målkonflikt mellem at opnå vækst og bæredygtighed. Forklar hvad der forstås ved begrebet bæredygtighed.</a:t>
            </a:r>
            <a:endParaRPr lang="da-DK" dirty="0"/>
          </a:p>
          <a:p>
            <a:pPr marL="0" indent="0">
              <a:buNone/>
            </a:pP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678214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Vækst 300</a:t>
            </a:r>
            <a:endParaRPr lang="da-DK" dirty="0"/>
          </a:p>
        </p:txBody>
      </p:sp>
      <p:sp>
        <p:nvSpPr>
          <p:cNvPr id="3" name="Pladsholder til indhold 2"/>
          <p:cNvSpPr>
            <a:spLocks noGrp="1"/>
          </p:cNvSpPr>
          <p:nvPr>
            <p:ph idx="1"/>
          </p:nvPr>
        </p:nvSpPr>
        <p:spPr/>
        <p:txBody>
          <a:bodyPr/>
          <a:lstStyle/>
          <a:p>
            <a:r>
              <a:rPr lang="da-DK" dirty="0"/>
              <a:t>Økonomer taler om to typer af vækst – Forklar disse ved hjælp af produktionsmulighedskurven:</a:t>
            </a:r>
          </a:p>
          <a:p>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pic>
        <p:nvPicPr>
          <p:cNvPr id="5" name="Billede 4"/>
          <p:cNvPicPr>
            <a:picLocks noChangeAspect="1"/>
          </p:cNvPicPr>
          <p:nvPr/>
        </p:nvPicPr>
        <p:blipFill>
          <a:blip r:embed="rId4"/>
          <a:stretch>
            <a:fillRect/>
          </a:stretch>
        </p:blipFill>
        <p:spPr>
          <a:xfrm>
            <a:off x="2565429" y="2678056"/>
            <a:ext cx="3944454" cy="3407959"/>
          </a:xfrm>
          <a:prstGeom prst="rect">
            <a:avLst/>
          </a:prstGeom>
        </p:spPr>
      </p:pic>
    </p:spTree>
    <p:extLst>
      <p:ext uri="{BB962C8B-B14F-4D97-AF65-F5344CB8AC3E}">
        <p14:creationId xmlns:p14="http://schemas.microsoft.com/office/powerpoint/2010/main" val="3590058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Vækst 400</a:t>
            </a:r>
            <a:endParaRPr lang="da-DK" dirty="0"/>
          </a:p>
        </p:txBody>
      </p:sp>
      <p:sp>
        <p:nvSpPr>
          <p:cNvPr id="3" name="Pladsholder til indhold 2"/>
          <p:cNvSpPr>
            <a:spLocks noGrp="1"/>
          </p:cNvSpPr>
          <p:nvPr>
            <p:ph idx="1"/>
          </p:nvPr>
        </p:nvSpPr>
        <p:spPr/>
        <p:txBody>
          <a:bodyPr/>
          <a:lstStyle/>
          <a:p>
            <a:r>
              <a:rPr lang="da-DK" dirty="0"/>
              <a:t>Forklar hvordan henholdsvis en </a:t>
            </a:r>
            <a:r>
              <a:rPr lang="da-DK" dirty="0" err="1"/>
              <a:t>keynesianer</a:t>
            </a:r>
            <a:r>
              <a:rPr lang="da-DK" dirty="0"/>
              <a:t> og en </a:t>
            </a:r>
            <a:r>
              <a:rPr lang="da-DK" dirty="0" err="1"/>
              <a:t>nyklassisk</a:t>
            </a:r>
            <a:r>
              <a:rPr lang="da-DK" dirty="0"/>
              <a:t> vil opnå vækst</a:t>
            </a:r>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233475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Vækst 500</a:t>
            </a:r>
            <a:endParaRPr lang="da-DK" dirty="0"/>
          </a:p>
        </p:txBody>
      </p:sp>
      <p:sp>
        <p:nvSpPr>
          <p:cNvPr id="3" name="Pladsholder til indhold 2"/>
          <p:cNvSpPr>
            <a:spLocks noGrp="1"/>
          </p:cNvSpPr>
          <p:nvPr>
            <p:ph idx="1"/>
          </p:nvPr>
        </p:nvSpPr>
        <p:spPr/>
        <p:txBody>
          <a:bodyPr/>
          <a:lstStyle/>
          <a:p>
            <a:r>
              <a:rPr lang="da-DK" dirty="0" smtClean="0"/>
              <a:t>Vækst er et vigtigt mål for de fleste politikere, da vækst kan betyde mere velfærd. Den klassiske velfærdsstat har dog fået kritik for at den mere er en barriere for vækst. Økonomer taler i stedet om at man for at sikre vækst skal udvikle en konkurrencestat – forklar hvad der forstås ved dette begreb.</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310269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Statens budget og velfærd 100</a:t>
            </a:r>
            <a:endParaRPr lang="da-DK" dirty="0"/>
          </a:p>
        </p:txBody>
      </p:sp>
      <p:sp>
        <p:nvSpPr>
          <p:cNvPr id="3" name="Pladsholder til indhold 2"/>
          <p:cNvSpPr>
            <a:spLocks noGrp="1"/>
          </p:cNvSpPr>
          <p:nvPr>
            <p:ph idx="1"/>
          </p:nvPr>
        </p:nvSpPr>
        <p:spPr/>
        <p:txBody>
          <a:bodyPr/>
          <a:lstStyle/>
          <a:p>
            <a:r>
              <a:rPr lang="da-DK" dirty="0" smtClean="0"/>
              <a:t>Forklar hvad der menes med statens budget</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3150593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Statens budget og velfærd 200</a:t>
            </a:r>
            <a:endParaRPr lang="da-DK" dirty="0"/>
          </a:p>
        </p:txBody>
      </p:sp>
      <p:sp>
        <p:nvSpPr>
          <p:cNvPr id="3" name="Pladsholder til indhold 2"/>
          <p:cNvSpPr>
            <a:spLocks noGrp="1"/>
          </p:cNvSpPr>
          <p:nvPr>
            <p:ph idx="1"/>
          </p:nvPr>
        </p:nvSpPr>
        <p:spPr/>
        <p:txBody>
          <a:bodyPr/>
          <a:lstStyle/>
          <a:p>
            <a:r>
              <a:rPr lang="da-DK" dirty="0" smtClean="0"/>
              <a:t>Ifølge vækst og stabilitetspagten må underskuddet på den offentlige saldo ikke overskride BNP med mere end hvor mange </a:t>
            </a:r>
            <a:r>
              <a:rPr lang="da-DK" dirty="0" err="1" smtClean="0"/>
              <a:t>pct</a:t>
            </a:r>
            <a:r>
              <a:rPr lang="da-DK" dirty="0" smtClean="0"/>
              <a:t>?</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307131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4294967295"/>
            <p:extLst>
              <p:ext uri="{D42A27DB-BD31-4B8C-83A1-F6EECF244321}">
                <p14:modId xmlns:p14="http://schemas.microsoft.com/office/powerpoint/2010/main" val="3229122397"/>
              </p:ext>
            </p:extLst>
          </p:nvPr>
        </p:nvGraphicFramePr>
        <p:xfrm>
          <a:off x="914400" y="1967293"/>
          <a:ext cx="10515600" cy="249428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da-DK" dirty="0" smtClean="0"/>
                        <a:t>Beskæftigelse</a:t>
                      </a:r>
                      <a:endParaRPr lang="da-DK" dirty="0"/>
                    </a:p>
                  </a:txBody>
                  <a:tcPr/>
                </a:tc>
                <a:tc>
                  <a:txBody>
                    <a:bodyPr/>
                    <a:lstStyle/>
                    <a:p>
                      <a:r>
                        <a:rPr lang="da-DK" dirty="0" smtClean="0"/>
                        <a:t>Inflation</a:t>
                      </a:r>
                      <a:endParaRPr lang="da-DK" dirty="0"/>
                    </a:p>
                  </a:txBody>
                  <a:tcPr/>
                </a:tc>
                <a:tc>
                  <a:txBody>
                    <a:bodyPr/>
                    <a:lstStyle/>
                    <a:p>
                      <a:r>
                        <a:rPr lang="da-DK" dirty="0" smtClean="0"/>
                        <a:t>Vækst</a:t>
                      </a:r>
                      <a:endParaRPr lang="da-DK" dirty="0"/>
                    </a:p>
                  </a:txBody>
                  <a:tcPr/>
                </a:tc>
                <a:tc>
                  <a:txBody>
                    <a:bodyPr/>
                    <a:lstStyle/>
                    <a:p>
                      <a:r>
                        <a:rPr lang="da-DK" dirty="0" smtClean="0"/>
                        <a:t>Statens budget og velfærd</a:t>
                      </a:r>
                      <a:endParaRPr lang="da-DK" dirty="0"/>
                    </a:p>
                  </a:txBody>
                  <a:tcPr/>
                </a:tc>
                <a:tc>
                  <a:txBody>
                    <a:bodyPr/>
                    <a:lstStyle/>
                    <a:p>
                      <a:r>
                        <a:rPr lang="da-DK" dirty="0" smtClean="0"/>
                        <a:t>Betalingsbalancen</a:t>
                      </a:r>
                      <a:endParaRPr lang="da-DK" dirty="0"/>
                    </a:p>
                  </a:txBody>
                  <a:tcPr/>
                </a:tc>
              </a:tr>
              <a:tr h="370840">
                <a:tc>
                  <a:txBody>
                    <a:bodyPr/>
                    <a:lstStyle/>
                    <a:p>
                      <a:r>
                        <a:rPr lang="da-DK" dirty="0" smtClean="0">
                          <a:hlinkClick r:id="rId2" action="ppaction://hlinksldjump"/>
                        </a:rPr>
                        <a:t>100</a:t>
                      </a:r>
                      <a:endParaRPr lang="da-DK" dirty="0"/>
                    </a:p>
                  </a:txBody>
                  <a:tcPr/>
                </a:tc>
                <a:tc>
                  <a:txBody>
                    <a:bodyPr/>
                    <a:lstStyle/>
                    <a:p>
                      <a:r>
                        <a:rPr lang="da-DK" dirty="0" smtClean="0">
                          <a:hlinkClick r:id="rId3" action="ppaction://hlinksldjump"/>
                        </a:rPr>
                        <a:t>100</a:t>
                      </a:r>
                      <a:endParaRPr lang="da-DK" dirty="0"/>
                    </a:p>
                  </a:txBody>
                  <a:tcPr/>
                </a:tc>
                <a:tc>
                  <a:txBody>
                    <a:bodyPr/>
                    <a:lstStyle/>
                    <a:p>
                      <a:r>
                        <a:rPr lang="da-DK" dirty="0" smtClean="0">
                          <a:hlinkClick r:id="rId4" action="ppaction://hlinksldjump"/>
                        </a:rPr>
                        <a:t>100</a:t>
                      </a:r>
                      <a:endParaRPr lang="da-DK" dirty="0"/>
                    </a:p>
                  </a:txBody>
                  <a:tcPr/>
                </a:tc>
                <a:tc>
                  <a:txBody>
                    <a:bodyPr/>
                    <a:lstStyle/>
                    <a:p>
                      <a:r>
                        <a:rPr lang="da-DK" dirty="0" smtClean="0">
                          <a:hlinkClick r:id="rId5" action="ppaction://hlinksldjump"/>
                        </a:rPr>
                        <a:t>100</a:t>
                      </a:r>
                      <a:endParaRPr lang="da-DK" dirty="0"/>
                    </a:p>
                  </a:txBody>
                  <a:tcPr/>
                </a:tc>
                <a:tc>
                  <a:txBody>
                    <a:bodyPr/>
                    <a:lstStyle/>
                    <a:p>
                      <a:r>
                        <a:rPr lang="da-DK" dirty="0" smtClean="0">
                          <a:hlinkClick r:id="rId6" action="ppaction://hlinksldjump"/>
                        </a:rPr>
                        <a:t>100</a:t>
                      </a:r>
                      <a:endParaRPr lang="da-DK" dirty="0"/>
                    </a:p>
                  </a:txBody>
                  <a:tcPr/>
                </a:tc>
              </a:tr>
              <a:tr h="370840">
                <a:tc>
                  <a:txBody>
                    <a:bodyPr/>
                    <a:lstStyle/>
                    <a:p>
                      <a:r>
                        <a:rPr lang="da-DK" dirty="0" smtClean="0">
                          <a:hlinkClick r:id="rId7" action="ppaction://hlinksldjump"/>
                        </a:rPr>
                        <a:t>200</a:t>
                      </a:r>
                      <a:endParaRPr lang="da-DK" dirty="0"/>
                    </a:p>
                  </a:txBody>
                  <a:tcPr/>
                </a:tc>
                <a:tc>
                  <a:txBody>
                    <a:bodyPr/>
                    <a:lstStyle/>
                    <a:p>
                      <a:r>
                        <a:rPr lang="da-DK" dirty="0" smtClean="0">
                          <a:hlinkClick r:id="rId8" action="ppaction://hlinksldjump"/>
                        </a:rPr>
                        <a:t>200</a:t>
                      </a:r>
                      <a:endParaRPr lang="da-DK" dirty="0"/>
                    </a:p>
                  </a:txBody>
                  <a:tcPr/>
                </a:tc>
                <a:tc>
                  <a:txBody>
                    <a:bodyPr/>
                    <a:lstStyle/>
                    <a:p>
                      <a:r>
                        <a:rPr lang="da-DK" dirty="0" smtClean="0">
                          <a:hlinkClick r:id="rId9" action="ppaction://hlinksldjump"/>
                        </a:rPr>
                        <a:t>200</a:t>
                      </a:r>
                      <a:endParaRPr lang="da-DK" dirty="0"/>
                    </a:p>
                  </a:txBody>
                  <a:tcPr/>
                </a:tc>
                <a:tc>
                  <a:txBody>
                    <a:bodyPr/>
                    <a:lstStyle/>
                    <a:p>
                      <a:r>
                        <a:rPr lang="da-DK" dirty="0" smtClean="0">
                          <a:hlinkClick r:id="rId10" action="ppaction://hlinksldjump"/>
                        </a:rPr>
                        <a:t>200</a:t>
                      </a:r>
                      <a:endParaRPr lang="da-DK" dirty="0"/>
                    </a:p>
                  </a:txBody>
                  <a:tcPr/>
                </a:tc>
                <a:tc>
                  <a:txBody>
                    <a:bodyPr/>
                    <a:lstStyle/>
                    <a:p>
                      <a:r>
                        <a:rPr lang="da-DK" dirty="0" smtClean="0">
                          <a:hlinkClick r:id="rId11" action="ppaction://hlinksldjump"/>
                        </a:rPr>
                        <a:t>200</a:t>
                      </a:r>
                      <a:endParaRPr lang="da-DK" dirty="0"/>
                    </a:p>
                  </a:txBody>
                  <a:tcPr/>
                </a:tc>
              </a:tr>
              <a:tr h="370840">
                <a:tc>
                  <a:txBody>
                    <a:bodyPr/>
                    <a:lstStyle/>
                    <a:p>
                      <a:r>
                        <a:rPr lang="da-DK" dirty="0" smtClean="0">
                          <a:hlinkClick r:id="rId12" action="ppaction://hlinksldjump"/>
                        </a:rPr>
                        <a:t>300</a:t>
                      </a:r>
                      <a:endParaRPr lang="da-DK" dirty="0"/>
                    </a:p>
                  </a:txBody>
                  <a:tcPr/>
                </a:tc>
                <a:tc>
                  <a:txBody>
                    <a:bodyPr/>
                    <a:lstStyle/>
                    <a:p>
                      <a:r>
                        <a:rPr lang="da-DK" dirty="0" smtClean="0">
                          <a:hlinkClick r:id="rId13" action="ppaction://hlinksldjump"/>
                        </a:rPr>
                        <a:t>300</a:t>
                      </a:r>
                      <a:endParaRPr lang="da-DK" dirty="0"/>
                    </a:p>
                  </a:txBody>
                  <a:tcPr/>
                </a:tc>
                <a:tc>
                  <a:txBody>
                    <a:bodyPr/>
                    <a:lstStyle/>
                    <a:p>
                      <a:r>
                        <a:rPr lang="da-DK" dirty="0" smtClean="0">
                          <a:hlinkClick r:id="rId14" action="ppaction://hlinksldjump"/>
                        </a:rPr>
                        <a:t>300</a:t>
                      </a:r>
                      <a:endParaRPr lang="da-DK" dirty="0"/>
                    </a:p>
                  </a:txBody>
                  <a:tcPr/>
                </a:tc>
                <a:tc>
                  <a:txBody>
                    <a:bodyPr/>
                    <a:lstStyle/>
                    <a:p>
                      <a:r>
                        <a:rPr lang="da-DK" dirty="0" smtClean="0">
                          <a:hlinkClick r:id="rId15" action="ppaction://hlinksldjump"/>
                        </a:rPr>
                        <a:t>300</a:t>
                      </a:r>
                      <a:endParaRPr lang="da-DK" dirty="0"/>
                    </a:p>
                  </a:txBody>
                  <a:tcPr/>
                </a:tc>
                <a:tc>
                  <a:txBody>
                    <a:bodyPr/>
                    <a:lstStyle/>
                    <a:p>
                      <a:r>
                        <a:rPr lang="da-DK" dirty="0" smtClean="0">
                          <a:hlinkClick r:id="rId16" action="ppaction://hlinksldjump"/>
                        </a:rPr>
                        <a:t>300</a:t>
                      </a:r>
                      <a:endParaRPr lang="da-DK" dirty="0"/>
                    </a:p>
                  </a:txBody>
                  <a:tcPr/>
                </a:tc>
              </a:tr>
              <a:tr h="370840">
                <a:tc>
                  <a:txBody>
                    <a:bodyPr/>
                    <a:lstStyle/>
                    <a:p>
                      <a:r>
                        <a:rPr lang="da-DK" dirty="0" smtClean="0">
                          <a:hlinkClick r:id="rId17" action="ppaction://hlinksldjump"/>
                        </a:rPr>
                        <a:t>400</a:t>
                      </a:r>
                      <a:endParaRPr lang="da-DK" dirty="0"/>
                    </a:p>
                  </a:txBody>
                  <a:tcPr/>
                </a:tc>
                <a:tc>
                  <a:txBody>
                    <a:bodyPr/>
                    <a:lstStyle/>
                    <a:p>
                      <a:r>
                        <a:rPr lang="da-DK" dirty="0" smtClean="0">
                          <a:hlinkClick r:id="rId18" action="ppaction://hlinksldjump"/>
                        </a:rPr>
                        <a:t>400</a:t>
                      </a:r>
                      <a:endParaRPr lang="da-DK" dirty="0"/>
                    </a:p>
                  </a:txBody>
                  <a:tcPr/>
                </a:tc>
                <a:tc>
                  <a:txBody>
                    <a:bodyPr/>
                    <a:lstStyle/>
                    <a:p>
                      <a:r>
                        <a:rPr lang="da-DK" dirty="0" smtClean="0">
                          <a:hlinkClick r:id="rId19" action="ppaction://hlinksldjump"/>
                        </a:rPr>
                        <a:t>400</a:t>
                      </a:r>
                      <a:endParaRPr lang="da-DK" dirty="0"/>
                    </a:p>
                  </a:txBody>
                  <a:tcPr/>
                </a:tc>
                <a:tc>
                  <a:txBody>
                    <a:bodyPr/>
                    <a:lstStyle/>
                    <a:p>
                      <a:r>
                        <a:rPr lang="da-DK" dirty="0" smtClean="0">
                          <a:hlinkClick r:id="rId20" action="ppaction://hlinksldjump"/>
                        </a:rPr>
                        <a:t>400</a:t>
                      </a:r>
                      <a:endParaRPr lang="da-DK" dirty="0"/>
                    </a:p>
                  </a:txBody>
                  <a:tcPr/>
                </a:tc>
                <a:tc>
                  <a:txBody>
                    <a:bodyPr/>
                    <a:lstStyle/>
                    <a:p>
                      <a:r>
                        <a:rPr lang="da-DK" dirty="0" smtClean="0">
                          <a:hlinkClick r:id="rId21" action="ppaction://hlinksldjump"/>
                        </a:rPr>
                        <a:t>400</a:t>
                      </a:r>
                      <a:endParaRPr lang="da-DK" dirty="0"/>
                    </a:p>
                  </a:txBody>
                  <a:tcPr/>
                </a:tc>
              </a:tr>
              <a:tr h="370840">
                <a:tc>
                  <a:txBody>
                    <a:bodyPr/>
                    <a:lstStyle/>
                    <a:p>
                      <a:r>
                        <a:rPr lang="da-DK" dirty="0" smtClean="0">
                          <a:hlinkClick r:id="rId22" action="ppaction://hlinksldjump"/>
                        </a:rPr>
                        <a:t>500</a:t>
                      </a:r>
                      <a:endParaRPr lang="da-DK" dirty="0"/>
                    </a:p>
                  </a:txBody>
                  <a:tcPr/>
                </a:tc>
                <a:tc>
                  <a:txBody>
                    <a:bodyPr/>
                    <a:lstStyle/>
                    <a:p>
                      <a:r>
                        <a:rPr lang="da-DK" dirty="0" smtClean="0">
                          <a:hlinkClick r:id="rId23" action="ppaction://hlinksldjump"/>
                        </a:rPr>
                        <a:t>500</a:t>
                      </a:r>
                      <a:endParaRPr lang="da-DK" dirty="0"/>
                    </a:p>
                  </a:txBody>
                  <a:tcPr/>
                </a:tc>
                <a:tc>
                  <a:txBody>
                    <a:bodyPr/>
                    <a:lstStyle/>
                    <a:p>
                      <a:r>
                        <a:rPr lang="da-DK" dirty="0" smtClean="0">
                          <a:hlinkClick r:id="rId24" action="ppaction://hlinksldjump"/>
                        </a:rPr>
                        <a:t>500</a:t>
                      </a:r>
                      <a:endParaRPr lang="da-DK" dirty="0"/>
                    </a:p>
                  </a:txBody>
                  <a:tcPr/>
                </a:tc>
                <a:tc>
                  <a:txBody>
                    <a:bodyPr/>
                    <a:lstStyle/>
                    <a:p>
                      <a:r>
                        <a:rPr lang="da-DK" dirty="0" smtClean="0">
                          <a:hlinkClick r:id="rId25" action="ppaction://hlinksldjump"/>
                        </a:rPr>
                        <a:t>500</a:t>
                      </a:r>
                      <a:endParaRPr lang="da-DK" dirty="0"/>
                    </a:p>
                  </a:txBody>
                  <a:tcPr/>
                </a:tc>
                <a:tc>
                  <a:txBody>
                    <a:bodyPr/>
                    <a:lstStyle/>
                    <a:p>
                      <a:r>
                        <a:rPr lang="da-DK" dirty="0" smtClean="0">
                          <a:hlinkClick r:id="rId26" action="ppaction://hlinksldjump"/>
                        </a:rPr>
                        <a:t>500</a:t>
                      </a:r>
                      <a:endParaRPr lang="da-DK" dirty="0"/>
                    </a:p>
                  </a:txBody>
                  <a:tcPr/>
                </a:tc>
              </a:tr>
            </a:tbl>
          </a:graphicData>
        </a:graphic>
      </p:graphicFrame>
    </p:spTree>
    <p:extLst>
      <p:ext uri="{BB962C8B-B14F-4D97-AF65-F5344CB8AC3E}">
        <p14:creationId xmlns:p14="http://schemas.microsoft.com/office/powerpoint/2010/main" val="1138864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Statens budget og velfærd 300</a:t>
            </a:r>
            <a:endParaRPr lang="da-DK" dirty="0"/>
          </a:p>
        </p:txBody>
      </p:sp>
      <p:sp>
        <p:nvSpPr>
          <p:cNvPr id="3" name="Pladsholder til indhold 2"/>
          <p:cNvSpPr>
            <a:spLocks noGrp="1"/>
          </p:cNvSpPr>
          <p:nvPr>
            <p:ph idx="1"/>
          </p:nvPr>
        </p:nvSpPr>
        <p:spPr/>
        <p:txBody>
          <a:bodyPr/>
          <a:lstStyle/>
          <a:p>
            <a:r>
              <a:rPr lang="da-DK" dirty="0" smtClean="0"/>
              <a:t>Forklar hvordan henholdsvis høj- og lavkonjunktur kan påvirke statens budget</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679046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Statens budget og velfærd 400</a:t>
            </a:r>
            <a:endParaRPr lang="da-DK" dirty="0"/>
          </a:p>
        </p:txBody>
      </p:sp>
      <p:sp>
        <p:nvSpPr>
          <p:cNvPr id="3" name="Pladsholder til indhold 2"/>
          <p:cNvSpPr>
            <a:spLocks noGrp="1"/>
          </p:cNvSpPr>
          <p:nvPr>
            <p:ph idx="1"/>
          </p:nvPr>
        </p:nvSpPr>
        <p:spPr/>
        <p:txBody>
          <a:bodyPr/>
          <a:lstStyle/>
          <a:p>
            <a:r>
              <a:rPr lang="da-DK" dirty="0" smtClean="0"/>
              <a:t>Hvis vi har overskud på statens budget er der råd til mere velfærd. Forklar to af de udfordringer den danske velfærdsstat står overfor.</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709373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Statens budget og velfærd 500</a:t>
            </a:r>
            <a:endParaRPr lang="da-DK" dirty="0"/>
          </a:p>
        </p:txBody>
      </p:sp>
      <p:sp>
        <p:nvSpPr>
          <p:cNvPr id="3" name="Pladsholder til indhold 2"/>
          <p:cNvSpPr>
            <a:spLocks noGrp="1"/>
          </p:cNvSpPr>
          <p:nvPr>
            <p:ph idx="1"/>
          </p:nvPr>
        </p:nvSpPr>
        <p:spPr>
          <a:xfrm>
            <a:off x="838200" y="1408871"/>
            <a:ext cx="10515600" cy="4351338"/>
          </a:xfrm>
        </p:spPr>
        <p:txBody>
          <a:bodyPr/>
          <a:lstStyle/>
          <a:p>
            <a:pPr marL="0" indent="0">
              <a:buNone/>
            </a:pPr>
            <a:r>
              <a:rPr lang="da-DK" dirty="0" smtClean="0"/>
              <a:t>Vi diskuterer ofte om vi har råd til velfærd. I Danmark kan man ikke sige velfærd uden også at sige skat. Forklar personskattesystemet som det ser ud anno 2016</a:t>
            </a:r>
          </a:p>
          <a:p>
            <a:pPr marL="0" indent="0">
              <a:buNone/>
            </a:pP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pic>
        <p:nvPicPr>
          <p:cNvPr id="1028" name="Picture 4" descr="Personskattesystemet20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4160" y="2734434"/>
            <a:ext cx="6281800" cy="375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536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Betalingsbalance 100</a:t>
            </a:r>
            <a:endParaRPr lang="da-DK" dirty="0"/>
          </a:p>
        </p:txBody>
      </p:sp>
      <p:sp>
        <p:nvSpPr>
          <p:cNvPr id="3" name="Pladsholder til indhold 2"/>
          <p:cNvSpPr>
            <a:spLocks noGrp="1"/>
          </p:cNvSpPr>
          <p:nvPr>
            <p:ph idx="1"/>
          </p:nvPr>
        </p:nvSpPr>
        <p:spPr/>
        <p:txBody>
          <a:bodyPr/>
          <a:lstStyle/>
          <a:p>
            <a:r>
              <a:rPr lang="da-DK" dirty="0" smtClean="0"/>
              <a:t>Definér begrebet betalingsbalance</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641119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Betalingsbalance 200</a:t>
            </a:r>
            <a:endParaRPr lang="da-DK" dirty="0"/>
          </a:p>
        </p:txBody>
      </p:sp>
      <p:sp>
        <p:nvSpPr>
          <p:cNvPr id="3" name="Pladsholder til indhold 2"/>
          <p:cNvSpPr>
            <a:spLocks noGrp="1"/>
          </p:cNvSpPr>
          <p:nvPr>
            <p:ph idx="1"/>
          </p:nvPr>
        </p:nvSpPr>
        <p:spPr/>
        <p:txBody>
          <a:bodyPr/>
          <a:lstStyle/>
          <a:p>
            <a:r>
              <a:rPr lang="da-DK" dirty="0" smtClean="0"/>
              <a:t>Nævn de fire delbalancer der sammen udgør de løbende poster</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238031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Betalingsbalance 300</a:t>
            </a:r>
            <a:endParaRPr lang="da-DK" dirty="0"/>
          </a:p>
        </p:txBody>
      </p:sp>
      <p:sp>
        <p:nvSpPr>
          <p:cNvPr id="3" name="Pladsholder til indhold 2"/>
          <p:cNvSpPr>
            <a:spLocks noGrp="1"/>
          </p:cNvSpPr>
          <p:nvPr>
            <p:ph idx="1"/>
          </p:nvPr>
        </p:nvSpPr>
        <p:spPr/>
        <p:txBody>
          <a:bodyPr/>
          <a:lstStyle/>
          <a:p>
            <a:r>
              <a:rPr lang="da-DK" dirty="0" smtClean="0"/>
              <a:t>Forklar forskellen mellem udlandsgæld og statsgæld</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550510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Betalingsbalance 400</a:t>
            </a:r>
            <a:endParaRPr lang="da-DK" dirty="0"/>
          </a:p>
        </p:txBody>
      </p:sp>
      <p:sp>
        <p:nvSpPr>
          <p:cNvPr id="3" name="Pladsholder til indhold 2"/>
          <p:cNvSpPr>
            <a:spLocks noGrp="1"/>
          </p:cNvSpPr>
          <p:nvPr>
            <p:ph idx="1"/>
          </p:nvPr>
        </p:nvSpPr>
        <p:spPr/>
        <p:txBody>
          <a:bodyPr/>
          <a:lstStyle/>
          <a:p>
            <a:r>
              <a:rPr lang="da-DK" dirty="0" smtClean="0"/>
              <a:t>Forklar hvordan man kan bruge henholdsvis finans- og pengepolitik til at få overskud på de løbende poster. Kan du samtidig tegne en udbuds- og efterspørgselskurve der viser det, du forklarer, kan du fordoble pointtallet og opnå 800 point i stedet for 400.</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282993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Betalingsbalance 500</a:t>
            </a:r>
            <a:endParaRPr lang="da-DK" dirty="0"/>
          </a:p>
        </p:txBody>
      </p:sp>
      <p:sp>
        <p:nvSpPr>
          <p:cNvPr id="3" name="Pladsholder til indhold 2"/>
          <p:cNvSpPr>
            <a:spLocks noGrp="1"/>
          </p:cNvSpPr>
          <p:nvPr>
            <p:ph idx="1"/>
          </p:nvPr>
        </p:nvSpPr>
        <p:spPr/>
        <p:txBody>
          <a:bodyPr/>
          <a:lstStyle/>
          <a:p>
            <a:r>
              <a:rPr lang="da-DK" dirty="0" smtClean="0"/>
              <a:t>Nogle lande vælger at føre en importsubstitutionspolitik for at få overskud på de løbende poster. </a:t>
            </a:r>
            <a:r>
              <a:rPr lang="da-DK" smtClean="0"/>
              <a:t>Forklar hvordan det kan lade sig gøre.</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160260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Beskæftigelse 100</a:t>
            </a:r>
            <a:endParaRPr lang="da-DK" dirty="0"/>
          </a:p>
        </p:txBody>
      </p:sp>
      <p:sp>
        <p:nvSpPr>
          <p:cNvPr id="3" name="Pladsholder til indhold 2"/>
          <p:cNvSpPr>
            <a:spLocks noGrp="1"/>
          </p:cNvSpPr>
          <p:nvPr>
            <p:ph idx="1"/>
          </p:nvPr>
        </p:nvSpPr>
        <p:spPr/>
        <p:txBody>
          <a:bodyPr/>
          <a:lstStyle/>
          <a:p>
            <a:r>
              <a:rPr lang="da-DK" dirty="0" smtClean="0"/>
              <a:t>Et af regeringens mål er at få flere i beskæftigelse og væk fra arbejdsløshedskøen. Nævn én ud af flere definitioner på begrebet arbejdsløshed</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07502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Beskæftigelse 200</a:t>
            </a:r>
            <a:endParaRPr lang="da-DK" dirty="0"/>
          </a:p>
        </p:txBody>
      </p:sp>
      <p:sp>
        <p:nvSpPr>
          <p:cNvPr id="3" name="Pladsholder til indhold 2"/>
          <p:cNvSpPr>
            <a:spLocks noGrp="1"/>
          </p:cNvSpPr>
          <p:nvPr>
            <p:ph idx="1"/>
          </p:nvPr>
        </p:nvSpPr>
        <p:spPr/>
        <p:txBody>
          <a:bodyPr/>
          <a:lstStyle/>
          <a:p>
            <a:r>
              <a:rPr lang="da-DK" dirty="0"/>
              <a:t>Et af regeringens mål er at få flere i beskæftigelse og væk fra arbejdsløshedskøen</a:t>
            </a:r>
            <a:r>
              <a:rPr lang="da-DK" dirty="0" smtClean="0"/>
              <a:t>. Arbejdsløsheden steg bl.a. under den økonomiske krise. Hvilken type arbejdsløshed så vi som følge af denne krise?</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361935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Beskæftigelse 300</a:t>
            </a:r>
            <a:endParaRPr lang="da-DK" dirty="0"/>
          </a:p>
        </p:txBody>
      </p:sp>
      <p:sp>
        <p:nvSpPr>
          <p:cNvPr id="3" name="Pladsholder til indhold 2"/>
          <p:cNvSpPr>
            <a:spLocks noGrp="1"/>
          </p:cNvSpPr>
          <p:nvPr>
            <p:ph idx="1"/>
          </p:nvPr>
        </p:nvSpPr>
        <p:spPr/>
        <p:txBody>
          <a:bodyPr/>
          <a:lstStyle/>
          <a:p>
            <a:r>
              <a:rPr lang="da-DK" dirty="0"/>
              <a:t>Et af regeringens mål er at få flere i beskæftigelse og væk fra </a:t>
            </a:r>
            <a:r>
              <a:rPr lang="da-DK" dirty="0" smtClean="0"/>
              <a:t>arbejdsløshedskøen. Man taler om fire forskellige typer af arbejdsløshed. Nævn de fire typer.</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180907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Beskæftigelse 400</a:t>
            </a:r>
            <a:endParaRPr lang="da-DK" dirty="0"/>
          </a:p>
        </p:txBody>
      </p:sp>
      <p:sp>
        <p:nvSpPr>
          <p:cNvPr id="3" name="Pladsholder til indhold 2"/>
          <p:cNvSpPr>
            <a:spLocks noGrp="1"/>
          </p:cNvSpPr>
          <p:nvPr>
            <p:ph idx="1"/>
          </p:nvPr>
        </p:nvSpPr>
        <p:spPr/>
        <p:txBody>
          <a:bodyPr/>
          <a:lstStyle/>
          <a:p>
            <a:r>
              <a:rPr lang="da-DK" dirty="0" smtClean="0"/>
              <a:t>Forklar hvordan man på kort sigt kan opnå øget beskæftigelse ved at bruge finans- og pengepolitik</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3991493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Beskæftigelse 500</a:t>
            </a:r>
            <a:endParaRPr lang="da-DK" dirty="0"/>
          </a:p>
        </p:txBody>
      </p:sp>
      <p:sp>
        <p:nvSpPr>
          <p:cNvPr id="3" name="Pladsholder til indhold 2"/>
          <p:cNvSpPr>
            <a:spLocks noGrp="1"/>
          </p:cNvSpPr>
          <p:nvPr>
            <p:ph idx="1"/>
          </p:nvPr>
        </p:nvSpPr>
        <p:spPr/>
        <p:txBody>
          <a:bodyPr/>
          <a:lstStyle/>
          <a:p>
            <a:r>
              <a:rPr lang="da-DK" dirty="0" smtClean="0"/>
              <a:t>Forklar hvordan man på lang sigt kan opnå beskæftigelse ved at bruge interventionistisk eller markedsorienteret strukturpolitik</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223876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Inflation 100</a:t>
            </a:r>
            <a:endParaRPr lang="da-DK" dirty="0"/>
          </a:p>
        </p:txBody>
      </p:sp>
      <p:sp>
        <p:nvSpPr>
          <p:cNvPr id="3" name="Pladsholder til indhold 2"/>
          <p:cNvSpPr>
            <a:spLocks noGrp="1"/>
          </p:cNvSpPr>
          <p:nvPr>
            <p:ph idx="1"/>
          </p:nvPr>
        </p:nvSpPr>
        <p:spPr/>
        <p:txBody>
          <a:bodyPr/>
          <a:lstStyle/>
          <a:p>
            <a:r>
              <a:rPr lang="da-DK" dirty="0" smtClean="0"/>
              <a:t>Definér begrebet inflation</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609175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Inflation 200</a:t>
            </a:r>
            <a:endParaRPr lang="da-DK" dirty="0"/>
          </a:p>
        </p:txBody>
      </p:sp>
      <p:sp>
        <p:nvSpPr>
          <p:cNvPr id="3" name="Pladsholder til indhold 2"/>
          <p:cNvSpPr>
            <a:spLocks noGrp="1"/>
          </p:cNvSpPr>
          <p:nvPr>
            <p:ph idx="1"/>
          </p:nvPr>
        </p:nvSpPr>
        <p:spPr/>
        <p:txBody>
          <a:bodyPr/>
          <a:lstStyle/>
          <a:p>
            <a:r>
              <a:rPr lang="da-DK" dirty="0" smtClean="0"/>
              <a:t>Nævn 3-4 omkostninger ved inflation</a:t>
            </a:r>
            <a:endParaRPr lang="da-DK" dirty="0"/>
          </a:p>
        </p:txBody>
      </p:sp>
      <p:pic>
        <p:nvPicPr>
          <p:cNvPr id="4" name="Billede 3">
            <a:hlinkClick r:id="rId2" action="ppaction://hlinksldjump"/>
          </p:cNvPr>
          <p:cNvPicPr>
            <a:picLocks noChangeAspect="1"/>
          </p:cNvPicPr>
          <p:nvPr/>
        </p:nvPicPr>
        <p:blipFill>
          <a:blip r:embed="rId3"/>
          <a:stretch>
            <a:fillRect/>
          </a:stretch>
        </p:blipFill>
        <p:spPr>
          <a:xfrm>
            <a:off x="9388648" y="3503052"/>
            <a:ext cx="1574761" cy="2257157"/>
          </a:xfrm>
          <a:prstGeom prst="rect">
            <a:avLst/>
          </a:prstGeom>
        </p:spPr>
      </p:pic>
    </p:spTree>
    <p:extLst>
      <p:ext uri="{BB962C8B-B14F-4D97-AF65-F5344CB8AC3E}">
        <p14:creationId xmlns:p14="http://schemas.microsoft.com/office/powerpoint/2010/main" val="3302068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589</Words>
  <Application>Microsoft Office PowerPoint</Application>
  <PresentationFormat>Widescreen</PresentationFormat>
  <Paragraphs>82</Paragraphs>
  <Slides>27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27</vt:i4>
      </vt:variant>
    </vt:vector>
  </HeadingPairs>
  <TitlesOfParts>
    <vt:vector size="31" baseType="lpstr">
      <vt:lpstr>Arial</vt:lpstr>
      <vt:lpstr>Calibri</vt:lpstr>
      <vt:lpstr>Calibri Light</vt:lpstr>
      <vt:lpstr>Office-tema</vt:lpstr>
      <vt:lpstr>Jeopardy</vt:lpstr>
      <vt:lpstr>PowerPoint-præsentation</vt:lpstr>
      <vt:lpstr>Beskæftigelse 100</vt:lpstr>
      <vt:lpstr>Beskæftigelse 200</vt:lpstr>
      <vt:lpstr>Beskæftigelse 300</vt:lpstr>
      <vt:lpstr>Beskæftigelse 400</vt:lpstr>
      <vt:lpstr>Beskæftigelse 500</vt:lpstr>
      <vt:lpstr>Inflation 100</vt:lpstr>
      <vt:lpstr>Inflation 200</vt:lpstr>
      <vt:lpstr>Inflation 300</vt:lpstr>
      <vt:lpstr>Inflation 400</vt:lpstr>
      <vt:lpstr>Inflation 500</vt:lpstr>
      <vt:lpstr>Vækst 100</vt:lpstr>
      <vt:lpstr>Vækst 200</vt:lpstr>
      <vt:lpstr>Vækst 300</vt:lpstr>
      <vt:lpstr>Vækst 400</vt:lpstr>
      <vt:lpstr>Vækst 500</vt:lpstr>
      <vt:lpstr>Statens budget og velfærd 100</vt:lpstr>
      <vt:lpstr>Statens budget og velfærd 200</vt:lpstr>
      <vt:lpstr>Statens budget og velfærd 300</vt:lpstr>
      <vt:lpstr>Statens budget og velfærd 400</vt:lpstr>
      <vt:lpstr>Statens budget og velfærd 500</vt:lpstr>
      <vt:lpstr>Betalingsbalance 100</vt:lpstr>
      <vt:lpstr>Betalingsbalance 200</vt:lpstr>
      <vt:lpstr>Betalingsbalance 300</vt:lpstr>
      <vt:lpstr>Betalingsbalance 400</vt:lpstr>
      <vt:lpstr>Betalingsbalance 500</vt:lpstr>
    </vt:vector>
  </TitlesOfParts>
  <Company>IT-Center Fyn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Lene Nibuhr Andersen</dc:creator>
  <cp:lastModifiedBy>Lene Nibuhr Andersen</cp:lastModifiedBy>
  <cp:revision>9</cp:revision>
  <dcterms:created xsi:type="dcterms:W3CDTF">2016-06-09T13:00:04Z</dcterms:created>
  <dcterms:modified xsi:type="dcterms:W3CDTF">2016-06-11T09:16:01Z</dcterms:modified>
</cp:coreProperties>
</file>