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2" roundtripDataSignature="AMtx7mhYpMeHsG72bgSPkik8ZaOqsoZXt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Claus Frederiks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customschemas.google.com/relationships/presentationmetadata" Target="meta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9-23T12:19:08.192">
    <p:pos x="10" y="10"/>
    <p:text>Det fremgår ikke her hvad remedieringen er</p:text>
    <p:extLst>
      <p:ext uri="{C676402C-5697-4E1C-873F-D02D1690AC5C}">
        <p15:threadingInfo timeZoneBias="0"/>
      </p:ext>
      <p:ext uri="http://customooxmlschemas.google.com/">
        <go:slidesCustomData xmlns:go="http://customooxmlschemas.google.com/" commentPostId="AAAAP5xD1dQ"/>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09-23T18:22:15.188">
    <p:pos x="10" y="10"/>
    <p:text/>
    <p:extLst>
      <p:ext uri="{C676402C-5697-4E1C-873F-D02D1690AC5C}">
        <p15:threadingInfo timeZoneBias="0"/>
      </p:ext>
      <p:ext uri="http://customooxmlschemas.google.com/">
        <go:slidesCustomData xmlns:go="http://customooxmlschemas.google.com/" commentPostId="AAAAP5xD1d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DK"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File:Carta_Marina.jpeg#/media/File:Carta_Marina.jpe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5.kb.dk/maps/kortsa/2012/jul/kortatlas/object85271/da/"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lhist.dk/tordenskjolds-liv-og-levned/"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Portugal startede med at udforske Afrikas vestkyst. Det var Henrik Søfareren (billede) som tog initiativ. Portugiserne var bl.a. interesseret i guld, sølv og handelsvarer. Der blev bygget oceangående skibe, studeret navigation og sejlads. Kaptajner blev uddannet til at være ”opdagelsesrejsende”.</a:t>
            </a:r>
            <a:endParaRPr/>
          </a:p>
          <a:p>
            <a:pPr indent="0" lvl="0" marL="0" marR="0" rtl="0" algn="l">
              <a:lnSpc>
                <a:spcPct val="100000"/>
              </a:lnSpc>
              <a:spcBef>
                <a:spcPts val="0"/>
              </a:spcBef>
              <a:spcAft>
                <a:spcPts val="0"/>
              </a:spcAft>
              <a:buClr>
                <a:schemeClr val="dk1"/>
              </a:buClr>
              <a:buSzPts val="1200"/>
              <a:buFont typeface="Calibri"/>
              <a:buNone/>
            </a:pPr>
            <a:r>
              <a:rPr lang="da-DK"/>
              <a:t>Christoffer Columbus i gangsatte den europæiske ekspansion af resten af verden, da han opdagede Amerika i 1492. </a:t>
            </a:r>
            <a:endParaRPr/>
          </a:p>
          <a:p>
            <a:pPr indent="0" lvl="0" marL="0" marR="0" rtl="0" algn="l">
              <a:lnSpc>
                <a:spcPct val="100000"/>
              </a:lnSpc>
              <a:spcBef>
                <a:spcPts val="0"/>
              </a:spcBef>
              <a:spcAft>
                <a:spcPts val="0"/>
              </a:spcAft>
              <a:buClr>
                <a:schemeClr val="dk1"/>
              </a:buClr>
              <a:buSzPts val="1200"/>
              <a:buFont typeface="Calibri"/>
              <a:buNone/>
            </a:pPr>
            <a:r>
              <a:rPr lang="da-DK"/>
              <a:t>Efterfølgende blev verden delt i en portugisisk og spansk sfære v. Tordesillas traktaten. Spanien koloniserede store dele af Sydamerika- Brasilien blev portugisisk. På mange punkter er det verdensbillede som vi har i dag skabt i denne periode, fx Sydamerika som er spansktalende. Kinas position i forhold til resten af verden før opdagelserne var markant højere. Store arealer, Nordamerika og Australien, blev koloniseret af europæere osv.</a:t>
            </a:r>
            <a:endParaRPr/>
          </a:p>
          <a:p>
            <a:pPr indent="0" lvl="0" marL="0" marR="0" rtl="0" algn="l">
              <a:lnSpc>
                <a:spcPct val="100000"/>
              </a:lnSpc>
              <a:spcBef>
                <a:spcPts val="0"/>
              </a:spcBef>
              <a:spcAft>
                <a:spcPts val="0"/>
              </a:spcAft>
              <a:buClr>
                <a:schemeClr val="dk1"/>
              </a:buClr>
              <a:buSzPts val="1200"/>
              <a:buFont typeface="Calibri"/>
              <a:buNone/>
            </a:pPr>
            <a:r>
              <a:rPr lang="da-DK"/>
              <a:t>De store opdagelsesrejsende er derfor portugisere eller spaniere i denne periode (eller i spansk tjeneste, som Columbus)</a:t>
            </a:r>
            <a:endParaRPr/>
          </a:p>
          <a:p>
            <a:pPr indent="0" lvl="0" marL="0" marR="0" rtl="0" algn="l">
              <a:lnSpc>
                <a:spcPct val="100000"/>
              </a:lnSpc>
              <a:spcBef>
                <a:spcPts val="0"/>
              </a:spcBef>
              <a:spcAft>
                <a:spcPts val="0"/>
              </a:spcAft>
              <a:buClr>
                <a:schemeClr val="dk1"/>
              </a:buClr>
              <a:buSzPts val="1200"/>
              <a:buFont typeface="Calibri"/>
              <a:buNone/>
            </a:pPr>
            <a:r>
              <a:rPr lang="da-DK"/>
              <a:t>I løbet af 1600 skiftede balancen og Holland (billedet er en hollandsk ostindien-farer) overtog mange af de portugisiske besiddelser i Asien. Lidt senere (stadig i 1600-tallet) begyndte England og Frankrig at røre på sig og overtog Spaniens dominans på verdenshavene.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 </a:t>
            </a:r>
            <a:endParaRPr/>
          </a:p>
        </p:txBody>
      </p:sp>
      <p:sp>
        <p:nvSpPr>
          <p:cNvPr id="164" name="Google Shape;16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Giv eleverne 5-10 min. til at navigere i spørgsmålene inden svarene gennemgås i plenum. Billedet er Thedore de Brys skildring af spaniernes behandling af den indianske befolkning. (De Bru var anti-spansk).</a:t>
            </a:r>
            <a:endParaRPr/>
          </a:p>
        </p:txBody>
      </p:sp>
      <p:sp>
        <p:nvSpPr>
          <p:cNvPr id="173" name="Google Shape;17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Kortet viser Tordesillastraktaten. Det var en aftale mellem Spanien og Portugal, der i 1494 opdelte verden i hhv. en spansk og en portugisisk interessesfære.</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Gruppearbejde. Man kan dele de forskellige kort ud på forskellige grupper. Øvelsesopgave: 1.2 på: https://forlagetcolumbus.dk/boeger/historie/blaa-danmarkshistorier/kapitel-1-soekongen/oevelsesopgaver/</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Hvis man sammenligner datidens kort med nutidens, så er de meget forskellige i forhold til detaljerighed, præcision og udsmykning. Udover at blive brugt til at sejle efter, var datidens søkort også mere end blot aftegninger af kysten og markeringer af grænser. De var næsten kunstværker i sig selv. Derfor melder sig forskellige spørgsmål. Først må man dog beskrive kortene. </a:t>
            </a:r>
            <a:endParaRPr/>
          </a:p>
        </p:txBody>
      </p:sp>
      <p:sp>
        <p:nvSpPr>
          <p:cNvPr id="181" name="Google Shape;18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da-DK"/>
              <a:t>Kort A: </a:t>
            </a:r>
            <a:r>
              <a:rPr lang="da-DK"/>
              <a:t>Olaus Magnus: </a:t>
            </a:r>
            <a:r>
              <a:rPr i="1" lang="da-DK"/>
              <a:t>Søkort og beskrivelse af nordiske lande. </a:t>
            </a:r>
            <a:r>
              <a:rPr lang="da-DK"/>
              <a:t>1527-39.. </a:t>
            </a:r>
            <a:r>
              <a:rPr lang="da-DK" sz="1200" u="sng">
                <a:solidFill>
                  <a:schemeClr val="dk1"/>
                </a:solidFill>
                <a:latin typeface="Calibri"/>
                <a:ea typeface="Calibri"/>
                <a:cs typeface="Calibri"/>
                <a:sym typeface="Calibri"/>
                <a:hlinkClick r:id="rId2">
                  <a:extLst>
                    <a:ext uri="{A12FA001-AC4F-418D-AE19-62706E023703}">
                      <ahyp:hlinkClr val="tx"/>
                    </a:ext>
                  </a:extLst>
                </a:hlinkClick>
              </a:rPr>
              <a:t>https://en.wikipedia.org/wiki/File:Carta_Marina.jpeg#/media/File:Carta_Marina.jpeg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89" name="Google Shape;18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Kort B:by Sebastian Muenster: A Universal Map of the World, 1550. https://upload.wikimedia.org/wikipedia/commons/3/3a/Typus_orbis_universalis%2C_Sebastian_Munster_1550.jpg</a:t>
            </a:r>
            <a:endParaRPr/>
          </a:p>
          <a:p>
            <a:pPr indent="0" lvl="0" marL="0" rtl="0" algn="l">
              <a:spcBef>
                <a:spcPts val="0"/>
              </a:spcBef>
              <a:spcAft>
                <a:spcPts val="0"/>
              </a:spcAft>
              <a:buNone/>
            </a:pPr>
            <a:r>
              <a:t/>
            </a:r>
            <a:endParaRPr/>
          </a:p>
        </p:txBody>
      </p:sp>
      <p:sp>
        <p:nvSpPr>
          <p:cNvPr id="196" name="Google Shape;19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Kort C: Matthäus Merian: Coppenhagen (Hafnia Metropolis et Portus Celeberrimus Daniae). 1638. </a:t>
            </a:r>
            <a:r>
              <a:rPr lang="da-DK" sz="1200" u="sng">
                <a:solidFill>
                  <a:schemeClr val="dk1"/>
                </a:solidFill>
                <a:latin typeface="Calibri"/>
                <a:ea typeface="Calibri"/>
                <a:cs typeface="Calibri"/>
                <a:sym typeface="Calibri"/>
                <a:hlinkClick r:id="rId2">
                  <a:extLst>
                    <a:ext uri="{A12FA001-AC4F-418D-AE19-62706E023703}">
                      <ahyp:hlinkClr val="tx"/>
                    </a:ext>
                  </a:extLst>
                </a:hlinkClick>
              </a:rPr>
              <a:t>http://www5.kb.dk/maps/kortsa/2012/jul/kortatlas/object85271/da/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03" name="Google Shape;20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Opsummering. Enten i plenum eller man kan for variations skyld lave et kort par-snak (med sidemakkeren) eller en hurtigskrivning. </a:t>
            </a:r>
            <a:endParaRPr/>
          </a:p>
        </p:txBody>
      </p:sp>
      <p:sp>
        <p:nvSpPr>
          <p:cNvPr id="210" name="Google Shape;21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Billedet er af et af Christian IV's orlogsskibe. Tegnet i 1616 – 1619 af hollænderen Jan Diricks van Campen.</a:t>
            </a:r>
            <a:endParaRPr/>
          </a:p>
        </p:txBody>
      </p:sp>
      <p:sp>
        <p:nvSpPr>
          <p:cNvPr id="218" name="Google Shape;21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Giv eleverne 5-10 min. til at navigere i spørgsmålene inden svarene gennemgås i plenum. Fotografiet forestiller Nyboder-kvarteret.</a:t>
            </a:r>
            <a:endParaRPr/>
          </a:p>
        </p:txBody>
      </p:sp>
      <p:sp>
        <p:nvSpPr>
          <p:cNvPr id="226" name="Google Shape;22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Krigsskibe tegnet af Christian 4. Grupper læser kilden: </a:t>
            </a:r>
            <a:r>
              <a:rPr lang="da-DK" sz="1200">
                <a:solidFill>
                  <a:schemeClr val="dk1"/>
                </a:solidFill>
                <a:latin typeface="Calibri"/>
                <a:ea typeface="Calibri"/>
                <a:cs typeface="Calibri"/>
                <a:sym typeface="Calibri"/>
              </a:rPr>
              <a:t>Opgave 1.4 – Kongens rejse mod nord (fra: https://forlagetcolumbus.dk/boeger/historie/blaa-danmarkshistorier/kapitel-1-soekongen/oevelsesopgaver/) mens de besvarer spørgsmålene 1-6 (Hvis klassen ikke har arbejdet med at formulere problemstillinger kan man udelade spørgsmål 6)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da-DK"/>
              <a:t>Da Christian d.4, som 22-årig i 1599 tog afsted på en 3 måneder lang forårs– og sommerekspedition, hvori halvdelen af orlogsflådens skibe deltog, til det yderste af rigets grænser i Nordnorge, var det med en række klare mål for øje. Kongens territoriale suverænitet over Nordatlanten og Nordnorge skulle hævdes over for den svenske konge og den russiske zar og området renses for sørøvere. Samtidig var målet også at beskytte egne fiske – og hvalfangsts-interesser og desuden statuere et eksempel, så de hollandske og engelske skibe ikke bedrev ulovlig handel men betalte told af deres handel med Rusland.  Med sig på denne rejse havde kongen et medlem af den dansk-norske forvaltning, Sivert Grubbe, der førte dagbog over rejsen.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34" name="Google Shape;23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Danmark har været en søfartsnation siden vikingetiden. Det er et ”lidt” glemt emne. Det har passet dårligt med landbrugshistorie/politisk historie (og til dels økonomisk historie). Vi er ikke kun en nation af bønder). Og da søfarten er global så det passer dårligt til nationalisme og den nationale fortælling. </a:t>
            </a:r>
            <a:endParaRPr/>
          </a:p>
          <a:p>
            <a:pPr indent="0" lvl="0" marL="0" marR="0" rtl="0" algn="l">
              <a:lnSpc>
                <a:spcPct val="100000"/>
              </a:lnSpc>
              <a:spcBef>
                <a:spcPts val="0"/>
              </a:spcBef>
              <a:spcAft>
                <a:spcPts val="0"/>
              </a:spcAft>
              <a:buClr>
                <a:schemeClr val="dk1"/>
              </a:buClr>
              <a:buSzPts val="1200"/>
              <a:buFont typeface="Calibri"/>
              <a:buNone/>
            </a:pPr>
            <a:r>
              <a:rPr lang="da-DK"/>
              <a:t>Hvis I går hjem og spørger om der er en sømand, havnearbejder, redder, shippingmand e.l. i familien. Måske bedsteforældre, så er sandsynligheden ret stor. </a:t>
            </a:r>
            <a:endParaRPr/>
          </a:p>
          <a:p>
            <a:pPr indent="0" lvl="0" marL="0" rtl="0" algn="l">
              <a:spcBef>
                <a:spcPts val="0"/>
              </a:spcBef>
              <a:spcAft>
                <a:spcPts val="0"/>
              </a:spcAft>
              <a:buNone/>
            </a:pPr>
            <a:r>
              <a:rPr lang="da-DK"/>
              <a:t>Og så søfartshistorier spændende::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da-DK"/>
              <a:t>Der er drabelige slag</a:t>
            </a:r>
            <a:endParaRPr/>
          </a:p>
          <a:p>
            <a:pPr indent="0" lvl="0" marL="0" marR="0" rtl="0" algn="l">
              <a:lnSpc>
                <a:spcPct val="100000"/>
              </a:lnSpc>
              <a:spcBef>
                <a:spcPts val="0"/>
              </a:spcBef>
              <a:spcAft>
                <a:spcPts val="0"/>
              </a:spcAft>
              <a:buClr>
                <a:schemeClr val="dk1"/>
              </a:buClr>
              <a:buSzPts val="1200"/>
              <a:buFont typeface="Calibri"/>
              <a:buNone/>
            </a:pPr>
            <a:r>
              <a:rPr lang="da-DK"/>
              <a:t>Pirater</a:t>
            </a:r>
            <a:endParaRPr/>
          </a:p>
          <a:p>
            <a:pPr indent="0" lvl="0" marL="0" marR="0" rtl="0" algn="l">
              <a:lnSpc>
                <a:spcPct val="100000"/>
              </a:lnSpc>
              <a:spcBef>
                <a:spcPts val="0"/>
              </a:spcBef>
              <a:spcAft>
                <a:spcPts val="0"/>
              </a:spcAft>
              <a:buClr>
                <a:schemeClr val="dk1"/>
              </a:buClr>
              <a:buSzPts val="1200"/>
              <a:buFont typeface="Calibri"/>
              <a:buNone/>
            </a:pPr>
            <a:r>
              <a:rPr lang="da-DK"/>
              <a:t>Handel med slavegjorte</a:t>
            </a:r>
            <a:endParaRPr/>
          </a:p>
          <a:p>
            <a:pPr indent="0" lvl="0" marL="0" marR="0" rtl="0" algn="l">
              <a:lnSpc>
                <a:spcPct val="100000"/>
              </a:lnSpc>
              <a:spcBef>
                <a:spcPts val="0"/>
              </a:spcBef>
              <a:spcAft>
                <a:spcPts val="0"/>
              </a:spcAft>
              <a:buClr>
                <a:schemeClr val="dk1"/>
              </a:buClr>
              <a:buSzPts val="1200"/>
              <a:buFont typeface="Calibri"/>
              <a:buNone/>
            </a:pPr>
            <a:r>
              <a:rPr lang="da-DK"/>
              <a:t>Møder med fremmede folkeslag</a:t>
            </a:r>
            <a:endParaRPr/>
          </a:p>
          <a:p>
            <a:pPr indent="0" lvl="0" marL="0" marR="0" rtl="0" algn="l">
              <a:lnSpc>
                <a:spcPct val="100000"/>
              </a:lnSpc>
              <a:spcBef>
                <a:spcPts val="0"/>
              </a:spcBef>
              <a:spcAft>
                <a:spcPts val="0"/>
              </a:spcAft>
              <a:buClr>
                <a:schemeClr val="dk1"/>
              </a:buClr>
              <a:buSzPts val="1200"/>
              <a:buFont typeface="Calibri"/>
              <a:buNone/>
            </a:pPr>
            <a:r>
              <a:rPr lang="da-DK"/>
              <a:t>Handel med eksotiske varer</a:t>
            </a:r>
            <a:endParaRPr/>
          </a:p>
          <a:p>
            <a:pPr indent="0" lvl="0" marL="0" marR="0" rtl="0" algn="l">
              <a:lnSpc>
                <a:spcPct val="100000"/>
              </a:lnSpc>
              <a:spcBef>
                <a:spcPts val="0"/>
              </a:spcBef>
              <a:spcAft>
                <a:spcPts val="0"/>
              </a:spcAft>
              <a:buClr>
                <a:schemeClr val="dk1"/>
              </a:buClr>
              <a:buSzPts val="1200"/>
              <a:buFont typeface="Calibri"/>
              <a:buNone/>
            </a:pPr>
            <a:r>
              <a:rPr lang="da-DK"/>
              <a:t>Opdagelsesrejser</a:t>
            </a:r>
            <a:endParaRPr/>
          </a:p>
          <a:p>
            <a:pPr indent="0" lvl="0" marL="0" marR="0" rtl="0" algn="l">
              <a:lnSpc>
                <a:spcPct val="100000"/>
              </a:lnSpc>
              <a:spcBef>
                <a:spcPts val="0"/>
              </a:spcBef>
              <a:spcAft>
                <a:spcPts val="0"/>
              </a:spcAft>
              <a:buClr>
                <a:schemeClr val="dk1"/>
              </a:buClr>
              <a:buSzPts val="1200"/>
              <a:buFont typeface="Calibri"/>
              <a:buNone/>
            </a:pPr>
            <a:r>
              <a:rPr lang="da-DK"/>
              <a:t>Fare og store vidder</a:t>
            </a:r>
            <a:endParaRPr/>
          </a:p>
          <a:p>
            <a:pPr indent="0" lvl="0" marL="0" marR="0" rtl="0" algn="l">
              <a:lnSpc>
                <a:spcPct val="100000"/>
              </a:lnSpc>
              <a:spcBef>
                <a:spcPts val="0"/>
              </a:spcBef>
              <a:spcAft>
                <a:spcPts val="0"/>
              </a:spcAft>
              <a:buClr>
                <a:schemeClr val="dk1"/>
              </a:buClr>
              <a:buSzPts val="1200"/>
              <a:buFont typeface="Calibri"/>
              <a:buNone/>
            </a:pPr>
            <a:r>
              <a:rPr lang="da-DK"/>
              <a:t>Og så er der selvfølgelig alle de mere nære begivenheder</a:t>
            </a:r>
            <a:endParaRPr/>
          </a:p>
          <a:p>
            <a:pPr indent="0" lvl="0" marL="0" marR="0" rtl="0" algn="l">
              <a:lnSpc>
                <a:spcPct val="100000"/>
              </a:lnSpc>
              <a:spcBef>
                <a:spcPts val="0"/>
              </a:spcBef>
              <a:spcAft>
                <a:spcPts val="0"/>
              </a:spcAft>
              <a:buClr>
                <a:schemeClr val="dk1"/>
              </a:buClr>
              <a:buSzPts val="1200"/>
              <a:buFont typeface="Calibri"/>
              <a:buNone/>
            </a:pPr>
            <a:r>
              <a:rPr lang="da-DK"/>
              <a:t>Sømandskoner der venter hjemme på nyt. Havnebyggerier der former danmarkskortet. Krige mod Sverige, mod England. Ubådskrig i danske farvande. Krigssejlere under verdenskrig. Og der er kendte TV-serier; Beha-familien på togt, Troels Kløvedals sejladser. Ja selv tidligere statsminister Lars Løkke har sejlet over Atlanterhavet i forbindelse med en reality.serie.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da-DK"/>
              <a:t>Og så er der Chr. IV som havde et helt særligt forhold til havet. Han knyttede kongemagten til søfarten. Ham kan man sagtens kalde en søkonge.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Calibri"/>
              <a:buNone/>
            </a:pPr>
            <a:r>
              <a:t/>
            </a:r>
            <a:endParaRPr/>
          </a:p>
        </p:txBody>
      </p:sp>
      <p:sp>
        <p:nvSpPr>
          <p:cNvPr id="93" name="Google Shape;9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Gruppernes besvarelser til </a:t>
            </a:r>
            <a:r>
              <a:rPr lang="da-DK" sz="1200">
                <a:solidFill>
                  <a:schemeClr val="dk1"/>
                </a:solidFill>
                <a:latin typeface="Calibri"/>
                <a:ea typeface="Calibri"/>
                <a:cs typeface="Calibri"/>
                <a:sym typeface="Calibri"/>
              </a:rPr>
              <a:t>Opgave 1.4 – Kongens rejse mod nord. Dagbogen fra </a:t>
            </a:r>
            <a:r>
              <a:rPr lang="da-DK"/>
              <a:t>Sivert Grubbe.</a:t>
            </a:r>
            <a:endParaRPr/>
          </a:p>
          <a:p>
            <a:pPr indent="0" lvl="0" marL="0" rtl="0" algn="l">
              <a:spcBef>
                <a:spcPts val="0"/>
              </a:spcBef>
              <a:spcAft>
                <a:spcPts val="0"/>
              </a:spcAft>
              <a:buNone/>
            </a:pPr>
            <a:r>
              <a:rPr lang="da-DK"/>
              <a:t>Maleriet er Otto Baches fortolkning af Christian d. 4’s kroning. Otto Bache: Christian d. 4.’s kroning 1596 (malet i 1887)</a:t>
            </a:r>
            <a:endParaRPr/>
          </a:p>
          <a:p>
            <a:pPr indent="0" lvl="0" marL="0" rtl="0" algn="l">
              <a:spcBef>
                <a:spcPts val="0"/>
              </a:spcBef>
              <a:spcAft>
                <a:spcPts val="0"/>
              </a:spcAft>
              <a:buNone/>
            </a:pPr>
            <a:r>
              <a:t/>
            </a:r>
            <a:endParaRPr/>
          </a:p>
        </p:txBody>
      </p:sp>
      <p:sp>
        <p:nvSpPr>
          <p:cNvPr id="242" name="Google Shape;24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Opsummering.  I plenum. Man kan også bruge det som repetition ved næste moduls opstart</a:t>
            </a:r>
            <a:endParaRPr/>
          </a:p>
        </p:txBody>
      </p:sp>
      <p:sp>
        <p:nvSpPr>
          <p:cNvPr id="250" name="Google Shape;25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Carl Neumann: Tordenskjold i Dynekilen. I 1716.. Malet ca. 1860-1870. </a:t>
            </a:r>
            <a:endParaRPr/>
          </a:p>
        </p:txBody>
      </p:sp>
      <p:sp>
        <p:nvSpPr>
          <p:cNvPr id="258" name="Google Shape;25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Postkort tegnet af Thomas Iversen: Tordenskjolds Soldater "Gaar Igen”. (1900-1910),  Deraf udtrykket Tordenskjolds soldater. </a:t>
            </a:r>
            <a:endParaRPr/>
          </a:p>
          <a:p>
            <a:pPr indent="0" lvl="0" marL="0" rtl="0" algn="l">
              <a:spcBef>
                <a:spcPts val="0"/>
              </a:spcBef>
              <a:spcAft>
                <a:spcPts val="0"/>
              </a:spcAft>
              <a:buNone/>
            </a:pPr>
            <a:r>
              <a:rPr lang="da-DK"/>
              <a:t>Tordenskjold</a:t>
            </a:r>
            <a:endParaRPr/>
          </a:p>
          <a:p>
            <a:pPr indent="0" lvl="0" marL="0" rtl="0" algn="l">
              <a:spcBef>
                <a:spcPts val="0"/>
              </a:spcBef>
              <a:spcAft>
                <a:spcPts val="0"/>
              </a:spcAft>
              <a:buNone/>
            </a:pPr>
            <a:r>
              <a:rPr lang="da-DK"/>
              <a:t>Peter Wessel (1690-1720), bedre kendt som Tordenskjold, levede et kort, men begivenhedsrigt liv. Født ind i en købmandsfamilie i Bergen i relativ velstand tog Tordenskjold allerede tidligt </a:t>
            </a:r>
            <a:endParaRPr/>
          </a:p>
          <a:p>
            <a:pPr indent="0" lvl="0" marL="0" rtl="0" algn="l">
              <a:spcBef>
                <a:spcPts val="0"/>
              </a:spcBef>
              <a:spcAft>
                <a:spcPts val="0"/>
              </a:spcAft>
              <a:buNone/>
            </a:pPr>
            <a:r>
              <a:rPr lang="da-DK"/>
              <a:t>i sit liv nogle bemærkelsesværdige valg. Som ganske ung søger han optagelse på søofficersskolen i København, men får afslag. De næste år tager han hyre som simpel dæksdreng på et slaveskib og sejler blandt andet til De Vestindiske Øer og Guinea i Centralafrika. Efter sin hjemkomst kommer han endelig ind på officersskolen, og det bliver starten på en glorværdig militær karriere. Under den store nordiske krig (1709-1720) avancerer han hurtigt i det militære hierarki og formår at blive adlet, blandt andet takket være spektakulære sejre ved Dynekilden og Marstrand. Tordenskjold dør i 1720 i en duel. Tordenskjold fik efter sin død status af nationalhelt. Tordenskjold er igennem de mange fantastiske historier et symbol på ’The Trickster’, en figur, der forklæder sig, fupper, og som ikke følger de normale regler for opførsel. Han er helt sin egen, og han udfordrer autoriteterne. Han tager kampen op imod de stærke og magtfulde på en ofte overraskende og til tider komisk måde. </a:t>
            </a:r>
            <a:endParaRPr/>
          </a:p>
        </p:txBody>
      </p:sp>
      <p:sp>
        <p:nvSpPr>
          <p:cNvPr id="266" name="Google Shape;26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Svenskekrigene, fællesbetegnelse for de dansk-svenske krige i 1500-1700-tallet</a:t>
            </a:r>
            <a:endParaRPr/>
          </a:p>
          <a:p>
            <a:pPr indent="0" lvl="0" marL="0" rtl="0" algn="l">
              <a:spcBef>
                <a:spcPts val="0"/>
              </a:spcBef>
              <a:spcAft>
                <a:spcPts val="0"/>
              </a:spcAft>
              <a:buNone/>
            </a:pPr>
            <a:r>
              <a:rPr lang="da-DK" sz="1200">
                <a:solidFill>
                  <a:schemeClr val="dk1"/>
                </a:solidFill>
                <a:latin typeface="Calibri"/>
                <a:ea typeface="Calibri"/>
                <a:cs typeface="Calibri"/>
                <a:sym typeface="Calibri"/>
              </a:rPr>
              <a:t>Svenskekrigene omfatter:</a:t>
            </a:r>
            <a:endParaRPr/>
          </a:p>
          <a:p>
            <a:pPr indent="0" lvl="0" marL="0" rtl="0" algn="l">
              <a:spcBef>
                <a:spcPts val="0"/>
              </a:spcBef>
              <a:spcAft>
                <a:spcPts val="0"/>
              </a:spcAft>
              <a:buNone/>
            </a:pPr>
            <a:r>
              <a:rPr b="1" lang="da-DK" sz="1200">
                <a:solidFill>
                  <a:schemeClr val="dk1"/>
                </a:solidFill>
                <a:latin typeface="Calibri"/>
                <a:ea typeface="Calibri"/>
                <a:cs typeface="Calibri"/>
                <a:sym typeface="Calibri"/>
              </a:rPr>
              <a:t>Den nordiske syvårskrig </a:t>
            </a:r>
            <a:r>
              <a:rPr lang="da-DK" sz="1200">
                <a:solidFill>
                  <a:schemeClr val="dk1"/>
                </a:solidFill>
                <a:latin typeface="Calibri"/>
                <a:ea typeface="Calibri"/>
                <a:cs typeface="Calibri"/>
                <a:sym typeface="Calibri"/>
              </a:rPr>
              <a:t>1563-70, </a:t>
            </a:r>
            <a:endParaRPr/>
          </a:p>
          <a:p>
            <a:pPr indent="0" lvl="0" marL="0" rtl="0" algn="l">
              <a:spcBef>
                <a:spcPts val="0"/>
              </a:spcBef>
              <a:spcAft>
                <a:spcPts val="0"/>
              </a:spcAft>
              <a:buNone/>
            </a:pPr>
            <a:r>
              <a:rPr b="1" lang="da-DK" sz="1200">
                <a:solidFill>
                  <a:schemeClr val="dk1"/>
                </a:solidFill>
                <a:latin typeface="Calibri"/>
                <a:ea typeface="Calibri"/>
                <a:cs typeface="Calibri"/>
                <a:sym typeface="Calibri"/>
              </a:rPr>
              <a:t>Kalmarkrigen</a:t>
            </a:r>
            <a:r>
              <a:rPr lang="da-DK" sz="1200">
                <a:solidFill>
                  <a:schemeClr val="dk1"/>
                </a:solidFill>
                <a:latin typeface="Calibri"/>
                <a:ea typeface="Calibri"/>
                <a:cs typeface="Calibri"/>
                <a:sym typeface="Calibri"/>
              </a:rPr>
              <a:t> 1611-13, (Hvor Christian d. 4 deltog og udråbte sig til sejrsherre. </a:t>
            </a:r>
            <a:r>
              <a:rPr lang="da-DK"/>
              <a:t>Den var sidste gang Danmark forsøgte at underlægge sig Sverige og dermed genetablere Kalmarunionen. I løbet af krigen forsøgte Christian 4. både at erobre Småland</a:t>
            </a:r>
            <a:r>
              <a:rPr lang="da-DK" sz="1200">
                <a:solidFill>
                  <a:schemeClr val="dk1"/>
                </a:solidFill>
                <a:latin typeface="Calibri"/>
                <a:ea typeface="Calibri"/>
                <a:cs typeface="Calibri"/>
                <a:sym typeface="Calibri"/>
              </a:rPr>
              <a:t>, </a:t>
            </a:r>
            <a:r>
              <a:rPr lang="da-DK"/>
              <a:t>men krigen endte trods et generelt dansk overtag uden svenske territoriale afståelser.  Selvom Christian d. 4 bl.a. belejrede og erobrede Kalmar, tvang England og Holland en fred igennem. Både England og Holland havde interesser i, at hverken Danmark og Sverige blev en regional stormagt)</a:t>
            </a:r>
            <a:endParaRPr/>
          </a:p>
          <a:p>
            <a:pPr indent="0" lvl="0" marL="0" rtl="0" algn="l">
              <a:spcBef>
                <a:spcPts val="0"/>
              </a:spcBef>
              <a:spcAft>
                <a:spcPts val="0"/>
              </a:spcAft>
              <a:buNone/>
            </a:pPr>
            <a:r>
              <a:rPr b="1" lang="da-DK" sz="1200">
                <a:solidFill>
                  <a:schemeClr val="dk1"/>
                </a:solidFill>
                <a:latin typeface="Calibri"/>
                <a:ea typeface="Calibri"/>
                <a:cs typeface="Calibri"/>
                <a:sym typeface="Calibri"/>
              </a:rPr>
              <a:t>Torstenssonsfejden</a:t>
            </a:r>
            <a:r>
              <a:rPr lang="da-DK" sz="1200">
                <a:solidFill>
                  <a:schemeClr val="dk1"/>
                </a:solidFill>
                <a:latin typeface="Calibri"/>
                <a:ea typeface="Calibri"/>
                <a:cs typeface="Calibri"/>
                <a:sym typeface="Calibri"/>
              </a:rPr>
              <a:t> 1643-45</a:t>
            </a:r>
            <a:endParaRPr/>
          </a:p>
          <a:p>
            <a:pPr indent="0" lvl="0" marL="0" rtl="0" algn="l">
              <a:spcBef>
                <a:spcPts val="0"/>
              </a:spcBef>
              <a:spcAft>
                <a:spcPts val="0"/>
              </a:spcAft>
              <a:buNone/>
            </a:pPr>
            <a:r>
              <a:rPr b="1" lang="da-DK" sz="1200">
                <a:solidFill>
                  <a:schemeClr val="dk1"/>
                </a:solidFill>
                <a:latin typeface="Calibri"/>
                <a:ea typeface="Calibri"/>
                <a:cs typeface="Calibri"/>
                <a:sym typeface="Calibri"/>
              </a:rPr>
              <a:t>Karl Gustav-krigene </a:t>
            </a:r>
            <a:r>
              <a:rPr b="0" lang="da-DK" sz="1200">
                <a:solidFill>
                  <a:schemeClr val="dk1"/>
                </a:solidFill>
                <a:latin typeface="Calibri"/>
                <a:ea typeface="Calibri"/>
                <a:cs typeface="Calibri"/>
                <a:sym typeface="Calibri"/>
              </a:rPr>
              <a:t>1</a:t>
            </a:r>
            <a:r>
              <a:rPr lang="da-DK" sz="1200" u="none">
                <a:solidFill>
                  <a:schemeClr val="dk1"/>
                </a:solidFill>
                <a:latin typeface="Calibri"/>
                <a:ea typeface="Calibri"/>
                <a:cs typeface="Calibri"/>
                <a:sym typeface="Calibri"/>
              </a:rPr>
              <a:t>657-58 </a:t>
            </a:r>
            <a:r>
              <a:rPr lang="da-DK" sz="1200">
                <a:solidFill>
                  <a:schemeClr val="dk1"/>
                </a:solidFill>
                <a:latin typeface="Calibri"/>
                <a:ea typeface="Calibri"/>
                <a:cs typeface="Calibri"/>
                <a:sym typeface="Calibri"/>
              </a:rPr>
              <a:t>og 1658-60, (opkaldt efter den svenske konge. Krigen blev katastrofal for Danmark. Danmark måtte afgive Skåne, Halland og Blekinge til Sverige, og Norge afgav Bohuslen til Sverige.)</a:t>
            </a:r>
            <a:endParaRPr/>
          </a:p>
          <a:p>
            <a:pPr indent="0" lvl="0" marL="0" rtl="0" algn="l">
              <a:spcBef>
                <a:spcPts val="0"/>
              </a:spcBef>
              <a:spcAft>
                <a:spcPts val="0"/>
              </a:spcAft>
              <a:buNone/>
            </a:pPr>
            <a:r>
              <a:rPr b="1" lang="da-DK" sz="1200">
                <a:solidFill>
                  <a:schemeClr val="dk1"/>
                </a:solidFill>
                <a:latin typeface="Calibri"/>
                <a:ea typeface="Calibri"/>
                <a:cs typeface="Calibri"/>
                <a:sym typeface="Calibri"/>
              </a:rPr>
              <a:t>Den skånske krig </a:t>
            </a:r>
            <a:r>
              <a:rPr lang="da-DK" sz="1200">
                <a:solidFill>
                  <a:schemeClr val="dk1"/>
                </a:solidFill>
                <a:latin typeface="Calibri"/>
                <a:ea typeface="Calibri"/>
                <a:cs typeface="Calibri"/>
                <a:sym typeface="Calibri"/>
              </a:rPr>
              <a:t>1675-79 </a:t>
            </a:r>
            <a:endParaRPr/>
          </a:p>
          <a:p>
            <a:pPr indent="0" lvl="0" marL="0" rtl="0" algn="l">
              <a:spcBef>
                <a:spcPts val="0"/>
              </a:spcBef>
              <a:spcAft>
                <a:spcPts val="0"/>
              </a:spcAft>
              <a:buNone/>
            </a:pPr>
            <a:r>
              <a:rPr b="1" lang="da-DK" sz="1200">
                <a:solidFill>
                  <a:schemeClr val="dk1"/>
                </a:solidFill>
                <a:latin typeface="Calibri"/>
                <a:ea typeface="Calibri"/>
                <a:cs typeface="Calibri"/>
                <a:sym typeface="Calibri"/>
              </a:rPr>
              <a:t>Store nordiske krig </a:t>
            </a:r>
            <a:r>
              <a:rPr b="0" lang="da-DK" sz="1200">
                <a:solidFill>
                  <a:schemeClr val="dk1"/>
                </a:solidFill>
                <a:latin typeface="Calibri"/>
                <a:ea typeface="Calibri"/>
                <a:cs typeface="Calibri"/>
                <a:sym typeface="Calibri"/>
              </a:rPr>
              <a:t>(1700-1721)</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lang="da-DK" sz="1200" u="none">
                <a:solidFill>
                  <a:schemeClr val="dk1"/>
                </a:solidFill>
                <a:latin typeface="Calibri"/>
                <a:ea typeface="Calibri"/>
                <a:cs typeface="Calibri"/>
                <a:sym typeface="Calibri"/>
              </a:rPr>
              <a:t>Fra slutningen af 1500-tallet udviklede særligt Øresund sig til at være en af Nordeuropas vigtigste transportveje. Stort set al handel mellem landene ved Østersøen og resten af Europa gik herigennem. Gennem befæstede positioner og skibe fra den danske orlogsflåde, det vil sige militære flåde, kontrollerede kongen dette sund fra begge sider. </a:t>
            </a:r>
            <a:endParaRPr/>
          </a:p>
          <a:p>
            <a:pPr indent="0" lvl="0" marL="0" rtl="0" algn="l">
              <a:spcBef>
                <a:spcPts val="0"/>
              </a:spcBef>
              <a:spcAft>
                <a:spcPts val="0"/>
              </a:spcAft>
              <a:buNone/>
            </a:pPr>
            <a:r>
              <a:rPr lang="da-DK" sz="1200" u="none">
                <a:solidFill>
                  <a:schemeClr val="dk1"/>
                </a:solidFill>
                <a:latin typeface="Calibri"/>
                <a:ea typeface="Calibri"/>
                <a:cs typeface="Calibri"/>
                <a:sym typeface="Calibri"/>
              </a:rPr>
              <a:t>Man opkrævede øresundstold, som var en afgift for udenlandske skibe, der sejlede gennem farvandet. Det var en særdeles indbringende forretning for statskassen og bidrog til, at det danske rige var en dominerende magt i Østersø-området. Det var dog en position, som med tiden blev udfordret af den nye stormagt i området, Sverige, der var utilfredse med </a:t>
            </a:r>
            <a:endParaRPr/>
          </a:p>
          <a:p>
            <a:pPr indent="0" lvl="0" marL="0" rtl="0" algn="l">
              <a:spcBef>
                <a:spcPts val="0"/>
              </a:spcBef>
              <a:spcAft>
                <a:spcPts val="0"/>
              </a:spcAft>
              <a:buNone/>
            </a:pPr>
            <a:r>
              <a:rPr lang="da-DK" sz="1200" u="none">
                <a:solidFill>
                  <a:schemeClr val="dk1"/>
                </a:solidFill>
                <a:latin typeface="Calibri"/>
                <a:ea typeface="Calibri"/>
                <a:cs typeface="Calibri"/>
                <a:sym typeface="Calibri"/>
              </a:rPr>
              <a:t>Øresundstolden, og som samtidig havde andre modsatrettede interesser. I 1600-tallet og begyndelsen af 1700-tallet blev det danske rige derfor involveret i en række krige, der i høj grad handlede om kontrollen  over Østersøen. En stor del af kamphandlingerne foregik til søs og medvirkede til, at flåden blev udvidet.</a:t>
            </a:r>
            <a:endParaRPr/>
          </a:p>
          <a:p>
            <a:pPr indent="0" lvl="0" marL="0" rtl="0" algn="l">
              <a:spcBef>
                <a:spcPts val="0"/>
              </a:spcBef>
              <a:spcAft>
                <a:spcPts val="0"/>
              </a:spcAft>
              <a:buNone/>
            </a:pPr>
            <a:r>
              <a:rPr lang="da-DK" sz="1200" u="none">
                <a:solidFill>
                  <a:schemeClr val="dk1"/>
                </a:solidFill>
                <a:latin typeface="Calibri"/>
                <a:ea typeface="Calibri"/>
                <a:cs typeface="Calibri"/>
                <a:sym typeface="Calibri"/>
              </a:rPr>
              <a:t>Danmark tabte krigene (især krigene 1657-1660 var skæbnesvangre) Riget var ikke længere den dominerende sømagt i Skandinavien, og man mistede kontrollen med </a:t>
            </a:r>
            <a:endParaRPr/>
          </a:p>
          <a:p>
            <a:pPr indent="0" lvl="0" marL="0" rtl="0" algn="l">
              <a:spcBef>
                <a:spcPts val="0"/>
              </a:spcBef>
              <a:spcAft>
                <a:spcPts val="0"/>
              </a:spcAft>
              <a:buNone/>
            </a:pPr>
            <a:r>
              <a:rPr lang="da-DK" sz="1200" u="none">
                <a:solidFill>
                  <a:schemeClr val="dk1"/>
                </a:solidFill>
                <a:latin typeface="Calibri"/>
                <a:ea typeface="Calibri"/>
                <a:cs typeface="Calibri"/>
                <a:sym typeface="Calibri"/>
              </a:rPr>
              <a:t>Østersøen. </a:t>
            </a:r>
            <a:endParaRPr/>
          </a:p>
          <a:p>
            <a:pPr indent="0" lvl="0" marL="0" rtl="0" algn="l">
              <a:spcBef>
                <a:spcPts val="0"/>
              </a:spcBef>
              <a:spcAft>
                <a:spcPts val="0"/>
              </a:spcAft>
              <a:buNone/>
            </a:pPr>
            <a:r>
              <a:rPr lang="da-DK" sz="1200" u="none">
                <a:solidFill>
                  <a:schemeClr val="dk1"/>
                </a:solidFill>
                <a:latin typeface="Calibri"/>
                <a:ea typeface="Calibri"/>
                <a:cs typeface="Calibri"/>
                <a:sym typeface="Calibri"/>
              </a:rPr>
              <a:t>Skibstegning af ”Hummeren” et orlogsskib som blev bygget under Christian d. 4. Der blev bygget flere skibe ud fra samme tegninger.</a:t>
            </a:r>
            <a:endParaRPr sz="1200" u="none">
              <a:solidFill>
                <a:schemeClr val="dk1"/>
              </a:solidFill>
              <a:latin typeface="Calibri"/>
              <a:ea typeface="Calibri"/>
              <a:cs typeface="Calibri"/>
              <a:sym typeface="Calibri"/>
            </a:endParaRPr>
          </a:p>
        </p:txBody>
      </p:sp>
      <p:sp>
        <p:nvSpPr>
          <p:cNvPr id="274" name="Google Shape;27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da-DK"/>
              <a:t>Remediering</a:t>
            </a:r>
            <a:r>
              <a:rPr lang="da-DK"/>
              <a:t> er et fagudtryk for en tekst, billede, lyd eller andet materiale, flyttes fra en genre til en anden, fra et medie til et andet. Den nye genre eller det nye medie kan give mulighed for nye måder at fremlægge stoffet på. En remediering kan være som:</a:t>
            </a:r>
            <a:endParaRPr/>
          </a:p>
          <a:p>
            <a:pPr indent="0" lvl="0" marL="0" rtl="0" algn="l">
              <a:spcBef>
                <a:spcPts val="0"/>
              </a:spcBef>
              <a:spcAft>
                <a:spcPts val="0"/>
              </a:spcAft>
              <a:buNone/>
            </a:pPr>
            <a:r>
              <a:rPr lang="da-DK"/>
              <a:t>Direkte remediering – her overføres indholdet uden ændringer, fx når en sang fra en analog lp, der overføres på en digital cd eller en streamingstjeneste. </a:t>
            </a:r>
            <a:endParaRPr/>
          </a:p>
          <a:p>
            <a:pPr indent="0" lvl="0" marL="0" rtl="0" algn="l">
              <a:spcBef>
                <a:spcPts val="0"/>
              </a:spcBef>
              <a:spcAft>
                <a:spcPts val="0"/>
              </a:spcAft>
              <a:buNone/>
            </a:pPr>
            <a:r>
              <a:rPr lang="da-DK"/>
              <a:t>Remediering som reform – her omformes indholdet i overensstemmelse med de muligheder, som det nye medie rummer. Fx når en bog filmatiseres eller når en historie omskabes til fx en tegneserie. </a:t>
            </a:r>
            <a:endParaRPr/>
          </a:p>
          <a:p>
            <a:pPr indent="0" lvl="0" marL="0" rtl="0" algn="l">
              <a:spcBef>
                <a:spcPts val="0"/>
              </a:spcBef>
              <a:spcAft>
                <a:spcPts val="0"/>
              </a:spcAft>
              <a:buNone/>
            </a:pPr>
            <a:r>
              <a:rPr lang="da-DK"/>
              <a:t>Adaption betyder at en tekst, billede, lyd eller andet materiale omformes for at tilpasse sig nye tider og nye læsere. En adaptation kan både forenkle, fortætte eller forvandle materialet: </a:t>
            </a:r>
            <a:endParaRPr/>
          </a:p>
          <a:p>
            <a:pPr indent="0" lvl="0" marL="0" rtl="0" algn="l">
              <a:spcBef>
                <a:spcPts val="0"/>
              </a:spcBef>
              <a:spcAft>
                <a:spcPts val="0"/>
              </a:spcAft>
              <a:buNone/>
            </a:pPr>
            <a:r>
              <a:rPr lang="da-DK"/>
              <a:t>At fortætte materialet betyder, at man koncentrerer sig om særlige dele.</a:t>
            </a:r>
            <a:endParaRPr/>
          </a:p>
          <a:p>
            <a:pPr indent="0" lvl="0" marL="0" rtl="0" algn="l">
              <a:spcBef>
                <a:spcPts val="0"/>
              </a:spcBef>
              <a:spcAft>
                <a:spcPts val="0"/>
              </a:spcAft>
              <a:buNone/>
            </a:pPr>
            <a:r>
              <a:rPr lang="da-DK"/>
              <a:t>At forvandle materialet betyder at man flytter det over i en ny ramme, fx en eventyrramme. </a:t>
            </a:r>
            <a:endParaRPr/>
          </a:p>
          <a:p>
            <a:pPr indent="0" lvl="0" marL="0" rtl="0" algn="l">
              <a:spcBef>
                <a:spcPts val="0"/>
              </a:spcBef>
              <a:spcAft>
                <a:spcPts val="0"/>
              </a:spcAft>
              <a:buNone/>
            </a:pPr>
            <a:r>
              <a:rPr lang="da-DK"/>
              <a:t>At fortolke materialet betyder, at man vinkler anderledes, så læseren får mulighed for at opleve og forstå på nye måder.</a:t>
            </a:r>
            <a:endParaRPr/>
          </a:p>
          <a:p>
            <a:pPr indent="0" lvl="0" marL="0" rtl="0" algn="l">
              <a:spcBef>
                <a:spcPts val="0"/>
              </a:spcBef>
              <a:spcAft>
                <a:spcPts val="0"/>
              </a:spcAft>
              <a:buNone/>
            </a:pPr>
            <a:r>
              <a:t/>
            </a:r>
            <a:endParaRPr/>
          </a:p>
        </p:txBody>
      </p:sp>
      <p:sp>
        <p:nvSpPr>
          <p:cNvPr id="282" name="Google Shape;28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Remedieringsopgave: </a:t>
            </a:r>
            <a:r>
              <a:rPr b="1" lang="da-DK"/>
              <a:t>Opgave 1.1 – Kan det nu passe? Tordenskjold og tegneserier. </a:t>
            </a:r>
            <a:r>
              <a:rPr b="0" lang="da-DK"/>
              <a:t>https://forlagetcolumbus.dk/boeger/historie/blaa-danmarkshistorier/kapitel-1-soekongen/remedieringsopgaver/</a:t>
            </a:r>
            <a:endParaRPr/>
          </a:p>
          <a:p>
            <a:pPr indent="0" lvl="0" marL="0" marR="0" rtl="0" algn="l">
              <a:lnSpc>
                <a:spcPct val="100000"/>
              </a:lnSpc>
              <a:spcBef>
                <a:spcPts val="0"/>
              </a:spcBef>
              <a:spcAft>
                <a:spcPts val="0"/>
              </a:spcAft>
              <a:buClr>
                <a:schemeClr val="dk1"/>
              </a:buClr>
              <a:buSzPts val="1200"/>
              <a:buFont typeface="Calibri"/>
              <a:buNone/>
            </a:pPr>
            <a:r>
              <a:rPr b="0" lang="da-DK"/>
              <a:t>Lav øvelsen i grupper. Man kan godt springe sandt/falsk delen af opgaven over, eller eventuelt gennemføre den i plenum.</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da-DK"/>
              <a:t>Der er en del gratis programmer på nettet. Enten som tegneserier-programmer eller bare som almindelig tegneprogrammer. Ellers kan en bare lave en skabelon i word. (Vi har selv benyttet pixton, da vores gymnasium har købt licens til studietube).  Det vigtige er ikke det er tekniske, men processen. </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da-DK"/>
              <a:t>Eleverne kan selv søge informationer om Tordenskjold på nettet. Fx: </a:t>
            </a:r>
            <a:endParaRPr/>
          </a:p>
          <a:p>
            <a:pPr indent="0" lvl="0" marL="0" marR="0" rtl="0" algn="l">
              <a:lnSpc>
                <a:spcPct val="100000"/>
              </a:lnSpc>
              <a:spcBef>
                <a:spcPts val="0"/>
              </a:spcBef>
              <a:spcAft>
                <a:spcPts val="0"/>
              </a:spcAft>
              <a:buClr>
                <a:schemeClr val="dk1"/>
              </a:buClr>
              <a:buSzPts val="1200"/>
              <a:buFont typeface="Calibri"/>
              <a:buNone/>
            </a:pPr>
            <a:r>
              <a:rPr b="0" i="0" lang="da-DK" sz="1200" u="sng">
                <a:solidFill>
                  <a:schemeClr val="dk1"/>
                </a:solidFill>
                <a:latin typeface="Calibri"/>
                <a:ea typeface="Calibri"/>
                <a:cs typeface="Calibri"/>
                <a:sym typeface="Calibri"/>
                <a:hlinkClick r:id="rId2">
                  <a:extLst>
                    <a:ext uri="{A12FA001-AC4F-418D-AE19-62706E023703}">
                      <ahyp:hlinkClr val="tx"/>
                    </a:ext>
                  </a:extLst>
                </a:hlinkClick>
              </a:rPr>
              <a:t>https://milhist.dk/tordenskjolds-liv-og-levned/</a:t>
            </a:r>
            <a:endParaRPr b="0" i="0" sz="1200" u="sng">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da-DK" sz="1200" u="sng">
                <a:solidFill>
                  <a:schemeClr val="dk1"/>
                </a:solidFill>
                <a:latin typeface="Calibri"/>
                <a:ea typeface="Calibri"/>
                <a:cs typeface="Calibri"/>
                <a:sym typeface="Calibri"/>
              </a:rPr>
              <a:t>https://da.wikipedia.org/wiki/Peter_Wessel_Tordenskiold</a:t>
            </a:r>
            <a:endParaRPr/>
          </a:p>
          <a:p>
            <a:pPr indent="0" lvl="0" marL="0" marR="0" rtl="0" algn="l">
              <a:lnSpc>
                <a:spcPct val="100000"/>
              </a:lnSpc>
              <a:spcBef>
                <a:spcPts val="0"/>
              </a:spcBef>
              <a:spcAft>
                <a:spcPts val="0"/>
              </a:spcAft>
              <a:buClr>
                <a:schemeClr val="dk1"/>
              </a:buClr>
              <a:buSzPts val="1200"/>
              <a:buFont typeface="Calibri"/>
              <a:buNone/>
            </a:pPr>
            <a:r>
              <a:rPr b="0" i="0" lang="da-DK" sz="1200" u="sng">
                <a:solidFill>
                  <a:schemeClr val="dk1"/>
                </a:solidFill>
                <a:latin typeface="Calibri"/>
                <a:ea typeface="Calibri"/>
                <a:cs typeface="Calibri"/>
                <a:sym typeface="Calibri"/>
              </a:rPr>
              <a:t>https://denstoredanske.lex.dk/Peter_Wessel_Tordenskiold</a:t>
            </a:r>
            <a:endParaRPr/>
          </a:p>
          <a:p>
            <a:pPr indent="0" lvl="0" marL="0" marR="0" rtl="0" algn="l">
              <a:lnSpc>
                <a:spcPct val="100000"/>
              </a:lnSpc>
              <a:spcBef>
                <a:spcPts val="0"/>
              </a:spcBef>
              <a:spcAft>
                <a:spcPts val="0"/>
              </a:spcAft>
              <a:buClr>
                <a:schemeClr val="dk1"/>
              </a:buClr>
              <a:buSzPts val="1200"/>
              <a:buFont typeface="Calibri"/>
              <a:buNone/>
            </a:pPr>
            <a:r>
              <a:t/>
            </a:r>
            <a:endParaRPr b="0" i="0" sz="1200" u="sng">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da-DK" sz="1200" u="sng">
                <a:solidFill>
                  <a:schemeClr val="dk1"/>
                </a:solidFill>
                <a:latin typeface="Calibri"/>
                <a:ea typeface="Calibri"/>
                <a:cs typeface="Calibri"/>
                <a:sym typeface="Calibri"/>
              </a:rPr>
              <a:t>https://historielab.dk/til-undervisningen/kildebank/svenskerne-nabovenner-arvefjender/8-store-nordiske-krig/tordenskiolds-stoerste-bedrifter/</a:t>
            </a:r>
            <a:endParaRPr/>
          </a:p>
          <a:p>
            <a:pPr indent="0" lvl="0" marL="0" marR="0" rtl="0" algn="l">
              <a:lnSpc>
                <a:spcPct val="100000"/>
              </a:lnSpc>
              <a:spcBef>
                <a:spcPts val="0"/>
              </a:spcBef>
              <a:spcAft>
                <a:spcPts val="0"/>
              </a:spcAft>
              <a:buClr>
                <a:schemeClr val="dk1"/>
              </a:buClr>
              <a:buSzPts val="1200"/>
              <a:buFont typeface="Calibri"/>
              <a:buNone/>
            </a:pPr>
            <a:r>
              <a:t/>
            </a:r>
            <a:endParaRPr b="0" i="0" sz="1200" u="sng">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da-DK" sz="1200" u="none">
                <a:solidFill>
                  <a:schemeClr val="dk1"/>
                </a:solidFill>
                <a:latin typeface="Calibri"/>
                <a:ea typeface="Calibri"/>
                <a:cs typeface="Calibri"/>
                <a:sym typeface="Calibri"/>
              </a:rPr>
              <a:t>Maleriet er Otto Mønsted: Paa kanoner og pokaler (1925)</a:t>
            </a:r>
            <a:endParaRPr b="0" i="0" sz="1200" u="non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a:p>
        </p:txBody>
      </p:sp>
      <p:sp>
        <p:nvSpPr>
          <p:cNvPr id="289" name="Google Shape;28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Når grupperne fremlægger/præsenterer bør de også forklare deres faglige valg og deres tanker bag tegneserien. Hvis de også kan beskrive remedieringsprocessen er det fint, men det kan måske blive lidt for abstrakt.</a:t>
            </a:r>
            <a:endParaRPr/>
          </a:p>
        </p:txBody>
      </p:sp>
      <p:sp>
        <p:nvSpPr>
          <p:cNvPr id="297" name="Google Shape;29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Portræt af Tordenskjold af Balthasar Denner (1719); </a:t>
            </a:r>
            <a:endParaRPr/>
          </a:p>
          <a:p>
            <a:pPr indent="0" lvl="0" marL="0" rtl="0" algn="l">
              <a:spcBef>
                <a:spcPts val="0"/>
              </a:spcBef>
              <a:spcAft>
                <a:spcPts val="0"/>
              </a:spcAft>
              <a:buNone/>
            </a:pPr>
            <a:r>
              <a:rPr lang="da-DK"/>
              <a:t>Slaget i Køge Bugt, under Skånske Krig, fremstillet på en ”plakat” til skolebrug.</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Hjælpespørgsmål kunne være:</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Hvad handlede svenskekrigene om?</a:t>
            </a:r>
            <a:endParaRPr/>
          </a:p>
          <a:p>
            <a:pPr indent="0" lvl="0" marL="0" rtl="0" algn="l">
              <a:spcBef>
                <a:spcPts val="0"/>
              </a:spcBef>
              <a:spcAft>
                <a:spcPts val="0"/>
              </a:spcAft>
              <a:buNone/>
            </a:pPr>
            <a:r>
              <a:rPr lang="da-DK"/>
              <a:t>Hvem var Tordenskjold?</a:t>
            </a:r>
            <a:endParaRPr/>
          </a:p>
        </p:txBody>
      </p:sp>
      <p:sp>
        <p:nvSpPr>
          <p:cNvPr id="304" name="Google Shape;30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Sæt et fast minuttal. Ved hurtigskrivning gælder det om bare at skrive så meget man kender til emnet som overhovedet muligt. Der er ikke noget rigtigt eller forkert. Opsamling efter i plenum</a:t>
            </a:r>
            <a:endParaRPr/>
          </a:p>
          <a:p>
            <a:pPr indent="0" lvl="0" marL="0" rtl="0" algn="l">
              <a:spcBef>
                <a:spcPts val="0"/>
              </a:spcBef>
              <a:spcAft>
                <a:spcPts val="0"/>
              </a:spcAft>
              <a:buNone/>
            </a:pPr>
            <a:r>
              <a:rPr lang="da-DK"/>
              <a:t>Aktiviteten skal dels være en teaser til næste modul, men skal også være med at aktivere elevernes forforståelse.</a:t>
            </a:r>
            <a:endParaRPr/>
          </a:p>
        </p:txBody>
      </p:sp>
      <p:sp>
        <p:nvSpPr>
          <p:cNvPr id="313" name="Google Shape;31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da-DK"/>
              <a:t>I dette forløb skal vi beskæftige os med: Christian d. 4 (Kongemagten); Udforskning af verden (kort); Nyboder;  Columbus ”opdagelse” af Amerika; Men også Hans Pothorst og Didrik Pinings formodede opdagelse; Tordenskjold; De danske opdagelsesrejsende, fx Ove Giedde; Jens Munk (Jens Munks håndtegnede kort); ;): Holberg; Kulturmøder (Nürnberg krønikken; og rivalisering med Sverige) søslag). </a:t>
            </a:r>
            <a:endParaRPr/>
          </a:p>
          <a:p>
            <a:pPr indent="0" lvl="0" marL="0" rtl="0" algn="l">
              <a:spcBef>
                <a:spcPts val="0"/>
              </a:spcBef>
              <a:spcAft>
                <a:spcPts val="0"/>
              </a:spcAft>
              <a:buClr>
                <a:schemeClr val="dk1"/>
              </a:buClr>
              <a:buSzPts val="1200"/>
              <a:buFont typeface="Calibri"/>
              <a:buNone/>
            </a:pPr>
            <a:r>
              <a:rPr lang="da-DK"/>
              <a:t>Forløbet vil således tage udgangspunkt i enten ”søkongen” eller opdagelserne. </a:t>
            </a:r>
            <a:endParaRPr/>
          </a:p>
        </p:txBody>
      </p:sp>
      <p:sp>
        <p:nvSpPr>
          <p:cNvPr id="100" name="Google Shape;10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Kort over de russiske opdagelser og ekspeditioner. Udgivet i 1776, men kortet er tegnet på baggrund af Vitus Berings opdagelser, da han var i russisk tjeneste.</a:t>
            </a:r>
            <a:endParaRPr/>
          </a:p>
        </p:txBody>
      </p:sp>
      <p:sp>
        <p:nvSpPr>
          <p:cNvPr id="320" name="Google Shape;32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Tag udgangspunkt i hurtigskrivningen fra forrige modul. Spørg derefter ind til hvad dagens lektie (i blå danmarkshistorie bogen) har fortalt om:</a:t>
            </a:r>
            <a:endParaRPr/>
          </a:p>
          <a:p>
            <a:pPr indent="0" lvl="0" marL="0" marR="0" rtl="0" algn="l">
              <a:lnSpc>
                <a:spcPct val="100000"/>
              </a:lnSpc>
              <a:spcBef>
                <a:spcPts val="0"/>
              </a:spcBef>
              <a:spcAft>
                <a:spcPts val="0"/>
              </a:spcAft>
              <a:buClr>
                <a:schemeClr val="dk1"/>
              </a:buClr>
              <a:buSzPts val="1200"/>
              <a:buFont typeface="Calibri"/>
              <a:buNone/>
            </a:pPr>
            <a:r>
              <a:rPr lang="da-DK"/>
              <a:t>Ove Giedde:  (hvem var han, hvor sejlede han hen? hvorfor sejlede han afsted? Hvad opnåede han? Hvad oplevede han?</a:t>
            </a:r>
            <a:endParaRPr/>
          </a:p>
          <a:p>
            <a:pPr indent="0" lvl="0" marL="0" rtl="0" algn="l">
              <a:spcBef>
                <a:spcPts val="0"/>
              </a:spcBef>
              <a:spcAft>
                <a:spcPts val="0"/>
              </a:spcAft>
              <a:buNone/>
            </a:pPr>
            <a:r>
              <a:rPr lang="da-DK"/>
              <a:t>Jens Munk:  (hvem var han, hvor sejlede han hen?, hvorfor sejlede han afsted? Hvad blev hans skæbne? Hvad oplevede (opdagede) han?</a:t>
            </a:r>
            <a:endParaRPr/>
          </a:p>
          <a:p>
            <a:pPr indent="0" lvl="0" marL="0" rtl="0" algn="l">
              <a:spcBef>
                <a:spcPts val="0"/>
              </a:spcBef>
              <a:spcAft>
                <a:spcPts val="0"/>
              </a:spcAft>
              <a:buNone/>
            </a:pPr>
            <a:r>
              <a:rPr lang="da-DK"/>
              <a:t>Vitus Bering: (hvem var han, hvor sejlede han hen?, hvorfor sejlede han afsted? Hvad blev hans skæbne? Hvad opdagede han? Hvad blev hans eftermæle/skæbne?</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da-DK"/>
              <a:t>Billedet er et portræt af Ove Giedde till Tommerup fra 1658-1660. Kunstneren </a:t>
            </a:r>
            <a:r>
              <a:rPr lang="da-DK" sz="1200">
                <a:solidFill>
                  <a:schemeClr val="dk1"/>
                </a:solidFill>
                <a:latin typeface="Calibri"/>
                <a:ea typeface="Calibri"/>
                <a:cs typeface="Calibri"/>
                <a:sym typeface="Calibri"/>
              </a:rPr>
              <a:t>er: Albert Haelwegh</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da-DK"/>
              <a:t> </a:t>
            </a:r>
            <a:endParaRPr/>
          </a:p>
          <a:p>
            <a:pPr indent="0" lvl="0" marL="0" rtl="0" algn="l">
              <a:spcBef>
                <a:spcPts val="0"/>
              </a:spcBef>
              <a:spcAft>
                <a:spcPts val="0"/>
              </a:spcAft>
              <a:buNone/>
            </a:pPr>
            <a:r>
              <a:t/>
            </a:r>
            <a:endParaRPr/>
          </a:p>
        </p:txBody>
      </p:sp>
      <p:sp>
        <p:nvSpPr>
          <p:cNvPr id="328" name="Google Shape;32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da-DK" sz="1200"/>
              <a:t>Hvordan et møde med en fremmed (eller anderledes) kultur forløber kan påvirkes af vores forestilling eller billede af den fremmede kultur. Der er forskellige tilgange eller fremmedbilleder. </a:t>
            </a:r>
            <a:endParaRPr/>
          </a:p>
          <a:p>
            <a:pPr indent="0" lvl="0" marL="0" rtl="0" algn="l">
              <a:spcBef>
                <a:spcPts val="0"/>
              </a:spcBef>
              <a:spcAft>
                <a:spcPts val="0"/>
              </a:spcAft>
              <a:buClr>
                <a:schemeClr val="dk1"/>
              </a:buClr>
              <a:buSzPts val="1200"/>
              <a:buFont typeface="Calibri"/>
              <a:buNone/>
            </a:pPr>
            <a:r>
              <a:rPr b="1" lang="da-DK" sz="1200"/>
              <a:t>Det venlige fremmedbillede</a:t>
            </a:r>
            <a:r>
              <a:rPr lang="da-DK" sz="1200"/>
              <a:t>:  De fremmede er anderledes, men ikke mere anderledes end, at vi på nogle områder har noget, vi er fælles om. Vi kan derfor udveksle kulturelementer og lære af hinanden.</a:t>
            </a:r>
            <a:endParaRPr/>
          </a:p>
          <a:p>
            <a:pPr indent="0" lvl="0" marL="0" rtl="0" algn="l">
              <a:spcBef>
                <a:spcPts val="0"/>
              </a:spcBef>
              <a:spcAft>
                <a:spcPts val="0"/>
              </a:spcAft>
              <a:buNone/>
            </a:pPr>
            <a:r>
              <a:rPr b="1" lang="da-DK" sz="1200"/>
              <a:t>Det fjendtlige fremmedbillede: </a:t>
            </a:r>
            <a:r>
              <a:rPr lang="da-DK" sz="1200"/>
              <a:t>De fremmede er vores fjender. Vi må enten bekæmpe dem eller risikere selv at blive underlagt de fremmede med risiko for at vores egen kultur udslettes.</a:t>
            </a:r>
            <a:endParaRPr/>
          </a:p>
          <a:p>
            <a:pPr indent="0" lvl="0" marL="0" rtl="0" algn="l">
              <a:spcBef>
                <a:spcPts val="0"/>
              </a:spcBef>
              <a:spcAft>
                <a:spcPts val="0"/>
              </a:spcAft>
              <a:buNone/>
            </a:pPr>
            <a:r>
              <a:rPr b="1" lang="da-DK" sz="1200"/>
              <a:t>Det eksotiske fremmedbillede</a:t>
            </a:r>
            <a:r>
              <a:rPr lang="da-DK" sz="1200"/>
              <a:t>: De fremmede vækker vores nysgerrighed. De er ikke fjender, de er bare anderledes. De er ikke ”ødelagt” af civilisationen og kan repræsentere en længsel efter at leve det naturlige o uspolerede. De skal forblive, som de er, og endelig ikke blive som os.</a:t>
            </a:r>
            <a:endParaRPr/>
          </a:p>
          <a:p>
            <a:pPr indent="0" lvl="0" marL="0" rtl="0" algn="l">
              <a:spcBef>
                <a:spcPts val="0"/>
              </a:spcBef>
              <a:spcAft>
                <a:spcPts val="0"/>
              </a:spcAft>
              <a:buNone/>
            </a:pPr>
            <a:r>
              <a:rPr b="1" lang="da-DK" sz="1200"/>
              <a:t>Det arrogante fremmedbillede</a:t>
            </a:r>
            <a:r>
              <a:rPr lang="da-DK" sz="1200"/>
              <a:t>: De fremmede betragtes som vilde eller indfødte -- dvs. barbariske. De indfødte umenneskeliggøres ved f. eks. at blive beskrevet som eller tillagt dyriske egenskaber. Den eneste mulige relation er at undertvinge de vilde. På samme måde som dyr tæmmes og gøres til husdyr for at være os til nytte.</a:t>
            </a:r>
            <a:endParaRPr/>
          </a:p>
          <a:p>
            <a:pPr indent="0" lvl="0" marL="0" rtl="0" algn="l">
              <a:spcBef>
                <a:spcPts val="0"/>
              </a:spcBef>
              <a:spcAft>
                <a:spcPts val="0"/>
              </a:spcAft>
              <a:buNone/>
            </a:pPr>
            <a:r>
              <a:rPr b="1" lang="da-DK" sz="1200"/>
              <a:t>Det paternalistiske fremmedbillede</a:t>
            </a:r>
            <a:r>
              <a:rPr lang="da-DK" sz="1200"/>
              <a:t>: De indfødte betragtes som naive eller uvidende. De er ligesom børn, der skal opdrages og undervises. Til forskel fra det arrogante fremmedbillede har de indfødte et potentiale til at blive lige som os, og målet er, at de bliver som os.</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da-DK" sz="1200"/>
              <a:t>Figuren har været en del af lektien, så man kan få eleverne til at forklare de forskellige fremmedbilleder.</a:t>
            </a:r>
            <a:endParaRPr/>
          </a:p>
          <a:p>
            <a:pPr indent="0" lvl="0" marL="0" rtl="0" algn="l">
              <a:spcBef>
                <a:spcPts val="0"/>
              </a:spcBef>
              <a:spcAft>
                <a:spcPts val="0"/>
              </a:spcAft>
              <a:buNone/>
            </a:pPr>
            <a:r>
              <a:rPr lang="da-DK" sz="1200"/>
              <a:t>Man kan komme med ”samtidige” eksempler. Fx hvilket fremmedbillede passer til: grønlændere, tyskere, aboriginals, kinesere, muslimer osv. ifølge eleverne (altså hvordan fremstår de andres kultur på eleverne).</a:t>
            </a:r>
            <a:endParaRPr/>
          </a:p>
          <a:p>
            <a:pPr indent="0" lvl="0" marL="0" rtl="0" algn="l">
              <a:spcBef>
                <a:spcPts val="0"/>
              </a:spcBef>
              <a:spcAft>
                <a:spcPts val="0"/>
              </a:spcAft>
              <a:buNone/>
            </a:pPr>
            <a:r>
              <a:rPr lang="da-DK"/>
              <a:t>Kobberstik af Theodore de Bry, lavet i 1592. Det illustrerer det første møde mellem Columbus og de indfødte på øen Hispaniola (nuværende Haiti/Dominikanske republik). Eleverne kan måske også sige noget om, hvordan kulturmødet er illustreret. Altså hvad er europæernes fremmedbillede på de fremmede og omvendt.</a:t>
            </a:r>
            <a:endParaRPr sz="1200"/>
          </a:p>
        </p:txBody>
      </p:sp>
      <p:sp>
        <p:nvSpPr>
          <p:cNvPr id="336" name="Google Shape;33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Billedet forestiller en palankin (som nævnes i kilden). </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Efter fiaskoen på Ceylon (Sri Lanka) ankom Ove Giedde til Tanjoure i Indien. Han var fast besluttet på ikke at vende tomhændet hjem til Danmark. Forhandlingerne med den lokale hersker, Naichen, trak dog væsentligt ud. De lykkedes dog til sidst, og Naichen indgik en aftale med Ove Giedde om, at Christian d.4 kunne råde over Trankebar. Nedenstående er den beretning, som Ove Giedde skrev ned, efter at han var kommet hjem.</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Fokus i opgaven er: Selve forhandlingerne, Beskrivelsen af Naichen. Ove Gieddes beskrivelser og ikke mindst hvilke fremmedbilleder de respektive parter har. Kilden kan findes: </a:t>
            </a:r>
            <a:endParaRPr/>
          </a:p>
          <a:p>
            <a:pPr indent="0" lvl="0" marL="0" rtl="0" algn="l">
              <a:spcBef>
                <a:spcPts val="0"/>
              </a:spcBef>
              <a:spcAft>
                <a:spcPts val="0"/>
              </a:spcAft>
              <a:buNone/>
            </a:pPr>
            <a:r>
              <a:rPr lang="da-DK"/>
              <a:t>https://forlagetcolumbus.dk/boeger/historie/blaa-danmarkshistorier/kapitel-1-soekongen/oevelsesopgaver/ &amp;</a:t>
            </a:r>
            <a:endParaRPr/>
          </a:p>
          <a:p>
            <a:pPr indent="0" lvl="0" marL="0" rtl="0" algn="l">
              <a:spcBef>
                <a:spcPts val="0"/>
              </a:spcBef>
              <a:spcAft>
                <a:spcPts val="0"/>
              </a:spcAft>
              <a:buNone/>
            </a:pPr>
            <a:r>
              <a:rPr lang="da-DK"/>
              <a:t>https://forlagetcolumbus.dk/fileadmin/user_upload/Ove_Giddes_beretning.pdf</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Arbejd med spørgsmål i grupper.</a:t>
            </a:r>
            <a:endParaRPr/>
          </a:p>
        </p:txBody>
      </p:sp>
      <p:sp>
        <p:nvSpPr>
          <p:cNvPr id="344" name="Google Shape;34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sz="1200">
                <a:solidFill>
                  <a:schemeClr val="dk1"/>
                </a:solidFill>
                <a:latin typeface="Calibri"/>
                <a:ea typeface="Calibri"/>
                <a:cs typeface="Calibri"/>
                <a:sym typeface="Calibri"/>
              </a:rPr>
              <a:t>Kobberstik af Michael Rössler: Fugleperspektiv af Trankebar (1700 – 1724)</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da-DK"/>
              <a:t>Hvor lang tid tager forhandlingerne? Forventer Ove Giedde, at de tager sig så lang tid?</a:t>
            </a:r>
            <a:endParaRPr/>
          </a:p>
          <a:p>
            <a:pPr indent="-228600" lvl="0" marL="228600" rtl="0" algn="l">
              <a:spcBef>
                <a:spcPts val="0"/>
              </a:spcBef>
              <a:spcAft>
                <a:spcPts val="0"/>
              </a:spcAft>
              <a:buClr>
                <a:schemeClr val="dk1"/>
              </a:buClr>
              <a:buSzPts val="1200"/>
              <a:buFont typeface="Calibri"/>
              <a:buAutoNum type="arabicPeriod"/>
            </a:pPr>
            <a:r>
              <a:rPr lang="da-DK"/>
              <a:t>Hvilke forventninger har Ove Giedde til forhandlingerne?</a:t>
            </a:r>
            <a:endParaRPr/>
          </a:p>
          <a:p>
            <a:pPr indent="-228600" lvl="0" marL="228600" rtl="0" algn="l">
              <a:spcBef>
                <a:spcPts val="0"/>
              </a:spcBef>
              <a:spcAft>
                <a:spcPts val="0"/>
              </a:spcAft>
              <a:buClr>
                <a:schemeClr val="dk1"/>
              </a:buClr>
              <a:buSzPts val="1200"/>
              <a:buFont typeface="Calibri"/>
              <a:buAutoNum type="arabicPeriod"/>
            </a:pPr>
            <a:r>
              <a:rPr lang="da-DK"/>
              <a:t>Hvilke forventninger har Naichen til aftalen?</a:t>
            </a:r>
            <a:endParaRPr/>
          </a:p>
          <a:p>
            <a:pPr indent="-228600" lvl="0" marL="228600" rtl="0" algn="l">
              <a:spcBef>
                <a:spcPts val="0"/>
              </a:spcBef>
              <a:spcAft>
                <a:spcPts val="0"/>
              </a:spcAft>
              <a:buClr>
                <a:schemeClr val="dk1"/>
              </a:buClr>
              <a:buSzPts val="1200"/>
              <a:buFont typeface="Calibri"/>
              <a:buAutoNum type="arabicPeriod"/>
            </a:pPr>
            <a:r>
              <a:rPr lang="da-DK"/>
              <a:t>Hvad oplever Ove Geidde, og hvilke skikke finder han mærkelige?</a:t>
            </a:r>
            <a:endParaRPr/>
          </a:p>
          <a:p>
            <a:pPr indent="-228600" lvl="0" marL="228600" rtl="0" algn="l">
              <a:spcBef>
                <a:spcPts val="0"/>
              </a:spcBef>
              <a:spcAft>
                <a:spcPts val="0"/>
              </a:spcAft>
              <a:buClr>
                <a:schemeClr val="dk1"/>
              </a:buClr>
              <a:buSzPts val="1200"/>
              <a:buFont typeface="Calibri"/>
              <a:buAutoNum type="arabicPeriod"/>
            </a:pPr>
            <a:r>
              <a:rPr lang="da-DK"/>
              <a:t>Historikerne Lotte Schou og Marianne Rostgaard har undersøgt, hvordan kulturmøder finder sted. På baggrund af dette arbejde har de opstillet fem kriterier, som karakteriserer disse. Prøv, med udgangspunkt i opstillingen at vurdere, hvilket fremmedbillede som Naichen og Ove Giedde ser/oplever hinanden ud fra.</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2" name="Google Shape;35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Farvelagt Theodore de Bry: Harbour scene (1593)</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p:txBody>
      </p:sp>
      <p:sp>
        <p:nvSpPr>
          <p:cNvPr id="360" name="Google Shape;36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Jens Munks håndtegnede kort fra ”Navigatio Septentrionalis” (1624)</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Start med at lave en kort repetition af sidste modul i plenum. Spørg:</a:t>
            </a:r>
            <a:endParaRPr/>
          </a:p>
          <a:p>
            <a:pPr indent="0" lvl="0" marL="0" rtl="0" algn="l">
              <a:spcBef>
                <a:spcPts val="0"/>
              </a:spcBef>
              <a:spcAft>
                <a:spcPts val="0"/>
              </a:spcAft>
              <a:buNone/>
            </a:pPr>
            <a:r>
              <a:rPr lang="da-DK"/>
              <a:t>Hvad lærte vi sidst om opdagelsesrejser?</a:t>
            </a:r>
            <a:endParaRPr/>
          </a:p>
        </p:txBody>
      </p:sp>
      <p:sp>
        <p:nvSpPr>
          <p:cNvPr id="368" name="Google Shape;36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sz="1200">
                <a:solidFill>
                  <a:schemeClr val="dk1"/>
                </a:solidFill>
                <a:latin typeface="Calibri"/>
                <a:ea typeface="Calibri"/>
                <a:cs typeface="Calibri"/>
                <a:sym typeface="Calibri"/>
              </a:rPr>
              <a:t>Billedet er fra: Jens Munk: Navigatio Septentrinalis (1624)</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da-DK"/>
              <a:t>Jens Munk 1579-1628. Dansk-norsk søofficer og opdagelsesrejsende. Havde tjent Christian d. 4 som søofficer under Kalmarkrigen.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da-DK"/>
              <a:t>Jens Munk blev i 1619 sendt af sted af Christian 4. for at finde Nordvestpassagen og dermed en hurtigere rute til Asien. Det lykkedes ikke, men alligevel var hans rejse en spektakulær bedrift.</a:t>
            </a:r>
            <a:endParaRPr/>
          </a:p>
          <a:p>
            <a:pPr indent="0" lvl="0" marL="0" rtl="0" algn="l">
              <a:spcBef>
                <a:spcPts val="0"/>
              </a:spcBef>
              <a:spcAft>
                <a:spcPts val="0"/>
              </a:spcAft>
              <a:buNone/>
            </a:pPr>
            <a:r>
              <a:rPr lang="da-DK"/>
              <a:t>Ekspeditionen nåede i løbet af efteråret frem til Hudson Bay i det nuværende Canada, hvor de blev tvunget til at overvintre. Overvintringen gik ikke godt. Jens Munk og besætningen forsøgte at overleve vinteren ved at brænde trækul og skaffe vinterforråd. Det hjalp bare ikke mod den store trussel, skørbug. Efterhånden som vinteren og foråret skred frem, døde besætningen i </a:t>
            </a:r>
            <a:endParaRPr/>
          </a:p>
          <a:p>
            <a:pPr indent="0" lvl="0" marL="0" rtl="0" algn="l">
              <a:spcBef>
                <a:spcPts val="0"/>
              </a:spcBef>
              <a:spcAft>
                <a:spcPts val="0"/>
              </a:spcAft>
              <a:buNone/>
            </a:pPr>
            <a:r>
              <a:rPr lang="da-DK"/>
              <a:t>stort antal. Til sidst var de eneste levende Jens Munk og to menige besætningsmedlemmer. Tre overlevede ud af den 64 mand store besætning.  Først i juni trak isen sig tilbage, hvorefter Jens Munk og de to besætningsmedlemmer brugte et par uger på at gøre det ene af ekspeditionens skibe sejlklart. Det må have været en umenneskelig opgave, da de var afkræftede af skørbug. Det lykkedes dem derefter at sejle hjem over Atlanterhavet til Bergen. Skibet var nedslidt og tilmed læk, men efter at have overlevet drivis, orkaner og sygdom nåede de efter 67 dage på havet i land. Ved ankomsten til Bergen blev Jens Munk fængslet og beskyldt for at have mistet kongens skibe og mandskab. Han blev dog frikendt og renset og blev senere tilbudt at gøre et nyt forsøg på </a:t>
            </a:r>
            <a:endParaRPr/>
          </a:p>
          <a:p>
            <a:pPr indent="0" lvl="0" marL="0" rtl="0" algn="l">
              <a:spcBef>
                <a:spcPts val="0"/>
              </a:spcBef>
              <a:spcAft>
                <a:spcPts val="0"/>
              </a:spcAft>
              <a:buNone/>
            </a:pPr>
            <a:r>
              <a:rPr lang="da-DK"/>
              <a:t>at finde Nordvestpassagen. Han var for mærket og syg, så han takkede  nej. Til gengæld udgav han en bog (’Navigatio Septentrionalis’ </a:t>
            </a:r>
            <a:endParaRPr/>
          </a:p>
          <a:p>
            <a:pPr indent="0" lvl="0" marL="0" rtl="0" algn="l">
              <a:spcBef>
                <a:spcPts val="0"/>
              </a:spcBef>
              <a:spcAft>
                <a:spcPts val="0"/>
              </a:spcAft>
              <a:buNone/>
            </a:pPr>
            <a:r>
              <a:rPr lang="da-DK"/>
              <a:t>(Rejse mod Nord)) om sin rejse og fik dermed skrevet sig ind i historien som en af Danmarks mest hårdføre og berømte opdagelsesrejsende.</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Og så film.</a:t>
            </a:r>
            <a:endParaRPr/>
          </a:p>
        </p:txBody>
      </p:sp>
      <p:sp>
        <p:nvSpPr>
          <p:cNvPr id="376" name="Google Shape;37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sz="1200">
                <a:solidFill>
                  <a:schemeClr val="dk1"/>
                </a:solidFill>
                <a:latin typeface="Calibri"/>
                <a:ea typeface="Calibri"/>
                <a:cs typeface="Calibri"/>
                <a:sym typeface="Calibri"/>
              </a:rPr>
              <a:t>Billedet er fra: Jens Munk: Navigatio Septentrinalis (1624)</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da-DK" sz="1200">
                <a:solidFill>
                  <a:schemeClr val="dk1"/>
                </a:solidFill>
                <a:latin typeface="Calibri"/>
                <a:ea typeface="Calibri"/>
                <a:cs typeface="Calibri"/>
                <a:sym typeface="Calibri"/>
              </a:rPr>
              <a:t>Besvar spørgsmålene til filmen i plenum efter filmen (eller under).</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da-DK" sz="1200">
                <a:solidFill>
                  <a:schemeClr val="dk1"/>
                </a:solidFill>
                <a:latin typeface="Calibri"/>
                <a:ea typeface="Calibri"/>
                <a:cs typeface="Calibri"/>
                <a:sym typeface="Calibri"/>
              </a:rPr>
              <a:t>0-1:40 Hvilke nøgleord sættes på renæssancen og 1600-tallet?</a:t>
            </a:r>
            <a:endParaRPr/>
          </a:p>
          <a:p>
            <a:pPr indent="-228600" lvl="0" marL="228600" rtl="0" algn="l">
              <a:spcBef>
                <a:spcPts val="0"/>
              </a:spcBef>
              <a:spcAft>
                <a:spcPts val="0"/>
              </a:spcAft>
              <a:buClr>
                <a:schemeClr val="dk1"/>
              </a:buClr>
              <a:buSzPts val="1200"/>
              <a:buFont typeface="Calibri"/>
              <a:buAutoNum type="arabicPeriod"/>
            </a:pPr>
            <a:r>
              <a:rPr lang="da-DK" sz="1200">
                <a:solidFill>
                  <a:schemeClr val="dk1"/>
                </a:solidFill>
                <a:latin typeface="Calibri"/>
                <a:ea typeface="Calibri"/>
                <a:cs typeface="Calibri"/>
                <a:sym typeface="Calibri"/>
              </a:rPr>
              <a:t>1:40-10:08 Hvad kendetegner Jens Munks familiemæssige baggrund og sociale position</a:t>
            </a:r>
            <a:endParaRPr/>
          </a:p>
          <a:p>
            <a:pPr indent="-228600" lvl="0" marL="228600" rtl="0" algn="l">
              <a:spcBef>
                <a:spcPts val="0"/>
              </a:spcBef>
              <a:spcAft>
                <a:spcPts val="0"/>
              </a:spcAft>
              <a:buClr>
                <a:schemeClr val="dk1"/>
              </a:buClr>
              <a:buSzPts val="1200"/>
              <a:buFont typeface="Calibri"/>
              <a:buAutoNum type="arabicPeriod"/>
            </a:pPr>
            <a:r>
              <a:rPr lang="da-DK" sz="1200">
                <a:solidFill>
                  <a:schemeClr val="dk1"/>
                </a:solidFill>
                <a:latin typeface="Calibri"/>
                <a:ea typeface="Calibri"/>
                <a:cs typeface="Calibri"/>
                <a:sym typeface="Calibri"/>
              </a:rPr>
              <a:t>10:08-16:17 Hvordan forklarer dokumentaren at Jens Munk stikker til søs?</a:t>
            </a:r>
            <a:endParaRPr/>
          </a:p>
          <a:p>
            <a:pPr indent="-228600" lvl="0" marL="228600" rtl="0" algn="l">
              <a:spcBef>
                <a:spcPts val="0"/>
              </a:spcBef>
              <a:spcAft>
                <a:spcPts val="0"/>
              </a:spcAft>
              <a:buClr>
                <a:schemeClr val="dk1"/>
              </a:buClr>
              <a:buSzPts val="1200"/>
              <a:buFont typeface="Calibri"/>
              <a:buAutoNum type="arabicPeriod"/>
            </a:pPr>
            <a:r>
              <a:rPr lang="da-DK" sz="1200">
                <a:solidFill>
                  <a:schemeClr val="dk1"/>
                </a:solidFill>
                <a:latin typeface="Calibri"/>
                <a:ea typeface="Calibri"/>
                <a:cs typeface="Calibri"/>
                <a:sym typeface="Calibri"/>
              </a:rPr>
              <a:t>16:18-29:53 Hvad får vi at vide om Jens Munks videre liv til søs og hans civile og militære virke i samtiden?</a:t>
            </a:r>
            <a:endParaRPr/>
          </a:p>
          <a:p>
            <a:pPr indent="-228600" lvl="0" marL="228600" rtl="0" algn="l">
              <a:spcBef>
                <a:spcPts val="0"/>
              </a:spcBef>
              <a:spcAft>
                <a:spcPts val="0"/>
              </a:spcAft>
              <a:buClr>
                <a:schemeClr val="dk1"/>
              </a:buClr>
              <a:buSzPts val="1200"/>
              <a:buFont typeface="Calibri"/>
              <a:buAutoNum type="arabicPeriod"/>
            </a:pPr>
            <a:r>
              <a:rPr lang="da-DK" sz="1200">
                <a:solidFill>
                  <a:schemeClr val="dk1"/>
                </a:solidFill>
                <a:latin typeface="Calibri"/>
                <a:ea typeface="Calibri"/>
                <a:cs typeface="Calibri"/>
                <a:sym typeface="Calibri"/>
              </a:rPr>
              <a:t>29:54-37:59 Beskriv hvordan rejsen forløber og hvad der bliver Jens Munks eftermæle?</a:t>
            </a:r>
            <a:endParaRPr/>
          </a:p>
          <a:p>
            <a:pPr indent="-152400" lvl="0" marL="22860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da-DK" sz="1200">
                <a:solidFill>
                  <a:schemeClr val="dk1"/>
                </a:solidFill>
                <a:latin typeface="Calibri"/>
                <a:ea typeface="Calibri"/>
                <a:cs typeface="Calibri"/>
                <a:sym typeface="Calibri"/>
              </a:rPr>
              <a:t>Filmen findes på CFU: https://absalon.mitcfu.dk/TV0000012621</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85" name="Google Shape;385;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Gruppearbejde- øvelsesopgave 1.5 - Jens Munk: Fanget i isen.. https://forlagetcolumbus.dk/boeger/historie/blaa-danmarkshistorier/kapitel-1-soekongen/oevelsesopgaver/</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lang="da-DK"/>
              <a:t>Den danske opdagelsesrejsende Jens Munk blev tvunget til at overvintre ved Hudson Bay i september 1619. Isen kom før forventet og den forsvandt først i juni måned året efter. Langsomt blev besætningen mere og mere syg og dødstallet eksploderede. Jens Munk overlevede som en af tre men var meget svækket, da han kom hjem. Beretningen er fra hans dagbog, hvor han beskriver, hvordan livet går sin gang. Han var faktisk den sidste, som var i stand til at udføre selv de mindste aktiviteter. Dagbogen er et vidnesbyrd om, hvordan skørbugen langsomt, men sikkert ”åd” sig ind på besætningen. Skørbug var en sygdom, der var frygtet af søfolk. Den skyldes mangel på C-vitamin. I de værste tilfælde faldt tænderne ud og munden omdannedes til blodigt kød. Efter lang tids svækkelse døde man. </a:t>
            </a:r>
            <a:endParaRPr b="0"/>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93" name="Google Shape;393;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Sæt et fast minuttal. Ved hurtigskrivning gælder det om bare at skrive så meget man kender til emnet som overhovedet muligt. Der er ikke noget rigtigt eller forkert. </a:t>
            </a:r>
            <a:endParaRPr/>
          </a:p>
          <a:p>
            <a:pPr indent="0" lvl="0" marL="0" marR="0" rtl="0" algn="l">
              <a:lnSpc>
                <a:spcPct val="100000"/>
              </a:lnSpc>
              <a:spcBef>
                <a:spcPts val="0"/>
              </a:spcBef>
              <a:spcAft>
                <a:spcPts val="0"/>
              </a:spcAft>
              <a:buClr>
                <a:schemeClr val="dk1"/>
              </a:buClr>
              <a:buSzPts val="1200"/>
              <a:buFont typeface="Calibri"/>
              <a:buNone/>
            </a:pPr>
            <a:r>
              <a:rPr lang="da-DK"/>
              <a:t>Man skal ikke lave både remedieringen og hurtigskrivningen. </a:t>
            </a:r>
            <a:endParaRPr>
              <a:solidFill>
                <a:srgbClr val="FF0000"/>
              </a:solidFill>
            </a:endParaRPr>
          </a:p>
          <a:p>
            <a:pPr indent="0" lvl="0" marL="0" rtl="0" algn="l">
              <a:spcBef>
                <a:spcPts val="0"/>
              </a:spcBef>
              <a:spcAft>
                <a:spcPts val="0"/>
              </a:spcAft>
              <a:buNone/>
            </a:pPr>
            <a:r>
              <a:t/>
            </a:r>
            <a:endParaRPr/>
          </a:p>
        </p:txBody>
      </p:sp>
      <p:sp>
        <p:nvSpPr>
          <p:cNvPr id="117" name="Google Shape;11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Billedet er fra: Jens Munk: Navigatio Septentrinalis (1624)</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Lad elever selv forsøge at komme frem til den viden, som de har opnået i modulet. Lad eleverne tænke over hvordan opsummeringens pointer kan omformuleres til relevante problemstillinger.</a:t>
            </a:r>
            <a:endParaRPr/>
          </a:p>
        </p:txBody>
      </p:sp>
      <p:sp>
        <p:nvSpPr>
          <p:cNvPr id="401" name="Google Shape;40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Eftersigende et portræt af Christoffer Columbus (1451-1506), men man er ikke sikker.</a:t>
            </a:r>
            <a:endParaRPr/>
          </a:p>
        </p:txBody>
      </p:sp>
      <p:sp>
        <p:nvSpPr>
          <p:cNvPr id="409" name="Google Shape;40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Gennemgå besvarelserne af  gruppearbejde-til øvelsesopgave 1.5 - Jens Munk: Fanget i isen. (Arbejdet foregik forrige gang).</a:t>
            </a:r>
            <a:endParaRPr b="0"/>
          </a:p>
          <a:p>
            <a:pPr indent="0" lvl="0" marL="0" marR="0" rtl="0" algn="l">
              <a:lnSpc>
                <a:spcPct val="100000"/>
              </a:lnSpc>
              <a:spcBef>
                <a:spcPts val="0"/>
              </a:spcBef>
              <a:spcAft>
                <a:spcPts val="0"/>
              </a:spcAft>
              <a:buClr>
                <a:schemeClr val="dk1"/>
              </a:buClr>
              <a:buSzPts val="1200"/>
              <a:buFont typeface="Calibri"/>
              <a:buNone/>
            </a:pPr>
            <a:r>
              <a:t/>
            </a:r>
            <a:endParaRPr b="0"/>
          </a:p>
        </p:txBody>
      </p:sp>
      <p:sp>
        <p:nvSpPr>
          <p:cNvPr id="417" name="Google Shape;41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da-DK"/>
              <a:t>Tjek på lektion-opgave 1.8 – Historiebrug: </a:t>
            </a:r>
            <a:r>
              <a:rPr lang="da-DK"/>
              <a:t>Historie kan bruges på mange forskellige måder i mange forskellige sammenhænge. Hvilke af følgende typer af historiebrug nævnes i kapitlet:  </a:t>
            </a:r>
            <a:endParaRPr/>
          </a:p>
          <a:p>
            <a:pPr indent="0" lvl="0" marL="0" rtl="0" algn="l">
              <a:spcBef>
                <a:spcPts val="0"/>
              </a:spcBef>
              <a:spcAft>
                <a:spcPts val="0"/>
              </a:spcAft>
              <a:buNone/>
            </a:pPr>
            <a:r>
              <a:rPr lang="da-DK"/>
              <a:t>Historien som lærermester </a:t>
            </a:r>
            <a:endParaRPr/>
          </a:p>
          <a:p>
            <a:pPr indent="0" lvl="0" marL="0" rtl="0" algn="l">
              <a:spcBef>
                <a:spcPts val="0"/>
              </a:spcBef>
              <a:spcAft>
                <a:spcPts val="0"/>
              </a:spcAft>
              <a:buNone/>
            </a:pPr>
            <a:r>
              <a:rPr lang="da-DK"/>
              <a:t>Historien som spejl eller perspektiv</a:t>
            </a:r>
            <a:endParaRPr/>
          </a:p>
          <a:p>
            <a:pPr indent="0" lvl="0" marL="0" rtl="0" algn="l">
              <a:spcBef>
                <a:spcPts val="0"/>
              </a:spcBef>
              <a:spcAft>
                <a:spcPts val="0"/>
              </a:spcAft>
              <a:buNone/>
            </a:pPr>
            <a:r>
              <a:rPr lang="da-DK"/>
              <a:t>Plutokratisk historiebrug </a:t>
            </a:r>
            <a:endParaRPr/>
          </a:p>
          <a:p>
            <a:pPr indent="0" lvl="0" marL="0" rtl="0" algn="l">
              <a:spcBef>
                <a:spcPts val="0"/>
              </a:spcBef>
              <a:spcAft>
                <a:spcPts val="0"/>
              </a:spcAft>
              <a:buNone/>
            </a:pPr>
            <a:r>
              <a:rPr lang="da-DK"/>
              <a:t>Politisk og ideologisk historiebrug</a:t>
            </a:r>
            <a:endParaRPr/>
          </a:p>
          <a:p>
            <a:pPr indent="0" lvl="0" marL="0" rtl="0" algn="l">
              <a:spcBef>
                <a:spcPts val="0"/>
              </a:spcBef>
              <a:spcAft>
                <a:spcPts val="0"/>
              </a:spcAft>
              <a:buNone/>
            </a:pPr>
            <a:r>
              <a:rPr lang="da-DK"/>
              <a:t>Identitetsskabende historiebrug</a:t>
            </a:r>
            <a:endParaRPr/>
          </a:p>
          <a:p>
            <a:pPr indent="0" lvl="0" marL="0" rtl="0" algn="l">
              <a:spcBef>
                <a:spcPts val="0"/>
              </a:spcBef>
              <a:spcAft>
                <a:spcPts val="0"/>
              </a:spcAft>
              <a:buNone/>
            </a:pPr>
            <a:r>
              <a:rPr lang="da-DK"/>
              <a:t>Kommerciel historiebrug</a:t>
            </a:r>
            <a:endParaRPr/>
          </a:p>
          <a:p>
            <a:pPr indent="0" lvl="0" marL="0" rtl="0" algn="l">
              <a:spcBef>
                <a:spcPts val="0"/>
              </a:spcBef>
              <a:spcAft>
                <a:spcPts val="0"/>
              </a:spcAft>
              <a:buNone/>
            </a:pPr>
            <a:r>
              <a:rPr lang="da-DK"/>
              <a:t>Fordømmende historiebrug</a:t>
            </a:r>
            <a:endParaRPr/>
          </a:p>
          <a:p>
            <a:pPr indent="0" lvl="0" marL="0" rtl="0" algn="l">
              <a:spcBef>
                <a:spcPts val="0"/>
              </a:spcBef>
              <a:spcAft>
                <a:spcPts val="0"/>
              </a:spcAft>
              <a:buNone/>
            </a:pPr>
            <a:r>
              <a:rPr lang="da-DK"/>
              <a:t>Videnskabelig historiebrug</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Billedet er en spansk satiretegning over den død og ødelæggelse som Christoffer Columbus førte med sig-</a:t>
            </a:r>
            <a:endParaRPr/>
          </a:p>
          <a:p>
            <a:pPr indent="0" lvl="0" marL="0" rtl="0" algn="l">
              <a:spcBef>
                <a:spcPts val="0"/>
              </a:spcBef>
              <a:spcAft>
                <a:spcPts val="0"/>
              </a:spcAft>
              <a:buNone/>
            </a:pPr>
            <a:r>
              <a:rPr lang="da-DK"/>
              <a:t>Tag dem en for en i plenum, og bed selvfølgelig eleverne om at forklare hvad historiebrugen dækker over, gerne med udgangspunkt i konkrete eksempler.</a:t>
            </a:r>
            <a:endParaRPr/>
          </a:p>
          <a:p>
            <a:pPr indent="0" lvl="0" marL="0" marR="0" rtl="0" algn="l">
              <a:lnSpc>
                <a:spcPct val="100000"/>
              </a:lnSpc>
              <a:spcBef>
                <a:spcPts val="0"/>
              </a:spcBef>
              <a:spcAft>
                <a:spcPts val="0"/>
              </a:spcAft>
              <a:buClr>
                <a:schemeClr val="dk1"/>
              </a:buClr>
              <a:buSzPts val="1200"/>
              <a:buFont typeface="Calibri"/>
              <a:buNone/>
            </a:pPr>
            <a:r>
              <a:t/>
            </a:r>
            <a:endParaRPr b="0"/>
          </a:p>
        </p:txBody>
      </p:sp>
      <p:sp>
        <p:nvSpPr>
          <p:cNvPr id="425" name="Google Shape;42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Øvelsesopgave: Opgave 1.1 - Arven efter Columbus?. https://forlagetcolumbus.dk/boeger/historie/blaa-danmarkshistorier/kapitel-1-soekongen/oevelsesopgaver/</a:t>
            </a:r>
            <a:endParaRPr/>
          </a:p>
          <a:p>
            <a:pPr indent="0" lvl="0" marL="0" marR="0" rtl="0" algn="l">
              <a:lnSpc>
                <a:spcPct val="100000"/>
              </a:lnSpc>
              <a:spcBef>
                <a:spcPts val="0"/>
              </a:spcBef>
              <a:spcAft>
                <a:spcPts val="0"/>
              </a:spcAft>
              <a:buClr>
                <a:schemeClr val="dk1"/>
              </a:buClr>
              <a:buSzPts val="1200"/>
              <a:buFont typeface="Calibri"/>
              <a:buNone/>
            </a:pPr>
            <a:r>
              <a:rPr lang="da-DK"/>
              <a:t>Gruppe eller par opgave. Man kan også dele klassen op i to, så den ene gruppe arbejder med Obama og den anden med Trump. https://forlagetcolumbus.dk/boeger/historie/blaa-danmarkshistorier/kapitel-1-soekongen/oevelsesopgaver/</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da-DK"/>
              <a:t>Columbus Day’ er en national helligdag i USA, hvor man fejrer opdagelsen af Amerika. I USA har det været en national helligdag siden 1934.  I forbindelse med helligdagen er det en tradition, at USA’s præsident kommer med en erklæring, hvor han giver udtryk for, hvad dagen betyder for ham og den amerikanske befolkning. En række sydamerikanske lande har også en officiel national mindedag, hvor Columbus’ og hans ekspedition fejres. Her er det dog i lige så høj grad blevet en dag, hvor man hylder den oprindelige befolkning, og lægger vægt på kulturmødet mellem europæere og den oprindelige befolkning.</a:t>
            </a:r>
            <a:endParaRPr/>
          </a:p>
          <a:p>
            <a:pPr indent="0" lvl="0" marL="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da-DK"/>
              <a:t>Hvordan beskrives Christopher Columbus af Donald Trump og Barack Obama?</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da-DK"/>
              <a:t>På hvilken måde fremlægges Spaniens rolle i Columbus’ rejse, og hvilken betydning tillægges Italien?</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da-DK"/>
              <a:t>Hvilken betydning har opdagelserne i dag iflg. Donald Trump og Barack Obama?</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da-DK"/>
              <a:t>Adskiller de to præsidenters beskrivelse af Columbus sig fra din egen opfattelse af opdagelsernes betydning?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da-DK"/>
              <a:t>Overvej Donald Trump og Barack Obamas historiebrug.</a:t>
            </a:r>
            <a:endParaRPr/>
          </a:p>
          <a:p>
            <a:pPr indent="0" lvl="0" marL="0" marR="0" rtl="0" algn="l">
              <a:lnSpc>
                <a:spcPct val="100000"/>
              </a:lnSpc>
              <a:spcBef>
                <a:spcPts val="0"/>
              </a:spcBef>
              <a:spcAft>
                <a:spcPts val="0"/>
              </a:spcAft>
              <a:buClr>
                <a:schemeClr val="dk1"/>
              </a:buClr>
              <a:buSzPts val="1200"/>
              <a:buFont typeface="Calibri"/>
              <a:buNone/>
            </a:pPr>
            <a:r>
              <a:rPr lang="da-DK"/>
              <a:t>(Spørgsmål 6, kan man godt medtage, hvis man synes der er tid til det: Formuler en problemstilling, som kilderne kan være med til at besvare. </a:t>
            </a:r>
            <a:endParaRPr/>
          </a:p>
        </p:txBody>
      </p:sp>
      <p:sp>
        <p:nvSpPr>
          <p:cNvPr id="434" name="Google Shape;43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Gruppe-diskussionsopgave. https://forlagetcolumbus.dk/boeger/historie/blaa-danmarkshistorier/kapitel-1-soekongen/diskussionsopgaver/</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Vejledning: Christoffer Columbus er normalt omtalt, som den første europæer, der fandt vejen til Amerika. Der er utallige vidnesbyrd om hans bedrifter, og utallige byer og steder er navngivet efter ham. I de fleste historiebøger står der, at han i 1492 opdagede Amerika.</a:t>
            </a:r>
            <a:endParaRPr/>
          </a:p>
          <a:p>
            <a:pPr indent="0" lvl="0" marL="0" rtl="0" algn="l">
              <a:spcBef>
                <a:spcPts val="0"/>
              </a:spcBef>
              <a:spcAft>
                <a:spcPts val="0"/>
              </a:spcAft>
              <a:buNone/>
            </a:pPr>
            <a:r>
              <a:rPr lang="da-DK"/>
              <a:t>Der er dog flere beviser på, at han ikke var den første europæer, der kom først til den ny verden. De islandske sagaer beretter, at Leif den Lykkelige og andre vikinger allerede omkring år 1000 nåede succesfuldt til Vinlandet (et område omkring New Foundland og Labrador i Nordamerika). Arkæologiske fund af bosættelser i dette område understøtter teorien om, at vikingerne fandt vej til dele af den nye verden, som de første. Man ved ikke, hvor længe vikingerne boede i vinlandet, og de blev formentlig udryddet af indfødte. </a:t>
            </a:r>
            <a:endParaRPr/>
          </a:p>
          <a:p>
            <a:pPr indent="0" lvl="0" marL="0" rtl="0" algn="l">
              <a:spcBef>
                <a:spcPts val="0"/>
              </a:spcBef>
              <a:spcAft>
                <a:spcPts val="0"/>
              </a:spcAft>
              <a:buNone/>
            </a:pPr>
            <a:r>
              <a:rPr lang="da-DK"/>
              <a:t>Der er desuden også stærke indicier på, at to tyskere i dansk tjeneste, Hans Pothost og Didrik Pining, nåede til Amerika ca. 20 år før Columbus. Pothorst og Pinings opdagelser er i dag stort set glemt. Datidens historikere stemplede dem som utroværdige pirater og kapere. På grund af deres effektive kapervirksomhed var de upopulære i Holland. Det gjorde sig også gældende i hansastaden Hamborg, hvor de begge stammede fra. Her blev de set som forrædere, fordi de var gået i dansk tjeneste, som var byens naturlige fjende. Det meste man ved om de to tyskeres rejser og opdagelser stammer fra lidt ’farvede’ hollandske kilder eller skildringer fra Hamborg.</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Overvej årsagerne til, at det var Columbus der ”løb” med æren? </a:t>
            </a:r>
            <a:endParaRPr/>
          </a:p>
          <a:p>
            <a:pPr indent="0" lvl="0" marL="0" rtl="0" algn="l">
              <a:spcBef>
                <a:spcPts val="0"/>
              </a:spcBef>
              <a:spcAft>
                <a:spcPts val="0"/>
              </a:spcAft>
              <a:buNone/>
            </a:pPr>
            <a:r>
              <a:rPr lang="da-DK"/>
              <a:t>Diskuter desuden, om det ville give mening at omdøbe Amerika til Vinland, og hvilke signaler det ville sende. </a:t>
            </a:r>
            <a:endParaRPr/>
          </a:p>
          <a:p>
            <a:pPr indent="0" lvl="0" marL="0" rtl="0" algn="l">
              <a:spcBef>
                <a:spcPts val="0"/>
              </a:spcBef>
              <a:spcAft>
                <a:spcPts val="0"/>
              </a:spcAft>
              <a:buNone/>
            </a:pPr>
            <a:r>
              <a:rPr lang="da-DK"/>
              <a:t>Vurder, hvorfor der fx ikke står i historiebøgerne at: ’Columbus var den første europæer som opdagede Amerika siden vikingen, Leif den Lykkelige’. Eller: ’Columbus var den første europæer som opdagede Amerika siden vikingen, Leif den Lykkelige og de to dansk/tyske opdagelsesrejsende Hans Pothorst og Didrik Pining’? </a:t>
            </a:r>
            <a:endParaRPr/>
          </a:p>
          <a:p>
            <a:pPr indent="0" lvl="0" marL="0" rtl="0" algn="l">
              <a:spcBef>
                <a:spcPts val="0"/>
              </a:spcBef>
              <a:spcAft>
                <a:spcPts val="0"/>
              </a:spcAft>
              <a:buNone/>
            </a:pPr>
            <a:r>
              <a:rPr lang="da-DK"/>
              <a:t>Hvilke konsekvenser kunne der være ved at anerkende, at det var Pothorst og Pining, som var de første ”moderne” europæere, der opdagede Amerika? Hvilke beviser ville I tænke var tilstrækkelige til, at man kunne anerkende dem, som Amerikas første opdagere?</a:t>
            </a:r>
            <a:endParaRPr/>
          </a:p>
          <a:p>
            <a:pPr indent="0" lvl="0" marL="0" rtl="0" algn="l">
              <a:spcBef>
                <a:spcPts val="0"/>
              </a:spcBef>
              <a:spcAft>
                <a:spcPts val="0"/>
              </a:spcAft>
              <a:buNone/>
            </a:pPr>
            <a:r>
              <a:rPr lang="da-DK"/>
              <a:t>I 1930’erne prøvede det nationalsocialistiske parti i Tyskland at udbrede ideen om, at det var to tyskere som først opdagede Amerika. Hvorfor gjorde de det, og hvorfor tror I ikke, at det havde en reel effekt? Kan den nazistiske kampagne have skadet Pothorst og Pinings eftermæle, og forhindret, at historien om deres opdagelser blev mere udbredt?</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443" name="Google Shape;443;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Igennem forløbet har der været inddraget forskellige historiebrug. Bare tænkt på Christian d. 4, Tordenskjold og dagens lektie. Det sker hele tiden. Lad eleverne sidde i grupper og reflektere over om de kender selv kender til historiebrug. </a:t>
            </a:r>
            <a:endParaRPr/>
          </a:p>
          <a:p>
            <a:pPr indent="0" lvl="0" marL="0" marR="0" rtl="0" algn="l">
              <a:lnSpc>
                <a:spcPct val="100000"/>
              </a:lnSpc>
              <a:spcBef>
                <a:spcPts val="0"/>
              </a:spcBef>
              <a:spcAft>
                <a:spcPts val="0"/>
              </a:spcAft>
              <a:buClr>
                <a:schemeClr val="dk1"/>
              </a:buClr>
              <a:buSzPts val="1200"/>
              <a:buFont typeface="Calibri"/>
              <a:buNone/>
            </a:pPr>
            <a:r>
              <a:rPr lang="da-DK"/>
              <a:t>Her er den tændstiksæske med Tordenskjold. En statue af Christian d.4 fra 2019. </a:t>
            </a:r>
            <a:r>
              <a:rPr i="1" lang="da-DK"/>
              <a:t>I maj 2019 fik København en ny statue ved Børsen. Chris</a:t>
            </a:r>
            <a:r>
              <a:rPr lang="da-DK"/>
              <a:t>tian 4. spejler sig i tre bygningsværker, som han opførte; Rosenborgs tårn, Rundetårn og Børstårnet med sine sammenslyngede dragehaler. Statuen har været mere end 10 år undervejs, og har mødt stor kritik undervejs. Dels anses den for idylliserende, dels mener mange, at den reducerer bygningsværkerne til ligegyldige ”rawplugs”. Endelig er der dem, som synes, at statuen er søgt og gammeldags, fordi fremstillingen af Christian 4. som spejler sig i København lægger op til, at os der ser den, også spejler os i Christian 4. og i København. </a:t>
            </a:r>
            <a:endParaRPr/>
          </a:p>
          <a:p>
            <a:pPr indent="0" lvl="0" marL="0" marR="0" rtl="0" algn="l">
              <a:lnSpc>
                <a:spcPct val="100000"/>
              </a:lnSpc>
              <a:spcBef>
                <a:spcPts val="0"/>
              </a:spcBef>
              <a:spcAft>
                <a:spcPts val="0"/>
              </a:spcAft>
              <a:buClr>
                <a:schemeClr val="dk1"/>
              </a:buClr>
              <a:buSzPts val="1200"/>
              <a:buFont typeface="Calibri"/>
              <a:buNone/>
            </a:pPr>
            <a:r>
              <a:rPr lang="da-DK"/>
              <a:t>Eller genbegravelsen af Vitus Bering i 1991. I forbindelse med 250-året for Berings død lykkedes det i 1991 et hold danske og russiske arkæologer at finde Vitus Berings, samt seks andre besætningsmedlemmers, grav på Bering Ø. Efter en række undersøgelser af skeletterne blev de genbegravet med militær honnør. </a:t>
            </a:r>
            <a:endParaRPr/>
          </a:p>
        </p:txBody>
      </p:sp>
      <p:sp>
        <p:nvSpPr>
          <p:cNvPr id="451" name="Google Shape;45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Jørgen Roed portræt af Ludvig Holberg (1847) efter original fra ca. 1752 af Johan Roselius</a:t>
            </a:r>
            <a:endParaRPr/>
          </a:p>
          <a:p>
            <a:pPr indent="0" lvl="0" marL="0" marR="0" rtl="0" algn="l">
              <a:lnSpc>
                <a:spcPct val="100000"/>
              </a:lnSpc>
              <a:spcBef>
                <a:spcPts val="0"/>
              </a:spcBef>
              <a:spcAft>
                <a:spcPts val="0"/>
              </a:spcAft>
              <a:buClr>
                <a:schemeClr val="dk1"/>
              </a:buClr>
              <a:buSzPts val="1200"/>
              <a:buFont typeface="Calibri"/>
              <a:buNone/>
            </a:pPr>
            <a:br>
              <a:rPr lang="da-DK"/>
            </a:br>
            <a:br>
              <a:rPr lang="da-DK"/>
            </a:br>
            <a:endParaRPr/>
          </a:p>
        </p:txBody>
      </p:sp>
      <p:sp>
        <p:nvSpPr>
          <p:cNvPr id="461" name="Google Shape;46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Christian 4. oprettede en række forskellige handelskompagnier. Kompagnier var en naturlig forlængelse af tidens merkantilistiske tanker om at oprette oversøiske kolonier for at have overskud på handelsbalancen og samtidig få adgang til forskellige rå- og luksusvarer. Handelskompagnierne var oprindelig en hollandsk ”opfindelse”, som opstod i kølvandet på ”opdagelsen” af den ny verden og den efterfølgende voksende verdenshandel. Ekspeditioner og handel uden for Europa stillede særligt store krav til kapital. Det kunne konstruktionen af kompagnier afhjælpe. En kreds af købmænd eller borgere indskød hver et beløb, som var startkapital. Denne blev blandt andet brugt til at købe skibe, udruste dem, indkøb af varer til afsætning i ud- og indland og til at betale besætningernes løn. Der var også udgifter forbundet med at fastholde besiddelser ude i verden, da kompagnierne ofte selv stod for at bygge handelsstationer og nogle gange også militæranlæg. En købmand, som havde kapital at investere, kunne fordele sine investeringer i flere kompagnier. En ganske lille sum investeret i et kompagni kunne blive til et astronomisk beløb, hvis kompagniet havde succes. På samme måde ville tabet ikke være så ubærligt, hvis handelskompagniet mod forventning ikke fik overskud, for eksempel på grund af skibsforlis, fordi man havde spredt risikoen. Selv om man havde fordelt risiko og udgifter ud på flere mennesker, var det stadig en bekostelig affære at bedrive handel på verdenshavene. Derfor fik handelskompagnierne ofte monopol på al handel til et givent sted eller en given vare. Kongemagten udstedte såkaldte oktrojer, der var en slags licens, som handelskompagniet skulle overholde mod at få lov til at få eneret på en bestemt handel. </a:t>
            </a:r>
            <a:endParaRPr/>
          </a:p>
          <a:p>
            <a:pPr indent="0" lvl="0" marL="0" marR="0" rtl="0" algn="l">
              <a:lnSpc>
                <a:spcPct val="100000"/>
              </a:lnSpc>
              <a:spcBef>
                <a:spcPts val="0"/>
              </a:spcBef>
              <a:spcAft>
                <a:spcPts val="0"/>
              </a:spcAft>
              <a:buClr>
                <a:schemeClr val="dk1"/>
              </a:buClr>
              <a:buSzPts val="1200"/>
              <a:buFont typeface="Calibri"/>
              <a:buNone/>
            </a:pPr>
            <a:r>
              <a:rPr lang="da-DK"/>
              <a:t>Handelskompagnierne var i teorien private foretagender, men kongen var ofte direkte eller indirekte involveret i de enkelte kompagnier. Så længe kongen fik sin andel af overskuddet, blandede han sig sjældent i den daglige drift. Til gengæld kunne han yde militær beskyttelse, hvis det var nødvendigt, eller lægge pres på genstridige købmænd eller ligefrem fremmede stater. </a:t>
            </a:r>
            <a:endParaRPr/>
          </a:p>
          <a:p>
            <a:pPr indent="0" lvl="0" marL="0" marR="0" rtl="0" algn="l">
              <a:lnSpc>
                <a:spcPct val="100000"/>
              </a:lnSpc>
              <a:spcBef>
                <a:spcPts val="0"/>
              </a:spcBef>
              <a:spcAft>
                <a:spcPts val="0"/>
              </a:spcAft>
              <a:buClr>
                <a:schemeClr val="dk1"/>
              </a:buClr>
              <a:buSzPts val="1200"/>
              <a:buFont typeface="Calibri"/>
              <a:buNone/>
            </a:pPr>
            <a:r>
              <a:rPr lang="da-DK"/>
              <a:t>Kompagniet kunne holde sig uden for de storpolitiske spændinger og krige, fordi de som sådan ikke var en del af stats- eller kongemagten. De kunne derved sejle forholdsvis uhindret på verdenshavene. Handelskompagnier var på en måde forløberen for moderne aktieselskaber med bestyrelser og generalforsamlinger. I kompagnierne udgjorde generalforsamlingen den øverste ledelse, mens direktionen tog sig af den daglige drift. Investorer var typisk adelsfolk, højerestående embedsmænd, købmænd og bedrestillede borgere. Disse personer indskød i fællesskab den nødvendige kapital, delte risikoen og fik del i over-skuddet, alt efter hvor meget de havde satset.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da-DK"/>
              <a:t>De vigtigste kompagnier i perioden:</a:t>
            </a:r>
            <a:endParaRPr/>
          </a:p>
          <a:p>
            <a:pPr indent="0" lvl="0" marL="0" rtl="0" algn="l">
              <a:spcBef>
                <a:spcPts val="0"/>
              </a:spcBef>
              <a:spcAft>
                <a:spcPts val="0"/>
              </a:spcAft>
              <a:buClr>
                <a:schemeClr val="dk1"/>
              </a:buClr>
              <a:buSzPts val="1200"/>
              <a:buFont typeface="Calibri"/>
              <a:buNone/>
            </a:pPr>
            <a:r>
              <a:rPr lang="da-DK"/>
              <a:t>• Ostindisk Kompagni oprettet i 1616 – ret til handel i Asien</a:t>
            </a:r>
            <a:endParaRPr/>
          </a:p>
          <a:p>
            <a:pPr indent="0" lvl="0" marL="0" rtl="0" algn="l">
              <a:spcBef>
                <a:spcPts val="0"/>
              </a:spcBef>
              <a:spcAft>
                <a:spcPts val="0"/>
              </a:spcAft>
              <a:buClr>
                <a:schemeClr val="dk1"/>
              </a:buClr>
              <a:buSzPts val="1200"/>
              <a:buFont typeface="Calibri"/>
              <a:buNone/>
            </a:pPr>
            <a:r>
              <a:rPr lang="da-DK"/>
              <a:t>• Vestindisk-Guineisk Kompagni oprettet i 1625 – ret til handel i Vest-</a:t>
            </a:r>
            <a:endParaRPr/>
          </a:p>
          <a:p>
            <a:pPr indent="0" lvl="0" marL="0" rtl="0" algn="l">
              <a:spcBef>
                <a:spcPts val="0"/>
              </a:spcBef>
              <a:spcAft>
                <a:spcPts val="0"/>
              </a:spcAft>
              <a:buClr>
                <a:schemeClr val="dk1"/>
              </a:buClr>
              <a:buSzPts val="1200"/>
              <a:buFont typeface="Calibri"/>
              <a:buNone/>
            </a:pPr>
            <a:r>
              <a:rPr lang="da-DK"/>
              <a:t>indien, Brasilien og Guinea</a:t>
            </a:r>
            <a:endParaRPr/>
          </a:p>
          <a:p>
            <a:pPr indent="0" lvl="0" marL="0" rtl="0" algn="l">
              <a:spcBef>
                <a:spcPts val="0"/>
              </a:spcBef>
              <a:spcAft>
                <a:spcPts val="0"/>
              </a:spcAft>
              <a:buClr>
                <a:schemeClr val="dk1"/>
              </a:buClr>
              <a:buSzPts val="1200"/>
              <a:buFont typeface="Calibri"/>
              <a:buNone/>
            </a:pPr>
            <a:r>
              <a:rPr lang="da-DK"/>
              <a:t>• Islandske Handelskompagni oprettet i 1602 – ret til handel på Island.</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da-DK"/>
              <a:t>Billedet er et fotografi af en dug (ca. 1750). Det forestiller danske soldater i Tranquebar.</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469" name="Google Shape;46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Hvis man har arbejdet indgående med tendenser i undervisningen kan man springe dette slide over. Sliddet er heller ikke uddybende, så det er tænkeligt, at man skal supplere. </a:t>
            </a:r>
            <a:endParaRPr/>
          </a:p>
          <a:p>
            <a:pPr indent="0" lvl="0" marL="0" marR="0" rtl="0" algn="l">
              <a:lnSpc>
                <a:spcPct val="100000"/>
              </a:lnSpc>
              <a:spcBef>
                <a:spcPts val="0"/>
              </a:spcBef>
              <a:spcAft>
                <a:spcPts val="0"/>
              </a:spcAft>
              <a:buClr>
                <a:schemeClr val="dk1"/>
              </a:buClr>
              <a:buSzPts val="1200"/>
              <a:buFont typeface="Calibri"/>
              <a:buNone/>
            </a:pPr>
            <a:r>
              <a:rPr lang="da-DK"/>
              <a:t>Kort sagt er tendens: </a:t>
            </a:r>
            <a:endParaRPr/>
          </a:p>
          <a:p>
            <a:pPr indent="0" lvl="0" marL="0" marR="0" rtl="0" algn="l">
              <a:lnSpc>
                <a:spcPct val="100000"/>
              </a:lnSpc>
              <a:spcBef>
                <a:spcPts val="0"/>
              </a:spcBef>
              <a:spcAft>
                <a:spcPts val="0"/>
              </a:spcAft>
              <a:buClr>
                <a:schemeClr val="dk1"/>
              </a:buClr>
              <a:buSzPts val="1200"/>
              <a:buFont typeface="Calibri"/>
              <a:buNone/>
            </a:pPr>
            <a:r>
              <a:rPr lang="da-DK"/>
              <a:t>En beretning vil  altid være præget af dens ophavsmands holdninger og opfattelse af verden. Der er også altid et formål med  beretningen, som præger den. Når en beretning er farvet af et bestemt synspunkt, siger man, at den har en bestemt tendens. Så er der en tydelig vinkling eller synspunkt. En kilde der anskuer sit emne på en særlig måde siger man har en særlig tendens.</a:t>
            </a:r>
            <a:endParaRPr/>
          </a:p>
          <a:p>
            <a:pPr indent="0" lvl="0" marL="0" marR="0" rtl="0" algn="l">
              <a:lnSpc>
                <a:spcPct val="100000"/>
              </a:lnSpc>
              <a:spcBef>
                <a:spcPts val="0"/>
              </a:spcBef>
              <a:spcAft>
                <a:spcPts val="0"/>
              </a:spcAft>
              <a:buClr>
                <a:schemeClr val="dk1"/>
              </a:buClr>
              <a:buSzPts val="1200"/>
              <a:buFont typeface="Calibri"/>
              <a:buNone/>
            </a:pPr>
            <a:r>
              <a:rPr lang="da-DK"/>
              <a:t>Hvis en kilde har en meget stærk tendens, vil man kun i meget ringe grad kunne bruge den som beretning. I stedet vil man bruge den som levn, altså som grundlag </a:t>
            </a:r>
            <a:endParaRPr/>
          </a:p>
          <a:p>
            <a:pPr indent="0" lvl="0" marL="0" marR="0" rtl="0" algn="l">
              <a:lnSpc>
                <a:spcPct val="100000"/>
              </a:lnSpc>
              <a:spcBef>
                <a:spcPts val="0"/>
              </a:spcBef>
              <a:spcAft>
                <a:spcPts val="0"/>
              </a:spcAft>
              <a:buClr>
                <a:schemeClr val="dk1"/>
              </a:buClr>
              <a:buSzPts val="1200"/>
              <a:buFont typeface="Calibri"/>
              <a:buNone/>
            </a:pPr>
            <a:r>
              <a:rPr lang="da-DK"/>
              <a:t>for at belyse ophavsmanden og ophavssituationen. Det passer fint med billeder fra Nürnberg Krønikken fra 1493, som beskriver væsener fra den ukendte del af verden. Her er den hovedløse mand; 6-armede mand; Store øre-manden, den androgryne og fuglemanden. Tendensen hos Nurnberg krønikken vil så være, at man har et fantasifuldt, nærmest eventyragtig forhold til fremmede kulturer.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478" name="Google Shape;47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Renæssancen: Renæssancen (1400-1600-tallet) er ikke blot en overordnet betegnelse for en periode, men først og fremmest for et nyt kulturelt syn på verden. </a:t>
            </a:r>
            <a:endParaRPr/>
          </a:p>
          <a:p>
            <a:pPr indent="0" lvl="0" marL="0" rtl="0" algn="l">
              <a:spcBef>
                <a:spcPts val="0"/>
              </a:spcBef>
              <a:spcAft>
                <a:spcPts val="0"/>
              </a:spcAft>
              <a:buNone/>
            </a:pPr>
            <a:r>
              <a:rPr lang="da-DK"/>
              <a:t>Oprindelig stammer udtrykket fra Italien og betyder ”genfødsel”. I samfundets øvre lag distancerede man sig fra det, man begyndte at kalde ”middelalderen”, og søgte tilbage mod antikkens idealer. Magten, arkitekturen og kunsten blev dyrket og fik nye og mere forfinede udtryk. Samtidig var der en stigende interesse for naturvidenskaberne. Disse rejste spørgsmål, som den kristne kirkes læresætninger og verdensopfattelse ikke kunne besvare tilfredsstillende. Renæssancen kom til Danmark via Holland, og der kan på nogle måder argumenteres for, at Christian 4. var en såkaldt renæssancekonge. Han interesserede sig for musik, talte flere sprog og var ikke bange for at vise sin pomp og pragt frem. Han udtrykte sin status i </a:t>
            </a:r>
            <a:endParaRPr/>
          </a:p>
          <a:p>
            <a:pPr indent="0" lvl="0" marL="0" rtl="0" algn="l">
              <a:spcBef>
                <a:spcPts val="0"/>
              </a:spcBef>
              <a:spcAft>
                <a:spcPts val="0"/>
              </a:spcAft>
              <a:buNone/>
            </a:pPr>
            <a:r>
              <a:rPr lang="da-DK"/>
              <a:t>samfundet på flere forskellige måder og ikke kun gennem direkte magt- og voldsudøvelse. Christian 4. byggede flere slotte og udsmykkede dem med overdådige statuer, ornamenter, figurer og selvportrætter. Selve hans kroning som konge var et eksempel på, at kunst og kultur havde fået en ny betydning i samfundet.</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Merkantilismen: Den grundlæggende idé i merkantilismen var, at et lands velstand var bestemt af den mængde ædelmetaller, særligt guld og sølv, som var til stede inden for et lands grænser. Det danske rige havde kun en meget begrænset sølvudvinding i Norge, og derfor ansås det for nødvendigt at tjene flere penge, blandt andet ved at udvide udenrigshandlen. For at beskytte handelsbalancen måtte staten aktivt sørge for, at rigets eksport oversteg importen. En række økonomiske værktøjer blev brugt. Man lagde for eksempel toldafgifter på udenlandske varer, så de prismæssigt ikke var konkurrencedygtige. Staten oprettede og investerede samtidig i ’egne’ virksomheder og gav dem økonomisk støtte, så de bedre kunne klare sig i konkurrencen med udenlandske konkurrenter. Eller man udstedte et direkte importforbud mod bestemte udenlandske varer. International handel blev set som et aggressivt ’nulsumsspil’, hvor </a:t>
            </a:r>
            <a:endParaRPr/>
          </a:p>
          <a:p>
            <a:pPr indent="0" lvl="0" marL="0" rtl="0" algn="l">
              <a:spcBef>
                <a:spcPts val="0"/>
              </a:spcBef>
              <a:spcAft>
                <a:spcPts val="0"/>
              </a:spcAft>
              <a:buNone/>
            </a:pPr>
            <a:r>
              <a:rPr lang="da-DK"/>
              <a:t>der kun kunne være én vinder. En stigning i ét lands velstand ville altid medføre et tilsvarende fald i et andet lands velstand, mente man.</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Stormagtsdrømme: Christian d. 4 var konge af Danmark og Norge, men han havde ambitioner om at udvide kongeriget. Christian 4.var bevidst om, at søfarten </a:t>
            </a:r>
            <a:endParaRPr/>
          </a:p>
          <a:p>
            <a:pPr indent="0" lvl="0" marL="0" rtl="0" algn="l">
              <a:spcBef>
                <a:spcPts val="0"/>
              </a:spcBef>
              <a:spcAft>
                <a:spcPts val="0"/>
              </a:spcAft>
              <a:buNone/>
            </a:pPr>
            <a:r>
              <a:rPr lang="da-DK"/>
              <a:t>og skibene kunne være med til at opfylde hans håb om en større andel af den globale handel og derved bidrage til hans stormagtsambitioner. Derfor satsede Christian d. 4 på handelskompagnier, silkefabrikation, byggede børsen (hvor købmænd kunne sælge deres hjembragte varer), modernisere orlogsflåden, byggede Nyboder til flådens brug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da-DK"/>
              <a:t>Søslag og ekspeditioner: Christian d. 4, deltog selv i søslag mod svensker. Her er det portrættet af Vilhelm Marstrand ikoniske maleri fra 1864, hvor den sårede Christian d. 4 står på skibet ‘Trefoldigheden’. Og han tog som 22-årig afsted på en ekspedition til Nordnorge med en mindre flåde. Der havde han kun været konge i knap 3 år. Det var ikke uden fare, at sejle afsted på daværende tidspunkt. </a:t>
            </a:r>
            <a:endParaRPr/>
          </a:p>
        </p:txBody>
      </p:sp>
      <p:sp>
        <p:nvSpPr>
          <p:cNvPr id="124" name="Google Shape;12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Hvis man har arbejdet indgående med tendenser i undervisningen kan man springe dette slide over. Slidet er heller ikke uddybende, så det er tænkeligt, at man skal supplere. </a:t>
            </a:r>
            <a:endParaRPr/>
          </a:p>
          <a:p>
            <a:pPr indent="0" lvl="0" marL="0" marR="0" rtl="0" algn="l">
              <a:lnSpc>
                <a:spcPct val="100000"/>
              </a:lnSpc>
              <a:spcBef>
                <a:spcPts val="0"/>
              </a:spcBef>
              <a:spcAft>
                <a:spcPts val="0"/>
              </a:spcAft>
              <a:buClr>
                <a:schemeClr val="dk1"/>
              </a:buClr>
              <a:buSzPts val="1200"/>
              <a:buFont typeface="Calibri"/>
              <a:buNone/>
            </a:pPr>
            <a:r>
              <a:rPr lang="da-DK"/>
              <a:t>Dette er et fiktivt eksempel, (forfattet til lejligheden) Lad eleverne læse højt og se om de kan gennemskue tendensen hos Kaptajn Hantock☺ </a:t>
            </a:r>
            <a:endParaRPr/>
          </a:p>
        </p:txBody>
      </p:sp>
      <p:sp>
        <p:nvSpPr>
          <p:cNvPr id="490" name="Google Shape;490;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Gruppearbejde Øvelsesopgave 1.7 - Tendenser hos Ludvig Holberg om Ove Giedde og Jens Munk. https://forlagetcolumbus.dk/boeger/historie/blaa-danmarkshistorier/kapitel-1-soekongen/oevelsesopgaver/</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da-DK"/>
              <a:t>Start med Ove Giedde. </a:t>
            </a:r>
            <a:endParaRPr/>
          </a:p>
          <a:p>
            <a:pPr indent="0" lvl="0" marL="0" marR="0" rtl="0" algn="l">
              <a:lnSpc>
                <a:spcPct val="100000"/>
              </a:lnSpc>
              <a:spcBef>
                <a:spcPts val="0"/>
              </a:spcBef>
              <a:spcAft>
                <a:spcPts val="0"/>
              </a:spcAft>
              <a:buClr>
                <a:schemeClr val="dk1"/>
              </a:buClr>
              <a:buSzPts val="1200"/>
              <a:buFont typeface="Calibri"/>
              <a:buNone/>
            </a:pPr>
            <a:r>
              <a:rPr lang="da-DK"/>
              <a:t>Det danske fort Dansborg i Tranquebar malet cirka 1650. De otte personer i forgrunden repræsenterer byens hinduer og muslimer.</a:t>
            </a:r>
            <a:endParaRPr/>
          </a:p>
          <a:p>
            <a:pPr indent="0" lvl="0" marL="0" marR="0" rtl="0" algn="l">
              <a:lnSpc>
                <a:spcPct val="100000"/>
              </a:lnSpc>
              <a:spcBef>
                <a:spcPts val="0"/>
              </a:spcBef>
              <a:spcAft>
                <a:spcPts val="0"/>
              </a:spcAft>
              <a:buClr>
                <a:schemeClr val="dk1"/>
              </a:buClr>
              <a:buSzPts val="1200"/>
              <a:buFont typeface="Calibri"/>
              <a:buNone/>
            </a:pPr>
            <a:r>
              <a:rPr lang="da-DK"/>
              <a:t>Udover at Ludvig Holberg er kendt for sine teaterstykker, interesserede han sig for historie. Han skrev flere bøger om danmarkshistorien. Det mest omfattende er Dannemarks Riges Historie, som han skrev i perioden 1732-1735. Bogen er bygget op over de danske konger, og især kapitlerne om Christian 4., fra 1733, fylder meget. Holberg var tydelig inspireret af Christian 4. Holbergs projekt var afledt af oplysningstidens tanker, så han skrev ikke på latin, og meningen var at ”almindelige” danskere skulle blive ”oplyst” om danmarkshistorien. Holberg gik således anderledes til værks end tidligere historieskrivere. Han skrev ikke for adel, konge eller kirke, men skrev med udgangspunkt i de kilder han havde til rådighed. Selvom Holbergs danmarkshistorie er et tidligt eksempel på en kildekritisk fremstilling af danmarkshistorien, er bogen dog stadig både tendentiøs og med et meget tydeligt historiebrug. Holberg havde den holdning, at historien skulle bruges som eksempel, så man ikke begik de samme fejl en gang til.</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da-DK"/>
              <a:t>Hvilke tendenser kan man se hos Ludvig Holberg? – Se på hvordan Ludvig Holberg forholder sig over for Christian 4., den hollandske Marchelis Boshouwer, den hollandske historiker, Baldeus, kejseren af Ceylon og Naiken af Tanjore? </a:t>
            </a:r>
            <a:endParaRPr/>
          </a:p>
          <a:p>
            <a:pPr indent="-228600" lvl="0" marL="228600" rtl="0" algn="l">
              <a:spcBef>
                <a:spcPts val="0"/>
              </a:spcBef>
              <a:spcAft>
                <a:spcPts val="0"/>
              </a:spcAft>
              <a:buClr>
                <a:schemeClr val="dk1"/>
              </a:buClr>
              <a:buSzPts val="1200"/>
              <a:buFont typeface="Calibri"/>
              <a:buAutoNum type="arabicPeriod"/>
            </a:pPr>
            <a:r>
              <a:rPr lang="da-DK"/>
              <a:t>Hvordan skildres Ostindisk kompagni ifølge Ludvig Holberg? Se både på stiftelsen og hvordan det sidenhen gik kompagniet.</a:t>
            </a:r>
            <a:endParaRPr/>
          </a:p>
          <a:p>
            <a:pPr indent="-228600" lvl="0" marL="228600" rtl="0" algn="l">
              <a:spcBef>
                <a:spcPts val="0"/>
              </a:spcBef>
              <a:spcAft>
                <a:spcPts val="0"/>
              </a:spcAft>
              <a:buClr>
                <a:schemeClr val="dk1"/>
              </a:buClr>
              <a:buSzPts val="1200"/>
              <a:buFont typeface="Calibri"/>
              <a:buAutoNum type="arabicPeriod"/>
            </a:pPr>
            <a:r>
              <a:rPr lang="da-DK"/>
              <a:t>Beskriv den begivenhed, der fører til, at Danmark får besiddelser i Trankebar.</a:t>
            </a:r>
            <a:endParaRPr/>
          </a:p>
          <a:p>
            <a:pPr indent="-228600" lvl="0" marL="228600" rtl="0" algn="l">
              <a:spcBef>
                <a:spcPts val="0"/>
              </a:spcBef>
              <a:spcAft>
                <a:spcPts val="0"/>
              </a:spcAft>
              <a:buClr>
                <a:schemeClr val="dk1"/>
              </a:buClr>
              <a:buSzPts val="1200"/>
              <a:buFont typeface="Calibri"/>
              <a:buAutoNum type="arabicPeriod"/>
            </a:pPr>
            <a:r>
              <a:rPr lang="da-DK"/>
              <a:t>Hvordan er selve kolonien beskrevet?</a:t>
            </a:r>
            <a:endParaRPr/>
          </a:p>
          <a:p>
            <a:pPr indent="-228600" lvl="0" marL="228600" rtl="0" algn="l">
              <a:spcBef>
                <a:spcPts val="0"/>
              </a:spcBef>
              <a:spcAft>
                <a:spcPts val="0"/>
              </a:spcAft>
              <a:buClr>
                <a:schemeClr val="dk1"/>
              </a:buClr>
              <a:buSzPts val="1200"/>
              <a:buFont typeface="Calibri"/>
              <a:buAutoNum type="arabicPeriod"/>
            </a:pPr>
            <a:r>
              <a:rPr lang="da-DK"/>
              <a:t>Hvad kan man bruge kilden til?</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497" name="Google Shape;497;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Gruppearbejde Øvelsesopgave 1.7 - Tendenser hos Ludvig Holberg om Ove Giedde og Jens Munk</a:t>
            </a:r>
            <a:endParaRPr/>
          </a:p>
          <a:p>
            <a:pPr indent="0" lvl="0" marL="0" marR="0" rtl="0" algn="l">
              <a:lnSpc>
                <a:spcPct val="100000"/>
              </a:lnSpc>
              <a:spcBef>
                <a:spcPts val="0"/>
              </a:spcBef>
              <a:spcAft>
                <a:spcPts val="0"/>
              </a:spcAft>
              <a:buClr>
                <a:schemeClr val="dk1"/>
              </a:buClr>
              <a:buSzPts val="1200"/>
              <a:buFont typeface="Calibri"/>
              <a:buNone/>
            </a:pPr>
            <a:r>
              <a:rPr b="0" lang="da-DK"/>
              <a:t>Efter Ove Giedde kan grupperne arbejde videre med Jens Munk.</a:t>
            </a:r>
            <a:endParaRPr b="0"/>
          </a:p>
          <a:p>
            <a:pPr indent="0" lvl="0" marL="0" marR="0" rtl="0" algn="l">
              <a:lnSpc>
                <a:spcPct val="100000"/>
              </a:lnSpc>
              <a:spcBef>
                <a:spcPts val="0"/>
              </a:spcBef>
              <a:spcAft>
                <a:spcPts val="0"/>
              </a:spcAft>
              <a:buClr>
                <a:schemeClr val="dk1"/>
              </a:buClr>
              <a:buSzPts val="1200"/>
              <a:buFont typeface="Calibri"/>
              <a:buNone/>
            </a:pPr>
            <a:r>
              <a:rPr i="0" lang="da-DK"/>
              <a:t>Maleri af Bonaventura Peeters: orlogsskibe på Københavns Red og udsigt mod Københavns Slot. (1614-1652)</a:t>
            </a:r>
            <a:endParaRPr b="0" i="0"/>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da-DK"/>
              <a:t>Her skal eleverne undersøge: </a:t>
            </a:r>
            <a:endParaRPr/>
          </a:p>
          <a:p>
            <a:pPr indent="-228600" lvl="0" marL="228600" rtl="0" algn="l">
              <a:spcBef>
                <a:spcPts val="0"/>
              </a:spcBef>
              <a:spcAft>
                <a:spcPts val="0"/>
              </a:spcAft>
              <a:buClr>
                <a:schemeClr val="dk1"/>
              </a:buClr>
              <a:buSzPts val="1200"/>
              <a:buFont typeface="Calibri"/>
              <a:buAutoNum type="arabicPeriod"/>
            </a:pPr>
            <a:r>
              <a:rPr lang="da-DK"/>
              <a:t>Hvordan forløber Jens Munks rejse? Hvad møder han undervejs?</a:t>
            </a:r>
            <a:endParaRPr/>
          </a:p>
          <a:p>
            <a:pPr indent="-228600" lvl="0" marL="228600" rtl="0" algn="l">
              <a:spcBef>
                <a:spcPts val="0"/>
              </a:spcBef>
              <a:spcAft>
                <a:spcPts val="0"/>
              </a:spcAft>
              <a:buClr>
                <a:schemeClr val="dk1"/>
              </a:buClr>
              <a:buSzPts val="1200"/>
              <a:buFont typeface="Calibri"/>
              <a:buAutoNum type="arabicPeriod"/>
            </a:pPr>
            <a:r>
              <a:rPr lang="da-DK"/>
              <a:t>Hvordan beskrives det ufrivillige ophold i vinterhavnen?</a:t>
            </a:r>
            <a:endParaRPr/>
          </a:p>
          <a:p>
            <a:pPr indent="-228600" lvl="0" marL="228600" rtl="0" algn="l">
              <a:spcBef>
                <a:spcPts val="0"/>
              </a:spcBef>
              <a:spcAft>
                <a:spcPts val="0"/>
              </a:spcAft>
              <a:buClr>
                <a:schemeClr val="dk1"/>
              </a:buClr>
              <a:buSzPts val="1200"/>
              <a:buFont typeface="Calibri"/>
              <a:buAutoNum type="arabicPeriod"/>
            </a:pPr>
            <a:r>
              <a:rPr lang="da-DK"/>
              <a:t>Hvilken rolle spiller Christian 4.?</a:t>
            </a:r>
            <a:endParaRPr/>
          </a:p>
          <a:p>
            <a:pPr indent="-228600" lvl="0" marL="228600" rtl="0" algn="l">
              <a:spcBef>
                <a:spcPts val="0"/>
              </a:spcBef>
              <a:spcAft>
                <a:spcPts val="0"/>
              </a:spcAft>
              <a:buClr>
                <a:schemeClr val="dk1"/>
              </a:buClr>
              <a:buSzPts val="1200"/>
              <a:buFont typeface="Calibri"/>
              <a:buAutoNum type="arabicPeriod"/>
            </a:pPr>
            <a:r>
              <a:rPr lang="da-DK"/>
              <a:t>Hvilken tendens kommer til udtryk i kilden? – Se på hvordan Jens Munk agerer over for besætningen, den oprindelige befolkning og Christian 4. ifølge Ludvig Holberg?</a:t>
            </a:r>
            <a:endParaRPr/>
          </a:p>
          <a:p>
            <a:pPr indent="-228600" lvl="0" marL="228600" rtl="0" algn="l">
              <a:spcBef>
                <a:spcPts val="0"/>
              </a:spcBef>
              <a:spcAft>
                <a:spcPts val="0"/>
              </a:spcAft>
              <a:buClr>
                <a:schemeClr val="dk1"/>
              </a:buClr>
              <a:buSzPts val="1200"/>
              <a:buFont typeface="Calibri"/>
              <a:buAutoNum type="arabicPeriod"/>
            </a:pPr>
            <a:r>
              <a:rPr lang="da-DK"/>
              <a:t>Hvad kan vi bruge kilden til?</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506" name="Google Shape;506;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Gruppearbejde Øvelsesopgave 1.7 - Tendenser hos Ludvig Holberg om Ove Giedde og Jens Munk</a:t>
            </a:r>
            <a:endParaRPr/>
          </a:p>
          <a:p>
            <a:pPr indent="0" lvl="0" marL="0" marR="0" rtl="0" algn="l">
              <a:lnSpc>
                <a:spcPct val="100000"/>
              </a:lnSpc>
              <a:spcBef>
                <a:spcPts val="0"/>
              </a:spcBef>
              <a:spcAft>
                <a:spcPts val="0"/>
              </a:spcAft>
              <a:buClr>
                <a:schemeClr val="dk1"/>
              </a:buClr>
              <a:buSzPts val="1200"/>
              <a:buFont typeface="Calibri"/>
              <a:buNone/>
            </a:pPr>
            <a:r>
              <a:rPr b="0" lang="da-DK"/>
              <a:t>Opsummering af gruppearbejdet.</a:t>
            </a:r>
            <a:endParaRPr/>
          </a:p>
          <a:p>
            <a:pPr indent="0" lvl="0" marL="0" marR="0" rtl="0" algn="l">
              <a:lnSpc>
                <a:spcPct val="100000"/>
              </a:lnSpc>
              <a:spcBef>
                <a:spcPts val="0"/>
              </a:spcBef>
              <a:spcAft>
                <a:spcPts val="0"/>
              </a:spcAft>
              <a:buClr>
                <a:schemeClr val="dk1"/>
              </a:buClr>
              <a:buSzPts val="1200"/>
              <a:buFont typeface="Calibri"/>
              <a:buNone/>
            </a:pPr>
            <a:r>
              <a:rPr b="0" lang="da-DK"/>
              <a:t>Billedet er en portugisisk soldat og en indisk soldat. Portugal var på daværende tidspunkt den dominerende europæiske magt i Indien. Holland (og Danmark) udfordrede dog Portugal. </a:t>
            </a:r>
            <a:endParaRPr/>
          </a:p>
        </p:txBody>
      </p:sp>
      <p:sp>
        <p:nvSpPr>
          <p:cNvPr id="514" name="Google Shape;51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Opsummering</a:t>
            </a:r>
            <a:endParaRPr/>
          </a:p>
          <a:p>
            <a:pPr indent="0" lvl="0" marL="0" marR="0" rtl="0" algn="l">
              <a:lnSpc>
                <a:spcPct val="100000"/>
              </a:lnSpc>
              <a:spcBef>
                <a:spcPts val="0"/>
              </a:spcBef>
              <a:spcAft>
                <a:spcPts val="0"/>
              </a:spcAft>
              <a:buClr>
                <a:schemeClr val="dk1"/>
              </a:buClr>
              <a:buSzPts val="1200"/>
              <a:buFont typeface="Calibri"/>
              <a:buNone/>
            </a:pPr>
            <a:r>
              <a:rPr b="0" i="0" lang="da-DK"/>
              <a:t>Man kan med fordel forsøge at inddrage og repetere forrige moduls opsummering.</a:t>
            </a:r>
            <a:endParaRPr/>
          </a:p>
          <a:p>
            <a:pPr indent="0" lvl="0" marL="0" marR="0" rtl="0" algn="l">
              <a:lnSpc>
                <a:spcPct val="100000"/>
              </a:lnSpc>
              <a:spcBef>
                <a:spcPts val="0"/>
              </a:spcBef>
              <a:spcAft>
                <a:spcPts val="0"/>
              </a:spcAft>
              <a:buClr>
                <a:schemeClr val="dk1"/>
              </a:buClr>
              <a:buSzPts val="1200"/>
              <a:buFont typeface="Calibri"/>
              <a:buNone/>
            </a:pPr>
            <a:r>
              <a:t/>
            </a:r>
            <a:endParaRPr b="0" i="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522" name="Google Shape;522;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Christian Mølsted: Dannebroge i brand (1921), (Mølsteds bud på hvad der skete i </a:t>
            </a:r>
            <a:r>
              <a:rPr b="0" lang="da-DK"/>
              <a:t>Søslaget i Køge Bugt (1710)) NB Maleriet fremstiller et senere søslag i Køge Bugt.</a:t>
            </a:r>
            <a:endParaRPr b="0"/>
          </a:p>
          <a:p>
            <a:pPr indent="0" lvl="0" marL="0" rtl="0" algn="l">
              <a:spcBef>
                <a:spcPts val="0"/>
              </a:spcBef>
              <a:spcAft>
                <a:spcPts val="0"/>
              </a:spcAft>
              <a:buNone/>
            </a:pPr>
            <a:r>
              <a:t/>
            </a:r>
            <a:endParaRPr/>
          </a:p>
        </p:txBody>
      </p:sp>
      <p:sp>
        <p:nvSpPr>
          <p:cNvPr id="530" name="Google Shape;530;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sz="1200">
                <a:solidFill>
                  <a:schemeClr val="dk1"/>
                </a:solidFill>
                <a:latin typeface="Calibri"/>
                <a:ea typeface="Calibri"/>
                <a:cs typeface="Calibri"/>
                <a:sym typeface="Calibri"/>
              </a:rPr>
              <a:t>I historiefaget analyserer vi kilder blandet andet for at forstå fortiden. Men det er ikke altid, at vi har kilder til det, vi gerne vil vide noget om. Til gengæld kan de kilder, vi har til rådighed, fortælle noget om andre forhold end det vi oprindeligt interesserede os for. Når vi lader kilden fortælle os andre ting end dem, vi oprindeligt var interesserede i, </a:t>
            </a:r>
            <a:r>
              <a:rPr i="1" lang="da-DK" sz="1200">
                <a:solidFill>
                  <a:schemeClr val="dk1"/>
                </a:solidFill>
                <a:latin typeface="Calibri"/>
                <a:ea typeface="Calibri"/>
                <a:cs typeface="Calibri"/>
                <a:sym typeface="Calibri"/>
              </a:rPr>
              <a:t>analyserer vi kilden på kildens præmisser</a:t>
            </a:r>
            <a:r>
              <a:rPr lang="da-DK"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da-DK" sz="1200">
                <a:solidFill>
                  <a:schemeClr val="dk1"/>
                </a:solidFill>
                <a:latin typeface="Calibri"/>
                <a:ea typeface="Calibri"/>
                <a:cs typeface="Calibri"/>
                <a:sym typeface="Calibri"/>
              </a:rPr>
              <a:t>Vi benytter det, som kaldes </a:t>
            </a:r>
            <a:r>
              <a:rPr b="1" lang="da-DK" sz="1200">
                <a:solidFill>
                  <a:schemeClr val="dk1"/>
                </a:solidFill>
                <a:latin typeface="Calibri"/>
                <a:ea typeface="Calibri"/>
                <a:cs typeface="Calibri"/>
                <a:sym typeface="Calibri"/>
              </a:rPr>
              <a:t>det funktionelle kildebegreb.</a:t>
            </a:r>
            <a:r>
              <a:rPr lang="da-DK"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da-DK" sz="1200">
                <a:solidFill>
                  <a:schemeClr val="dk1"/>
                </a:solidFill>
                <a:latin typeface="Calibri"/>
                <a:ea typeface="Calibri"/>
                <a:cs typeface="Calibri"/>
                <a:sym typeface="Calibri"/>
              </a:rPr>
              <a:t>Det funktionelle kildebegreb betyder, at kildens værdi eller relevans er afhængig af, hvilke spørgsmål vi ønsker besvaret. Når vi arbejder med en kilde, skal vi forsøge at stille de spørgsmål, som kilden kan besvare. Man kan sige, at man </a:t>
            </a:r>
            <a:r>
              <a:rPr i="1" lang="da-DK" sz="1200">
                <a:solidFill>
                  <a:schemeClr val="dk1"/>
                </a:solidFill>
                <a:latin typeface="Calibri"/>
                <a:ea typeface="Calibri"/>
                <a:cs typeface="Calibri"/>
                <a:sym typeface="Calibri"/>
              </a:rPr>
              <a:t>afsøger kildens funktion</a:t>
            </a:r>
            <a:r>
              <a:rPr lang="da-DK" sz="1200">
                <a:solidFill>
                  <a:schemeClr val="dk1"/>
                </a:solidFill>
                <a:latin typeface="Calibri"/>
                <a:ea typeface="Calibri"/>
                <a:cs typeface="Calibri"/>
                <a:sym typeface="Calibri"/>
              </a:rPr>
              <a:t>, når man undersøger, hvilke spørgsmål en kilde kan besvare. En kilde kan altid besvare et eller flere spørgsmål. Svarene afhænger af, hvordan vi vinkler eller stiller vores spørgsmål, eller sagt på en anden måde: Hvad vi interesserer os for. </a:t>
            </a:r>
            <a:endParaRPr/>
          </a:p>
          <a:p>
            <a:pPr indent="0" lvl="0" marL="0" rtl="0" algn="l">
              <a:spcBef>
                <a:spcPts val="0"/>
              </a:spcBef>
              <a:spcAft>
                <a:spcPts val="0"/>
              </a:spcAft>
              <a:buNone/>
            </a:pPr>
            <a:r>
              <a:rPr lang="da-DK" sz="1200">
                <a:solidFill>
                  <a:schemeClr val="dk1"/>
                </a:solidFill>
                <a:latin typeface="Calibri"/>
                <a:ea typeface="Calibri"/>
                <a:cs typeface="Calibri"/>
                <a:sym typeface="Calibri"/>
              </a:rPr>
              <a:t>Hvordan ved vi så, hvad de rigtige spørgsmål er? Det fordrer, at vi har en viden om den historiske kontekst eller ophavssituationen, som kilden er nedskrevet i. Det funktionelle kildebegreb kan kun fungere, hvis man allerede besidder en viden om emnet. Det kaldes </a:t>
            </a:r>
            <a:r>
              <a:rPr b="1" lang="da-DK" sz="1200">
                <a:solidFill>
                  <a:schemeClr val="dk1"/>
                </a:solidFill>
                <a:latin typeface="Calibri"/>
                <a:ea typeface="Calibri"/>
                <a:cs typeface="Calibri"/>
                <a:sym typeface="Calibri"/>
              </a:rPr>
              <a:t>forforståelsen</a:t>
            </a:r>
            <a:r>
              <a:rPr lang="da-DK" sz="1200">
                <a:solidFill>
                  <a:schemeClr val="dk1"/>
                </a:solidFill>
                <a:latin typeface="Calibri"/>
                <a:ea typeface="Calibri"/>
                <a:cs typeface="Calibri"/>
                <a:sym typeface="Calibri"/>
              </a:rPr>
              <a:t>. Hvis man fx interesserer sig for </a:t>
            </a:r>
            <a:r>
              <a:rPr i="1" lang="da-DK" sz="1200">
                <a:solidFill>
                  <a:schemeClr val="dk1"/>
                </a:solidFill>
                <a:latin typeface="Calibri"/>
                <a:ea typeface="Calibri"/>
                <a:cs typeface="Calibri"/>
                <a:sym typeface="Calibri"/>
              </a:rPr>
              <a:t>søfartshistorien</a:t>
            </a:r>
            <a:r>
              <a:rPr lang="da-DK" sz="1200">
                <a:solidFill>
                  <a:schemeClr val="dk1"/>
                </a:solidFill>
                <a:latin typeface="Calibri"/>
                <a:ea typeface="Calibri"/>
                <a:cs typeface="Calibri"/>
                <a:sym typeface="Calibri"/>
              </a:rPr>
              <a:t> eller </a:t>
            </a:r>
            <a:r>
              <a:rPr i="1" lang="da-DK" sz="1200">
                <a:solidFill>
                  <a:schemeClr val="dk1"/>
                </a:solidFill>
                <a:latin typeface="Calibri"/>
                <a:ea typeface="Calibri"/>
                <a:cs typeface="Calibri"/>
                <a:sym typeface="Calibri"/>
              </a:rPr>
              <a:t>besættelsen</a:t>
            </a:r>
            <a:r>
              <a:rPr lang="da-DK" sz="1200">
                <a:solidFill>
                  <a:schemeClr val="dk1"/>
                </a:solidFill>
                <a:latin typeface="Calibri"/>
                <a:ea typeface="Calibri"/>
                <a:cs typeface="Calibri"/>
                <a:sym typeface="Calibri"/>
              </a:rPr>
              <a:t>, skal man have en viden om disse, før man beskæftiger sig med dem. Man kan opsøge viden om 2. Verdenskrig eller læse om søfarten i forskellige perioder. </a:t>
            </a:r>
            <a:endParaRPr/>
          </a:p>
          <a:p>
            <a:pPr indent="0" lvl="0" marL="0" rtl="0" algn="l">
              <a:spcBef>
                <a:spcPts val="0"/>
              </a:spcBef>
              <a:spcAft>
                <a:spcPts val="0"/>
              </a:spcAft>
              <a:buNone/>
            </a:pPr>
            <a:r>
              <a:rPr lang="da-DK" sz="1200">
                <a:solidFill>
                  <a:schemeClr val="dk1"/>
                </a:solidFill>
                <a:latin typeface="Calibri"/>
                <a:ea typeface="Calibri"/>
                <a:cs typeface="Calibri"/>
                <a:sym typeface="Calibri"/>
              </a:rPr>
              <a:t>Når vi tolker kilderne, så støder vi ofte på problemer, som umiddelbart er svære at forholde sig. Vi læser kilderne mange år efter den tid, hvor de er skrevet eller forfattet. En ting er, at der måske er ord eller vendinger, som vi ikke forstår. Der er mange andre ting, vi skal have på plads. Der er kulturelle koder, holdninger, strømninger i tiden m.m., som vi ikke har en chance for at forstå uden en forforståelse. Det funktionelle kildebegreb kan afhjælpe lidt af den problematik. Det funktionelle kildebegreb tvinger os til at stille spørgsmål, som vi kan besvare via kildeanalysen. Uden at alt bare bliver relativt, så betyder det, at de spørgsmål, som vi stiller til kilderne, tager udgangspunkt i vores tid og i vores liv. Dermed gør vi også fortiden og historien nærværende. Vi er heller ikke afhængige af, at kilderne er nedskrevet i den tid eller periode, som de skildrer.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da-DK"/>
              <a:t>Maleriet er: </a:t>
            </a:r>
            <a:r>
              <a:rPr b="0" lang="da-DK"/>
              <a:t>Anton Melbye: En episode af søslaget i Køge Bugt 1677</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538" name="Google Shape;538;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Tjek på lektien-opgave 6.1 – Det funktionelle kildebegreb. Læs op i plenum.</a:t>
            </a:r>
            <a:endParaRPr b="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546" name="Google Shape;54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da-DK"/>
              <a:t>Øvelsesopgave 6.22 - Fremstillinger af Slaget i Køge Bugt 1677. https://forlagetcolumbus.dk/boeger/historie/blaa-danmarkshistorier/kapitel-6-soemanden/oevelsesopgaver/</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da-DK"/>
              <a:t>Kildeintroduktion: </a:t>
            </a:r>
            <a:r>
              <a:rPr lang="da-DK"/>
              <a:t>I 1677 kom det til et søslag mellem Danmark og Sverige ud for Køge Bugt. Slaget var en del af den skånske krig 1675-1679. Danmark kom bedst ud af slaget. Det er en begivenhed, som er blevet skildret mange gange og i mange forskellige sammenhænge. Også blandt kunstmalere. Her er først et billede af Carl Neumann, som er malet ca. 200 år efter slaget, og dernæst et billede af Claus Møinichen malet små 10 år efter slaget.</a:t>
            </a:r>
            <a:endParaRPr/>
          </a:p>
          <a:p>
            <a:pPr indent="0" lvl="0" marL="0" rtl="0" algn="l">
              <a:spcBef>
                <a:spcPts val="0"/>
              </a:spcBef>
              <a:spcAft>
                <a:spcPts val="0"/>
              </a:spcAft>
              <a:buNone/>
            </a:pPr>
            <a:r>
              <a:rPr lang="da-DK"/>
              <a:t>Hvad er det for en fortælling som de to malerier hver især fortæller?</a:t>
            </a:r>
            <a:endParaRPr/>
          </a:p>
          <a:p>
            <a:pPr indent="0" lvl="0" marL="0" rtl="0" algn="l">
              <a:spcBef>
                <a:spcPts val="0"/>
              </a:spcBef>
              <a:spcAft>
                <a:spcPts val="0"/>
              </a:spcAft>
              <a:buNone/>
            </a:pPr>
            <a:r>
              <a:rPr lang="da-DK"/>
              <a:t>Vurder hvilke styrker og svagheder de to malerier besidder, når det drejer sig om at skildre ”Slaget i Køge Bugt 1677”. </a:t>
            </a:r>
            <a:endParaRPr/>
          </a:p>
          <a:p>
            <a:pPr indent="0" lvl="0" marL="0" rtl="0" algn="l">
              <a:spcBef>
                <a:spcPts val="0"/>
              </a:spcBef>
              <a:spcAft>
                <a:spcPts val="0"/>
              </a:spcAft>
              <a:buNone/>
            </a:pPr>
            <a:r>
              <a:rPr lang="da-DK"/>
              <a:t>Sammenlign de to malerier med maleriet af Anton Melbye på side 154 i Blå Danmarkshistorier.</a:t>
            </a:r>
            <a:endParaRPr/>
          </a:p>
          <a:p>
            <a:pPr indent="0" lvl="0" marL="0" rtl="0" algn="l">
              <a:spcBef>
                <a:spcPts val="0"/>
              </a:spcBef>
              <a:spcAft>
                <a:spcPts val="0"/>
              </a:spcAft>
              <a:buNone/>
            </a:pPr>
            <a:r>
              <a:rPr lang="da-DK"/>
              <a:t>Diskuter hvorvidt et maleri af en begivenhed, som fx slaget i Køge Bugt 1677, vil gøre os for forudindtagede, hvis vi efterfølgende læser en beretning eller en skriftlig fremstilling om begivenheden.</a:t>
            </a:r>
            <a:endParaRPr/>
          </a:p>
          <a:p>
            <a:pPr indent="0" lvl="0" marL="0" rtl="0" algn="l">
              <a:spcBef>
                <a:spcPts val="0"/>
              </a:spcBef>
              <a:spcAft>
                <a:spcPts val="0"/>
              </a:spcAft>
              <a:buNone/>
            </a:pPr>
            <a:r>
              <a:rPr lang="da-DK"/>
              <a:t>Diskuter om malerier af begivenheder overhovedet kan gøre os klogere på noget om selve begivenheden.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553" name="Google Shape;55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Gennemgang af elevernes besvarelser til: Claus Møinichen – Slaget i Køge Bugt. 1686</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562" name="Google Shape;562;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For et renæssancemenneske vil det ikke være et problem at afkode meningen med: ”</a:t>
            </a:r>
            <a:r>
              <a:rPr b="0" lang="da-DK"/>
              <a:t>allegori over Øresund” af Isaac Isaacsz. Det er bestillingsarbejde (af Christian d. 4), som ved hjælp af symboler og klassiske motiver, skal beskrive hvordan situationen var ved Øresund på Christian d. 4s tid.  Alligevel kan vi vha. af andre kilder sige en del om, hvordan situationen i Danmark var:</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da-DK"/>
              <a:t>Det var en tid med Stilstand og forandring: På den ene side var landet et stillestående samfund. De fleste mennesker levede og arbejdede ved landbruget som tidligere generationer. I byerne foregik handlen efter velkendte regler, og forholdet mellem de forskellige sociale lag var stærkt hierarkisk. På den anden side var århundredets historie præget af voldsomme begivenheder, der på mange måder grundlæggende forandrede landet. Magtforholdene mellem de sociale klasser ændredes. Man fik en mere selvbevidst kongemagt. Der opstod nye videnskabelige tanker, og synet på handlens betydning for økonomien ændredes.</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da-DK"/>
              <a:t>I byerne var handel og håndværk reguleret af gilder og laug. De havde eksisterede siden Gilderne var frivillige sammenslutninger, som i princippet var åbne for enhver, såfremt personen kunne betale en medlemsafgift. Her holdt medlemmerne fælles fester med bespisning og knyttede sociale bånd. Det enkelte medlem kunne samtidig få beskyttelse og kompensation, hvis de blev ramt af eksempelvis tyveri eller brand. Ofte var medlemmerne af gilderne købmænd, som havde sammenfaldende økonomiske interesser.</a:t>
            </a:r>
            <a:endParaRPr/>
          </a:p>
          <a:p>
            <a:pPr indent="0" lvl="0" marL="0" marR="0" rtl="0" algn="l">
              <a:lnSpc>
                <a:spcPct val="100000"/>
              </a:lnSpc>
              <a:spcBef>
                <a:spcPts val="0"/>
              </a:spcBef>
              <a:spcAft>
                <a:spcPts val="0"/>
              </a:spcAft>
              <a:buClr>
                <a:schemeClr val="dk1"/>
              </a:buClr>
              <a:buSzPts val="1200"/>
              <a:buFont typeface="Calibri"/>
              <a:buNone/>
            </a:pPr>
            <a:r>
              <a:rPr b="0" lang="da-DK"/>
              <a:t>I et laug var man organiseret efter erhverv, for eksempel i tømrerlauget eller skipperlauget. Hvert laug havde sit regelsæt, og en øverste leder, oldermanden. Gennem lauget kæmpede medlemmerne for deres økonomiske interesser. </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da-DK"/>
              <a:t>Handelskompagnier opstod rundt omkring i Europa. Også Christian d. 4 var med til at stifte flere handelskompagnier. Christian 4. oprettede en række forskellige handelskompagnier. Kompagnier var en naturlig forlængelse af tidens merkantilistiske tanker om at oprette oversøiske kolonier for at have overskud på handelsbalancen og samtidig få adgang til forskellige rå- og luksusvarer. Handelskompagnierne var oprindelig en hollandsk ”opfindelse”, som opstod i kølvandet på ”opdagelsen” af den ny verden og den efterfølgende voksende verdenshandel. Ekspeditioner og handel uden for Europa stillede særligt store krav til kapital. Det kunne konstruktionen af kompagnier afhjælpe. En kreds af købmænd eller borgere indskød hver et beløb, som var startkapital. Denne blev blandt andet brugt til at købe skibe, udruste dem, indkøb af varer til afsætning i ud- og indland og til at betale besætningernes løn. De vigtigste handelskompagnier var Ostindisk Kompagni, Islandske Handelskompagni og Vestindisk-Guineisk Kompagni.</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da-DK"/>
              <a:t>Samtidigt var det en periode med mange krige. Spanien og Portugal var de førende magter i løbet af 1500-tallet, men det skiftede i løbet af 1600-tallet til at være England og Holland. Det medførte en del krige. Samtidigt var Danmark i samme periode i strid med Sverige.  Det satte også sin præg på situationen i Danmark. Krige som Christian d. 4 selv deltog i. En af krigene var slaget ved </a:t>
            </a:r>
            <a:r>
              <a:rPr lang="da-DK"/>
              <a:t>Slaget ved Kolberger Heide. </a:t>
            </a:r>
            <a:endParaRPr b="0"/>
          </a:p>
          <a:p>
            <a:pPr indent="0" lvl="0" marL="0" marR="0" rtl="0" algn="l">
              <a:lnSpc>
                <a:spcPct val="100000"/>
              </a:lnSpc>
              <a:spcBef>
                <a:spcPts val="0"/>
              </a:spcBef>
              <a:spcAft>
                <a:spcPts val="0"/>
              </a:spcAft>
              <a:buClr>
                <a:schemeClr val="dk1"/>
              </a:buClr>
              <a:buSzPts val="1200"/>
              <a:buFont typeface="Calibri"/>
              <a:buNone/>
            </a:pPr>
            <a:r>
              <a:rPr b="0" lang="da-DK"/>
              <a:t> </a:t>
            </a:r>
            <a:endParaRPr/>
          </a:p>
        </p:txBody>
      </p:sp>
      <p:sp>
        <p:nvSpPr>
          <p:cNvPr id="132" name="Google Shape;1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Gennemgang af elevernes besvarelser til: Carl Neumann - Morgenen efter slaget i Køge Bugt. 1862.</a:t>
            </a:r>
            <a:endParaRPr/>
          </a:p>
        </p:txBody>
      </p:sp>
      <p:sp>
        <p:nvSpPr>
          <p:cNvPr id="571" name="Google Shape;571;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Lav opsummering i plenum: Slaget i Køge Bugt, under Skånske Krig, fremstillet på en ”plakat” til skolebrug.</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da-DK"/>
              <a:t>Hvis man har tid til overs kan man kigge på billedet af Christian d. 4  (slide 5) og diskutere hvordan det funktionelle kildebegreb kan bruges på det maleri.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578" name="Google Shape;57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Maleri: </a:t>
            </a:r>
            <a:r>
              <a:rPr lang="da-DK" sz="1200">
                <a:solidFill>
                  <a:schemeClr val="dk1"/>
                </a:solidFill>
                <a:latin typeface="Calibri"/>
                <a:ea typeface="Calibri"/>
                <a:cs typeface="Calibri"/>
                <a:sym typeface="Calibri"/>
              </a:rPr>
              <a:t>Christian Mølsted Gennembruddet under Slaget paa Køge Bugt 1ste Juli 1677 (1920)</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Kahoot-quiz: https://create.kahoot.it/share/kongemagt-og-opdagelsesrejser/f7d224d1-f00d-4ae6-beda-55ec5cac143f</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86" name="Google Shape;586;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da-DK"/>
              <a:t>Remediering</a:t>
            </a:r>
            <a:r>
              <a:rPr lang="da-DK"/>
              <a:t> er et fagudtryk for en tekst, billede, lyd eller andet materiale, flyttes fra en genre til en anden, fra et medie til et andet. Den nye genre eller det nye medie kan give mulighed for nye måder at fremlægge stoffet på. En remediering kan være som:</a:t>
            </a:r>
            <a:endParaRPr/>
          </a:p>
          <a:p>
            <a:pPr indent="0" lvl="0" marL="0" rtl="0" algn="l">
              <a:spcBef>
                <a:spcPts val="0"/>
              </a:spcBef>
              <a:spcAft>
                <a:spcPts val="0"/>
              </a:spcAft>
              <a:buNone/>
            </a:pPr>
            <a:r>
              <a:rPr lang="da-DK"/>
              <a:t>Direkte remediering – her overføres indholdet uden ændringer, fx når en sang fra en analog lp, der overføres på en digital cd eller en streamingstjeneste. </a:t>
            </a:r>
            <a:endParaRPr/>
          </a:p>
          <a:p>
            <a:pPr indent="0" lvl="0" marL="0" rtl="0" algn="l">
              <a:spcBef>
                <a:spcPts val="0"/>
              </a:spcBef>
              <a:spcAft>
                <a:spcPts val="0"/>
              </a:spcAft>
              <a:buNone/>
            </a:pPr>
            <a:r>
              <a:rPr lang="da-DK"/>
              <a:t>Remediering som reform – her omformes indholdet i overensstemmelse med de muligheder, som det nye medie rummer. Fx når en bog filmatiseres eller når en historie omskabes til fx en tegneserie. </a:t>
            </a:r>
            <a:endParaRPr/>
          </a:p>
          <a:p>
            <a:pPr indent="0" lvl="0" marL="0" rtl="0" algn="l">
              <a:spcBef>
                <a:spcPts val="0"/>
              </a:spcBef>
              <a:spcAft>
                <a:spcPts val="0"/>
              </a:spcAft>
              <a:buNone/>
            </a:pPr>
            <a:r>
              <a:rPr lang="da-DK"/>
              <a:t>Adaption betyder at en tekst, billede, lyd eller andet materiale omformes for at tilpasse sig nye tider og nye læsere. En adaptation kan både forenkle, fortætte eller forvandle materialet: </a:t>
            </a:r>
            <a:endParaRPr/>
          </a:p>
          <a:p>
            <a:pPr indent="0" lvl="0" marL="0" rtl="0" algn="l">
              <a:spcBef>
                <a:spcPts val="0"/>
              </a:spcBef>
              <a:spcAft>
                <a:spcPts val="0"/>
              </a:spcAft>
              <a:buNone/>
            </a:pPr>
            <a:r>
              <a:rPr lang="da-DK"/>
              <a:t>At fortætte materialet betyder, at man koncentrerer sig om særlige dele.</a:t>
            </a:r>
            <a:endParaRPr/>
          </a:p>
          <a:p>
            <a:pPr indent="0" lvl="0" marL="0" rtl="0" algn="l">
              <a:spcBef>
                <a:spcPts val="0"/>
              </a:spcBef>
              <a:spcAft>
                <a:spcPts val="0"/>
              </a:spcAft>
              <a:buNone/>
            </a:pPr>
            <a:r>
              <a:rPr lang="da-DK"/>
              <a:t>At forvandle materialet betyder at man flytter det over i en ny ramme, fx en eventyrramme. </a:t>
            </a:r>
            <a:endParaRPr/>
          </a:p>
          <a:p>
            <a:pPr indent="0" lvl="0" marL="0" rtl="0" algn="l">
              <a:spcBef>
                <a:spcPts val="0"/>
              </a:spcBef>
              <a:spcAft>
                <a:spcPts val="0"/>
              </a:spcAft>
              <a:buNone/>
            </a:pPr>
            <a:r>
              <a:rPr lang="da-DK"/>
              <a:t>At fortolke materialet betyder, at man vinkler anderledes, så læseren får mulighed for at opleve og forstå på nye måder.</a:t>
            </a:r>
            <a:endParaRPr/>
          </a:p>
          <a:p>
            <a:pPr indent="0" lvl="0" marL="0" rtl="0" algn="l">
              <a:spcBef>
                <a:spcPts val="0"/>
              </a:spcBef>
              <a:spcAft>
                <a:spcPts val="0"/>
              </a:spcAft>
              <a:buNone/>
            </a:pPr>
            <a:r>
              <a:t/>
            </a:r>
            <a:endParaRPr/>
          </a:p>
        </p:txBody>
      </p:sp>
      <p:sp>
        <p:nvSpPr>
          <p:cNvPr id="594" name="Google Shape;59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da-DK"/>
              <a:t>Remedieringespgave 1.2 – Rejsereportage fra de store opdagelser. https://forlagetcolumbus.dk/boeger/historie/blaa-danmarkshistorier/kapitel-1-soekongen/remedieringsopgaver/</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da-DK"/>
              <a:t>Vejledning: Forestil jer, at I er journalister, der er rejst ud sammen m</a:t>
            </a:r>
            <a:r>
              <a:rPr lang="da-DK"/>
              <a:t>ed en af de store opdagelsesrejsende. I vælger selv, hvem I har lyst til at arbejde med. I skal skrive en reportage hjem til jeres læsere, hvor I dels søger at:</a:t>
            </a:r>
            <a:endParaRPr/>
          </a:p>
          <a:p>
            <a:pPr indent="0" lvl="0" marL="0" rtl="0" algn="l">
              <a:spcBef>
                <a:spcPts val="0"/>
              </a:spcBef>
              <a:spcAft>
                <a:spcPts val="0"/>
              </a:spcAft>
              <a:buNone/>
            </a:pPr>
            <a:r>
              <a:rPr lang="da-DK"/>
              <a:t>Forklare årsagerne bag rejsen. I kan her overveje hvilke drivkræfter, der spiller ind.</a:t>
            </a:r>
            <a:endParaRPr/>
          </a:p>
          <a:p>
            <a:pPr indent="0" lvl="0" marL="0" rtl="0" algn="l">
              <a:spcBef>
                <a:spcPts val="0"/>
              </a:spcBef>
              <a:spcAft>
                <a:spcPts val="0"/>
              </a:spcAft>
              <a:buNone/>
            </a:pPr>
            <a:r>
              <a:rPr lang="da-DK"/>
              <a:t>En beskrivelse af selve rejsen og dens forløb og de eventuelle kulturmøder, som finder sted.</a:t>
            </a:r>
            <a:endParaRPr/>
          </a:p>
          <a:p>
            <a:pPr indent="0" lvl="0" marL="0" rtl="0" algn="l">
              <a:spcBef>
                <a:spcPts val="0"/>
              </a:spcBef>
              <a:spcAft>
                <a:spcPts val="0"/>
              </a:spcAft>
              <a:buNone/>
            </a:pPr>
            <a:r>
              <a:rPr lang="da-DK"/>
              <a:t>En vurdering af hvilke overordnede konsekvenser opdagelsen vil få for den enkelte opdagelsesrejsende.</a:t>
            </a:r>
            <a:endParaRPr/>
          </a:p>
          <a:p>
            <a:pPr indent="0" lvl="0" marL="0" rtl="0" algn="l">
              <a:spcBef>
                <a:spcPts val="0"/>
              </a:spcBef>
              <a:spcAft>
                <a:spcPts val="0"/>
              </a:spcAft>
              <a:buNone/>
            </a:pPr>
            <a:r>
              <a:rPr lang="da-DK"/>
              <a:t>Jeres reportage skal tage læseren med ud i virkeligheden. Steder og begivenheder skal skildres med udgangspunkt i, hvad I som journalister ser, hører, lugter, føler, smager og oplever. Der er tale om en samtidsberetning – det sker her og nu, og I skal inddrage minimum én konkret historisk kilde (som I selv skal researche jer frem til), og der skal også være biografiske elementer til stede. Husk at reportagen skal være faktuel korrekt. Sproget må dog gerne være nutidspræget. </a:t>
            </a:r>
            <a:endParaRPr/>
          </a:p>
          <a:p>
            <a:pPr indent="0" lvl="0" marL="0" rtl="0" algn="l">
              <a:spcBef>
                <a:spcPts val="0"/>
              </a:spcBef>
              <a:spcAft>
                <a:spcPts val="0"/>
              </a:spcAft>
              <a:buNone/>
            </a:pPr>
            <a:r>
              <a:rPr lang="da-DK"/>
              <a:t>I må meget gerne opbygge reportagen med udgangspunkt i nyhedstrekanten: hvad, hvornår, hvor, hvem (rubrik, underrubrik, artikelindgang), hvordan og hvorfor (forudsætningerne) og hvad så (perspektiverne og konsekvenserne). Reportagen skal sættes op layoutmæssigt som en avisartikel, og der må gerne inddrages billeder. Alternativt kan I vælge at lave det som en videoreportage eller som en animationsvideo.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da-DK" sz="1200">
                <a:solidFill>
                  <a:schemeClr val="dk1"/>
                </a:solidFill>
                <a:latin typeface="Calibri"/>
                <a:ea typeface="Calibri"/>
                <a:cs typeface="Calibri"/>
                <a:sym typeface="Calibri"/>
              </a:rPr>
              <a:t>Man kan gennemgå reportagerne på et senere tidspunkt, Når det er passer. </a:t>
            </a:r>
            <a:endParaRPr/>
          </a:p>
        </p:txBody>
      </p:sp>
      <p:sp>
        <p:nvSpPr>
          <p:cNvPr id="601" name="Google Shape;601;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Kahoot-quiz: https://create.kahoot.it/share/kongemagt-og-opdagelsesrejser/f7d224d1-f00d-4ae6-beda-55ec5cac143f</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p:txBody>
      </p:sp>
      <p:sp>
        <p:nvSpPr>
          <p:cNvPr id="609" name="Google Shape;609;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da-DK"/>
              <a:t>Man kan sagtens springe dette punkt over.  Billederne er: Christoffer Columbus går i land, Henrik Søfareren, De tre forter ved Guldkysten, Statue af Tordenskjold (ved Holmens Kirke); Gadenavn fra Nyboder; Hollandske handelsskibe, Slaget i Køge Bugt 1677, Jens Munk, Donald Trump Ove Giedde, Og Christian d. 4</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da-DK" sz="1200"/>
              <a:t>Spørg i plenum, fx:</a:t>
            </a:r>
            <a:endParaRPr sz="1200"/>
          </a:p>
          <a:p>
            <a:pPr indent="0" lvl="0" marL="0" rtl="0" algn="l">
              <a:spcBef>
                <a:spcPts val="0"/>
              </a:spcBef>
              <a:spcAft>
                <a:spcPts val="0"/>
              </a:spcAft>
              <a:buNone/>
            </a:pPr>
            <a:r>
              <a:rPr lang="da-DK" sz="1200"/>
              <a:t>Hvad har været det mest spændende?</a:t>
            </a:r>
            <a:endParaRPr/>
          </a:p>
          <a:p>
            <a:pPr indent="0" lvl="0" marL="0" rtl="0" algn="l">
              <a:spcBef>
                <a:spcPts val="0"/>
              </a:spcBef>
              <a:spcAft>
                <a:spcPts val="0"/>
              </a:spcAft>
              <a:buNone/>
            </a:pPr>
            <a:r>
              <a:rPr lang="da-DK" sz="1200"/>
              <a:t>Hvad synes I, I har lært?</a:t>
            </a:r>
            <a:endParaRPr/>
          </a:p>
          <a:p>
            <a:pPr indent="0" lvl="0" marL="0" rtl="0" algn="l">
              <a:spcBef>
                <a:spcPts val="0"/>
              </a:spcBef>
              <a:spcAft>
                <a:spcPts val="0"/>
              </a:spcAft>
              <a:buNone/>
            </a:pPr>
            <a:r>
              <a:rPr lang="da-DK" sz="1200"/>
              <a:t>Hvad er har været mest kedeligt?</a:t>
            </a:r>
            <a:endParaRPr/>
          </a:p>
          <a:p>
            <a:pPr indent="0" lvl="0" marL="0" rtl="0" algn="l">
              <a:spcBef>
                <a:spcPts val="0"/>
              </a:spcBef>
              <a:spcAft>
                <a:spcPts val="0"/>
              </a:spcAft>
              <a:buNone/>
            </a:pPr>
            <a:r>
              <a:rPr lang="da-DK" sz="1200"/>
              <a:t>Hvilke kilder har været mest givende?</a:t>
            </a:r>
            <a:endParaRPr/>
          </a:p>
          <a:p>
            <a:pPr indent="0" lvl="0" marL="0" rtl="0" algn="l">
              <a:spcBef>
                <a:spcPts val="0"/>
              </a:spcBef>
              <a:spcAft>
                <a:spcPts val="0"/>
              </a:spcAft>
              <a:buNone/>
            </a:pPr>
            <a:r>
              <a:rPr lang="da-DK" sz="1200"/>
              <a:t>Hvad kan I bruge forløbet til?</a:t>
            </a:r>
            <a:endParaRPr/>
          </a:p>
          <a:p>
            <a:pPr indent="0" lvl="0" marL="0" rtl="0" algn="l">
              <a:spcBef>
                <a:spcPts val="0"/>
              </a:spcBef>
              <a:spcAft>
                <a:spcPts val="0"/>
              </a:spcAft>
              <a:buNone/>
            </a:pPr>
            <a:r>
              <a:rPr lang="da-DK" sz="1200"/>
              <a:t>Hvilke type opgaver har været mest spændende/lærerrige?</a:t>
            </a:r>
            <a:endParaRPr/>
          </a:p>
          <a:p>
            <a:pPr indent="0" lvl="0" marL="0" rtl="0" algn="l">
              <a:spcBef>
                <a:spcPts val="0"/>
              </a:spcBef>
              <a:spcAft>
                <a:spcPts val="0"/>
              </a:spcAft>
              <a:buNone/>
            </a:pPr>
            <a:r>
              <a:rPr lang="da-DK" sz="1200"/>
              <a:t>Hvad skal vi forsøge at gentage i det næste forløb?</a:t>
            </a:r>
            <a:endParaRPr/>
          </a:p>
          <a:p>
            <a:pPr indent="0" lvl="0" marL="0" rtl="0" algn="l">
              <a:spcBef>
                <a:spcPts val="0"/>
              </a:spcBef>
              <a:spcAft>
                <a:spcPts val="0"/>
              </a:spcAft>
              <a:buNone/>
            </a:pPr>
            <a:r>
              <a:rPr lang="da-DK" sz="1200"/>
              <a:t>Hvad skal vi forsøge at undgå i det næste forløb?</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p:txBody>
      </p:sp>
      <p:sp>
        <p:nvSpPr>
          <p:cNvPr id="617" name="Google Shape;617;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t>Denne samme begivenhed kan ofte udlægges, tolkes og bruges på forskellig vis. Christian 4. er måske den konge i danmarkshistorien, som har været udsat for flest tolkninger. Han er blevet beskrevet som en heksejagtende og kvindehadende fyrste, en visionær entreprenør, en skandaløs konge uden forretningssans eller en overdådig europæisk renæssancekonge. Selv i dag kan han skabe opmærksomhed. Hvis man skal kigge på en enkelt begivenhed, som er skildret på mange forskellige måder, så er ”Slaget ved Kolberger Heide”, der har været med til at definere hans eftermæle, et godt eksempel. Her er maleren William Bendtz’s maleri fra 1828. Men han er ikke det eneste som har beskæftiget sig med begivenheden. Nu skal vi arbejde med fire historikers bud, en digter og en kunstmaler. Øvelsesopgave på bogens hjemmeside: </a:t>
            </a:r>
            <a:r>
              <a:rPr b="1" lang="da-DK"/>
              <a:t>Opgave 1.9 – Christian d.4 som nationalhelt: Hvad skete der egentlig ved Kolberger Heide?</a:t>
            </a:r>
            <a:endParaRPr/>
          </a:p>
          <a:p>
            <a:pPr indent="0" lvl="0" marL="0" rtl="0" algn="l">
              <a:spcBef>
                <a:spcPts val="0"/>
              </a:spcBef>
              <a:spcAft>
                <a:spcPts val="0"/>
              </a:spcAft>
              <a:buNone/>
            </a:pPr>
            <a:r>
              <a:rPr lang="da-DK"/>
              <a:t> </a:t>
            </a:r>
            <a:endParaRPr/>
          </a:p>
          <a:p>
            <a:pPr indent="0" lvl="0" marL="0" rtl="0" algn="l">
              <a:spcBef>
                <a:spcPts val="0"/>
              </a:spcBef>
              <a:spcAft>
                <a:spcPts val="0"/>
              </a:spcAft>
              <a:buNone/>
            </a:pPr>
            <a:r>
              <a:t/>
            </a:r>
            <a:endParaRPr/>
          </a:p>
        </p:txBody>
      </p:sp>
      <p:sp>
        <p:nvSpPr>
          <p:cNvPr id="140" name="Google Shape;14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Kortet er: Sebastian Münster - Europa (symbolsk-allegorisk) 1588</a:t>
            </a:r>
            <a:endParaRPr/>
          </a:p>
        </p:txBody>
      </p:sp>
      <p:sp>
        <p:nvSpPr>
          <p:cNvPr id="156" name="Google Shape;15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slide" type="title">
  <p:cSld name="TITLE">
    <p:spTree>
      <p:nvGrpSpPr>
        <p:cNvPr id="15" name="Shape 15"/>
        <p:cNvGrpSpPr/>
        <p:nvPr/>
      </p:nvGrpSpPr>
      <p:grpSpPr>
        <a:xfrm>
          <a:off x="0" y="0"/>
          <a:ext cx="0" cy="0"/>
          <a:chOff x="0" y="0"/>
          <a:chExt cx="0" cy="0"/>
        </a:xfrm>
      </p:grpSpPr>
      <p:sp>
        <p:nvSpPr>
          <p:cNvPr id="16" name="Google Shape;16;p6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lodret tekst" type="vertTx">
  <p:cSld name="VERTICAL_TEXT">
    <p:spTree>
      <p:nvGrpSpPr>
        <p:cNvPr id="72" name="Shape 72"/>
        <p:cNvGrpSpPr/>
        <p:nvPr/>
      </p:nvGrpSpPr>
      <p:grpSpPr>
        <a:xfrm>
          <a:off x="0" y="0"/>
          <a:ext cx="0" cy="0"/>
          <a:chOff x="0" y="0"/>
          <a:chExt cx="0" cy="0"/>
        </a:xfrm>
      </p:grpSpPr>
      <p:sp>
        <p:nvSpPr>
          <p:cNvPr id="73" name="Google Shape;73;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et titel og tekst" type="vertTitleAndTx">
  <p:cSld name="VERTICAL_TITLE_AND_VERTICAL_TEXT">
    <p:spTree>
      <p:nvGrpSpPr>
        <p:cNvPr id="78" name="Shape 78"/>
        <p:cNvGrpSpPr/>
        <p:nvPr/>
      </p:nvGrpSpPr>
      <p:grpSpPr>
        <a:xfrm>
          <a:off x="0" y="0"/>
          <a:ext cx="0" cy="0"/>
          <a:chOff x="0" y="0"/>
          <a:chExt cx="0" cy="0"/>
        </a:xfrm>
      </p:grpSpPr>
      <p:sp>
        <p:nvSpPr>
          <p:cNvPr id="79" name="Google Shape;79;p7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type="obj">
  <p:cSld name="OBJECT">
    <p:spTree>
      <p:nvGrpSpPr>
        <p:cNvPr id="21" name="Shape 21"/>
        <p:cNvGrpSpPr/>
        <p:nvPr/>
      </p:nvGrpSpPr>
      <p:grpSpPr>
        <a:xfrm>
          <a:off x="0" y="0"/>
          <a:ext cx="0" cy="0"/>
          <a:chOff x="0" y="0"/>
          <a:chExt cx="0" cy="0"/>
        </a:xfrm>
      </p:grpSpPr>
      <p:sp>
        <p:nvSpPr>
          <p:cNvPr id="22" name="Google Shape;22;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dholdsobjekter" type="twoObj">
  <p:cSld name="TWO_OBJECTS">
    <p:spTree>
      <p:nvGrpSpPr>
        <p:cNvPr id="27" name="Shape 27"/>
        <p:cNvGrpSpPr/>
        <p:nvPr/>
      </p:nvGrpSpPr>
      <p:grpSpPr>
        <a:xfrm>
          <a:off x="0" y="0"/>
          <a:ext cx="0" cy="0"/>
          <a:chOff x="0" y="0"/>
          <a:chExt cx="0" cy="0"/>
        </a:xfrm>
      </p:grpSpPr>
      <p:sp>
        <p:nvSpPr>
          <p:cNvPr id="28" name="Google Shape;28;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7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7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34" name="Shape 34"/>
        <p:cNvGrpSpPr/>
        <p:nvPr/>
      </p:nvGrpSpPr>
      <p:grpSpPr>
        <a:xfrm>
          <a:off x="0" y="0"/>
          <a:ext cx="0" cy="0"/>
          <a:chOff x="0" y="0"/>
          <a:chExt cx="0" cy="0"/>
        </a:xfrm>
      </p:grpSpPr>
      <p:sp>
        <p:nvSpPr>
          <p:cNvPr id="35" name="Google Shape;35;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snitsoverskrift" type="secHead">
  <p:cSld name="SECTION_HEADER">
    <p:spTree>
      <p:nvGrpSpPr>
        <p:cNvPr id="38" name="Shape 38"/>
        <p:cNvGrpSpPr/>
        <p:nvPr/>
      </p:nvGrpSpPr>
      <p:grpSpPr>
        <a:xfrm>
          <a:off x="0" y="0"/>
          <a:ext cx="0" cy="0"/>
          <a:chOff x="0" y="0"/>
          <a:chExt cx="0" cy="0"/>
        </a:xfrm>
      </p:grpSpPr>
      <p:sp>
        <p:nvSpPr>
          <p:cNvPr id="39" name="Google Shape;39;p7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7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44" name="Shape 44"/>
        <p:cNvGrpSpPr/>
        <p:nvPr/>
      </p:nvGrpSpPr>
      <p:grpSpPr>
        <a:xfrm>
          <a:off x="0" y="0"/>
          <a:ext cx="0" cy="0"/>
          <a:chOff x="0" y="0"/>
          <a:chExt cx="0" cy="0"/>
        </a:xfrm>
      </p:grpSpPr>
      <p:sp>
        <p:nvSpPr>
          <p:cNvPr id="45" name="Google Shape;45;p7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n titel" type="titleOnly">
  <p:cSld name="TITLE_ONLY">
    <p:spTree>
      <p:nvGrpSpPr>
        <p:cNvPr id="53" name="Shape 53"/>
        <p:cNvGrpSpPr/>
        <p:nvPr/>
      </p:nvGrpSpPr>
      <p:grpSpPr>
        <a:xfrm>
          <a:off x="0" y="0"/>
          <a:ext cx="0" cy="0"/>
          <a:chOff x="0" y="0"/>
          <a:chExt cx="0" cy="0"/>
        </a:xfrm>
      </p:grpSpPr>
      <p:sp>
        <p:nvSpPr>
          <p:cNvPr id="54" name="Google Shape;54;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hold med billedtekst" type="objTx">
  <p:cSld name="OBJECT_WITH_CAPTION_TEXT">
    <p:spTree>
      <p:nvGrpSpPr>
        <p:cNvPr id="58" name="Shape 58"/>
        <p:cNvGrpSpPr/>
        <p:nvPr/>
      </p:nvGrpSpPr>
      <p:grpSpPr>
        <a:xfrm>
          <a:off x="0" y="0"/>
          <a:ext cx="0" cy="0"/>
          <a:chOff x="0" y="0"/>
          <a:chExt cx="0" cy="0"/>
        </a:xfrm>
      </p:grpSpPr>
      <p:sp>
        <p:nvSpPr>
          <p:cNvPr id="59" name="Google Shape;59;p7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7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lede med billedtekst" type="picTx">
  <p:cSld name="PICTURE_WITH_CAPTION_TEXT">
    <p:spTree>
      <p:nvGrpSpPr>
        <p:cNvPr id="65" name="Shape 65"/>
        <p:cNvGrpSpPr/>
        <p:nvPr/>
      </p:nvGrpSpPr>
      <p:grpSpPr>
        <a:xfrm>
          <a:off x="0" y="0"/>
          <a:ext cx="0" cy="0"/>
          <a:chOff x="0" y="0"/>
          <a:chExt cx="0" cy="0"/>
        </a:xfrm>
      </p:grpSpPr>
      <p:sp>
        <p:nvSpPr>
          <p:cNvPr id="66" name="Google Shape;66;p7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6"/>
          <p:cNvSpPr/>
          <p:nvPr>
            <p:ph idx="2" type="pic"/>
          </p:nvPr>
        </p:nvSpPr>
        <p:spPr>
          <a:xfrm>
            <a:off x="5183188" y="987425"/>
            <a:ext cx="6172200" cy="4873625"/>
          </a:xfrm>
          <a:prstGeom prst="rect">
            <a:avLst/>
          </a:prstGeom>
          <a:noFill/>
          <a:ln>
            <a:noFill/>
          </a:ln>
        </p:spPr>
      </p:sp>
      <p:sp>
        <p:nvSpPr>
          <p:cNvPr id="68" name="Google Shape;68;p7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a-DK"/>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2.xml"/><Relationship Id="rId4" Type="http://schemas.openxmlformats.org/officeDocument/2006/relationships/image" Target="../media/image1.jpg"/><Relationship Id="rId5" Type="http://schemas.openxmlformats.org/officeDocument/2006/relationships/image" Target="../media/image15.jpg"/><Relationship Id="rId6"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jp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jp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jpg"/><Relationship Id="rId4" Type="http://schemas.openxmlformats.org/officeDocument/2006/relationships/image" Target="../media/image26.jpg"/><Relationship Id="rId5"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3.jpg"/><Relationship Id="rId13" Type="http://schemas.openxmlformats.org/officeDocument/2006/relationships/image" Target="../media/image4.jpg"/><Relationship Id="rId12"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2.jpg"/><Relationship Id="rId9" Type="http://schemas.openxmlformats.org/officeDocument/2006/relationships/image" Target="../media/image8.jpg"/><Relationship Id="rId14" Type="http://schemas.openxmlformats.org/officeDocument/2006/relationships/image" Target="../media/image28.jpg"/><Relationship Id="rId5" Type="http://schemas.openxmlformats.org/officeDocument/2006/relationships/image" Target="../media/image5.jpg"/><Relationship Id="rId6" Type="http://schemas.openxmlformats.org/officeDocument/2006/relationships/image" Target="../media/image19.jpg"/><Relationship Id="rId7" Type="http://schemas.openxmlformats.org/officeDocument/2006/relationships/image" Target="../media/image22.jpg"/><Relationship Id="rId8"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jp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jp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jp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jpg"/><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jpg"/><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jp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jpg"/><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jp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jp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jp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jpg"/><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jpg"/><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jpg"/><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jpg"/><Relationship Id="rId4" Type="http://schemas.openxmlformats.org/officeDocument/2006/relationships/image" Target="../media/image46.jpg"/><Relationship Id="rId5" Type="http://schemas.openxmlformats.org/officeDocument/2006/relationships/image" Target="../media/image6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jpg"/><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jpg"/><Relationship Id="rId4" Type="http://schemas.openxmlformats.org/officeDocument/2006/relationships/image" Target="../media/image52.jpg"/><Relationship Id="rId5" Type="http://schemas.openxmlformats.org/officeDocument/2006/relationships/image" Target="../media/image49.jpg"/><Relationship Id="rId6"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jpg"/><Relationship Id="rId4" Type="http://schemas.openxmlformats.org/officeDocument/2006/relationships/image" Target="../media/image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jpg"/><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57.jpg"/><Relationship Id="rId6" Type="http://schemas.openxmlformats.org/officeDocument/2006/relationships/image" Target="../media/image55.jpg"/><Relationship Id="rId7" Type="http://schemas.openxmlformats.org/officeDocument/2006/relationships/image" Target="../media/image54.jpg"/><Relationship Id="rId8"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jpg"/><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jpg"/><Relationship Id="rId4" Type="http://schemas.openxmlformats.org/officeDocument/2006/relationships/image" Target="../media/image5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jpg"/><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jpg"/><Relationship Id="rId4" Type="http://schemas.openxmlformats.org/officeDocument/2006/relationships/image" Target="../media/image6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jpg"/><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jpg"/><Relationship Id="rId4" Type="http://schemas.openxmlformats.org/officeDocument/2006/relationships/image" Target="../media/image6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jpg"/><Relationship Id="rId4" Type="http://schemas.openxmlformats.org/officeDocument/2006/relationships/image" Target="../media/image63.jpg"/><Relationship Id="rId5" Type="http://schemas.openxmlformats.org/officeDocument/2006/relationships/image" Target="../media/image6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jpg"/><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jpg"/><Relationship Id="rId4" Type="http://schemas.openxmlformats.org/officeDocument/2006/relationships/image" Target="../media/image6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jp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jpg"/><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jp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jpg"/></Relationships>
</file>

<file path=ppt/slides/_rels/slide66.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63.jpg"/><Relationship Id="rId13" Type="http://schemas.openxmlformats.org/officeDocument/2006/relationships/image" Target="../media/image23.jpg"/><Relationship Id="rId12" Type="http://schemas.openxmlformats.org/officeDocument/2006/relationships/image" Target="../media/image61.jpg"/><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jpg"/><Relationship Id="rId4" Type="http://schemas.openxmlformats.org/officeDocument/2006/relationships/image" Target="../media/image13.jpg"/><Relationship Id="rId9" Type="http://schemas.openxmlformats.org/officeDocument/2006/relationships/image" Target="../media/image70.jpg"/><Relationship Id="rId14" Type="http://schemas.openxmlformats.org/officeDocument/2006/relationships/image" Target="../media/image75.pn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9.jpg"/><Relationship Id="rId8" Type="http://schemas.openxmlformats.org/officeDocument/2006/relationships/image" Target="../media/image7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47000"/>
          </a:blip>
          <a:stretch>
            <a:fillRect/>
          </a:stretch>
        </a:blipFill>
      </p:bgPr>
    </p:bg>
    <p:spTree>
      <p:nvGrpSpPr>
        <p:cNvPr id="87" name="Shape 87"/>
        <p:cNvGrpSpPr/>
        <p:nvPr/>
      </p:nvGrpSpPr>
      <p:grpSpPr>
        <a:xfrm>
          <a:off x="0" y="0"/>
          <a:ext cx="0" cy="0"/>
          <a:chOff x="0" y="0"/>
          <a:chExt cx="0" cy="0"/>
        </a:xfrm>
      </p:grpSpPr>
      <p:sp>
        <p:nvSpPr>
          <p:cNvPr id="88" name="Google Shape;88;p1"/>
          <p:cNvSpPr txBox="1"/>
          <p:nvPr>
            <p:ph type="ctrTitle"/>
          </p:nvPr>
        </p:nvSpPr>
        <p:spPr>
          <a:xfrm>
            <a:off x="89453" y="386868"/>
            <a:ext cx="11280912"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Font typeface="Calibri"/>
              <a:buNone/>
            </a:pPr>
            <a:r>
              <a:rPr b="1" lang="da-DK" sz="7200">
                <a:latin typeface="Calibri"/>
                <a:ea typeface="Calibri"/>
                <a:cs typeface="Calibri"/>
                <a:sym typeface="Calibri"/>
              </a:rPr>
              <a:t>Blå danmarkshistorier</a:t>
            </a:r>
            <a:br>
              <a:rPr b="1" lang="da-DK" sz="6600">
                <a:latin typeface="Calibri"/>
                <a:ea typeface="Calibri"/>
                <a:cs typeface="Calibri"/>
                <a:sym typeface="Calibri"/>
              </a:rPr>
            </a:br>
            <a:r>
              <a:rPr b="1" lang="da-DK" sz="4800">
                <a:latin typeface="Calibri"/>
                <a:ea typeface="Calibri"/>
                <a:cs typeface="Calibri"/>
                <a:sym typeface="Calibri"/>
              </a:rPr>
              <a:t>Kongemagt og opdagelsesrejser</a:t>
            </a:r>
            <a:endParaRPr b="1" sz="4800">
              <a:latin typeface="Calibri"/>
              <a:ea typeface="Calibri"/>
              <a:cs typeface="Calibri"/>
              <a:sym typeface="Calibri"/>
            </a:endParaRPr>
          </a:p>
        </p:txBody>
      </p:sp>
      <p:sp>
        <p:nvSpPr>
          <p:cNvPr id="89" name="Google Shape;89;p1"/>
          <p:cNvSpPr txBox="1"/>
          <p:nvPr>
            <p:ph idx="1" type="subTitle"/>
          </p:nvPr>
        </p:nvSpPr>
        <p:spPr>
          <a:xfrm>
            <a:off x="1157909" y="5699194"/>
            <a:ext cx="9144000" cy="47300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da-DK"/>
              <a:t>Claus Frederiksen &amp; Jesper Fischer, 2020. Columbus.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mt="30000"/>
          </a:blip>
          <a:stretch>
            <a:fillRect/>
          </a:stretch>
        </a:blipFill>
      </p:bgPr>
    </p:bg>
    <p:spTree>
      <p:nvGrpSpPr>
        <p:cNvPr id="165" name="Shape 165"/>
        <p:cNvGrpSpPr/>
        <p:nvPr/>
      </p:nvGrpSpPr>
      <p:grpSpPr>
        <a:xfrm>
          <a:off x="0" y="0"/>
          <a:ext cx="0" cy="0"/>
          <a:chOff x="0" y="0"/>
          <a:chExt cx="0" cy="0"/>
        </a:xfrm>
      </p:grpSpPr>
      <p:sp>
        <p:nvSpPr>
          <p:cNvPr id="166" name="Google Shape;16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4800">
              <a:latin typeface="Calibri"/>
              <a:ea typeface="Calibri"/>
              <a:cs typeface="Calibri"/>
              <a:sym typeface="Calibri"/>
            </a:endParaRPr>
          </a:p>
        </p:txBody>
      </p:sp>
      <p:pic>
        <p:nvPicPr>
          <p:cNvPr id="167" name="Google Shape;167;p10"/>
          <p:cNvPicPr preferRelativeResize="0"/>
          <p:nvPr>
            <p:ph idx="1" type="body"/>
          </p:nvPr>
        </p:nvPicPr>
        <p:blipFill rotWithShape="1">
          <a:blip r:embed="rId5">
            <a:alphaModFix/>
          </a:blip>
          <a:srcRect b="0" l="0" r="0" t="0"/>
          <a:stretch/>
        </p:blipFill>
        <p:spPr>
          <a:xfrm>
            <a:off x="406934" y="1690688"/>
            <a:ext cx="3538901" cy="4555304"/>
          </a:xfrm>
          <a:prstGeom prst="rect">
            <a:avLst/>
          </a:prstGeom>
          <a:noFill/>
          <a:ln>
            <a:noFill/>
          </a:ln>
        </p:spPr>
      </p:pic>
      <p:sp>
        <p:nvSpPr>
          <p:cNvPr id="168" name="Google Shape;168;p10"/>
          <p:cNvSpPr txBox="1"/>
          <p:nvPr>
            <p:ph idx="2" type="body"/>
          </p:nvPr>
        </p:nvSpPr>
        <p:spPr>
          <a:xfrm>
            <a:off x="4045226" y="1690688"/>
            <a:ext cx="7136296"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Kort om opdagelserne</a:t>
            </a:r>
            <a:endParaRPr/>
          </a:p>
          <a:p>
            <a:pPr indent="-228600" lvl="0" marL="228600" rtl="0" algn="l">
              <a:lnSpc>
                <a:spcPct val="90000"/>
              </a:lnSpc>
              <a:spcBef>
                <a:spcPts val="1000"/>
              </a:spcBef>
              <a:spcAft>
                <a:spcPts val="0"/>
              </a:spcAft>
              <a:buClr>
                <a:schemeClr val="dk1"/>
              </a:buClr>
              <a:buSzPts val="2800"/>
              <a:buChar char="•"/>
            </a:pPr>
            <a:r>
              <a:rPr lang="da-DK"/>
              <a:t>Portugal</a:t>
            </a:r>
            <a:endParaRPr/>
          </a:p>
          <a:p>
            <a:pPr indent="-228600" lvl="0" marL="228600" rtl="0" algn="l">
              <a:lnSpc>
                <a:spcPct val="90000"/>
              </a:lnSpc>
              <a:spcBef>
                <a:spcPts val="1000"/>
              </a:spcBef>
              <a:spcAft>
                <a:spcPts val="0"/>
              </a:spcAft>
              <a:buClr>
                <a:schemeClr val="dk1"/>
              </a:buClr>
              <a:buSzPts val="2800"/>
              <a:buChar char="•"/>
            </a:pPr>
            <a:r>
              <a:rPr lang="da-DK"/>
              <a:t>Christoffer Columbus</a:t>
            </a:r>
            <a:endParaRPr/>
          </a:p>
          <a:p>
            <a:pPr indent="-228600" lvl="0" marL="228600" rtl="0" algn="l">
              <a:lnSpc>
                <a:spcPct val="90000"/>
              </a:lnSpc>
              <a:spcBef>
                <a:spcPts val="1000"/>
              </a:spcBef>
              <a:spcAft>
                <a:spcPts val="0"/>
              </a:spcAft>
              <a:buClr>
                <a:schemeClr val="dk1"/>
              </a:buClr>
              <a:buSzPts val="2800"/>
              <a:buChar char="•"/>
            </a:pPr>
            <a:r>
              <a:rPr lang="da-DK"/>
              <a:t>Spanien</a:t>
            </a:r>
            <a:endParaRPr/>
          </a:p>
          <a:p>
            <a:pPr indent="-228600" lvl="0" marL="228600" rtl="0" algn="l">
              <a:lnSpc>
                <a:spcPct val="90000"/>
              </a:lnSpc>
              <a:spcBef>
                <a:spcPts val="1000"/>
              </a:spcBef>
              <a:spcAft>
                <a:spcPts val="0"/>
              </a:spcAft>
              <a:buClr>
                <a:schemeClr val="dk1"/>
              </a:buClr>
              <a:buSzPts val="2800"/>
              <a:buChar char="•"/>
            </a:pPr>
            <a:r>
              <a:rPr lang="da-DK"/>
              <a:t>Holland</a:t>
            </a:r>
            <a:endParaRPr/>
          </a:p>
          <a:p>
            <a:pPr indent="-228600" lvl="0" marL="228600" rtl="0" algn="l">
              <a:lnSpc>
                <a:spcPct val="90000"/>
              </a:lnSpc>
              <a:spcBef>
                <a:spcPts val="1000"/>
              </a:spcBef>
              <a:spcAft>
                <a:spcPts val="0"/>
              </a:spcAft>
              <a:buClr>
                <a:schemeClr val="dk1"/>
              </a:buClr>
              <a:buSzPts val="2800"/>
              <a:buChar char="•"/>
            </a:pPr>
            <a:r>
              <a:rPr lang="da-DK"/>
              <a:t>England</a:t>
            </a:r>
            <a:endParaRPr/>
          </a:p>
          <a:p>
            <a:pPr indent="0" lvl="0" marL="0" rtl="0" algn="l">
              <a:lnSpc>
                <a:spcPct val="90000"/>
              </a:lnSpc>
              <a:spcBef>
                <a:spcPts val="1000"/>
              </a:spcBef>
              <a:spcAft>
                <a:spcPts val="0"/>
              </a:spcAft>
              <a:buClr>
                <a:schemeClr val="dk1"/>
              </a:buClr>
              <a:buSzPts val="2800"/>
              <a:buNone/>
            </a:pPr>
            <a:r>
              <a:rPr lang="da-DK"/>
              <a:t> </a:t>
            </a:r>
            <a:endParaRPr/>
          </a:p>
        </p:txBody>
      </p:sp>
      <p:pic>
        <p:nvPicPr>
          <p:cNvPr id="169" name="Google Shape;169;p10"/>
          <p:cNvPicPr preferRelativeResize="0"/>
          <p:nvPr/>
        </p:nvPicPr>
        <p:blipFill rotWithShape="1">
          <a:blip r:embed="rId6">
            <a:alphaModFix/>
          </a:blip>
          <a:srcRect b="0" l="2214" r="0" t="3716"/>
          <a:stretch/>
        </p:blipFill>
        <p:spPr>
          <a:xfrm>
            <a:off x="7181160" y="3468755"/>
            <a:ext cx="4000362" cy="270344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74" name="Shape 174"/>
        <p:cNvGrpSpPr/>
        <p:nvPr/>
      </p:nvGrpSpPr>
      <p:grpSpPr>
        <a:xfrm>
          <a:off x="0" y="0"/>
          <a:ext cx="0" cy="0"/>
          <a:chOff x="0" y="0"/>
          <a:chExt cx="0" cy="0"/>
        </a:xfrm>
      </p:grpSpPr>
      <p:sp>
        <p:nvSpPr>
          <p:cNvPr id="175" name="Google Shape;175;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4800">
              <a:latin typeface="Calibri"/>
              <a:ea typeface="Calibri"/>
              <a:cs typeface="Calibri"/>
              <a:sym typeface="Calibri"/>
            </a:endParaRPr>
          </a:p>
        </p:txBody>
      </p:sp>
      <p:sp>
        <p:nvSpPr>
          <p:cNvPr id="176" name="Google Shape;176;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Tjek på lektion</a:t>
            </a:r>
            <a:endParaRPr/>
          </a:p>
          <a:p>
            <a:pPr indent="-228600" lvl="0" marL="228600" rtl="0" algn="l">
              <a:lnSpc>
                <a:spcPct val="90000"/>
              </a:lnSpc>
              <a:spcBef>
                <a:spcPts val="1000"/>
              </a:spcBef>
              <a:spcAft>
                <a:spcPts val="0"/>
              </a:spcAft>
              <a:buClr>
                <a:schemeClr val="dk1"/>
              </a:buClr>
              <a:buSzPts val="2800"/>
              <a:buChar char="•"/>
            </a:pPr>
            <a:r>
              <a:rPr lang="da-DK"/>
              <a:t>Opgave 1.1 - Om århundredet</a:t>
            </a:r>
            <a:endParaRPr/>
          </a:p>
          <a:p>
            <a:pPr indent="-228600" lvl="0" marL="228600" rtl="0" algn="l">
              <a:lnSpc>
                <a:spcPct val="90000"/>
              </a:lnSpc>
              <a:spcBef>
                <a:spcPts val="1000"/>
              </a:spcBef>
              <a:spcAft>
                <a:spcPts val="0"/>
              </a:spcAft>
              <a:buClr>
                <a:schemeClr val="dk1"/>
              </a:buClr>
              <a:buSzPts val="2800"/>
              <a:buChar char="•"/>
            </a:pPr>
            <a:r>
              <a:rPr lang="da-DK"/>
              <a:t>Opgave 1.2 – Opdagelsesrejsende eller ej?</a:t>
            </a:r>
            <a:endParaRPr/>
          </a:p>
          <a:p>
            <a:pPr indent="-228600" lvl="0" marL="228600" rtl="0" algn="l">
              <a:lnSpc>
                <a:spcPct val="90000"/>
              </a:lnSpc>
              <a:spcBef>
                <a:spcPts val="1000"/>
              </a:spcBef>
              <a:spcAft>
                <a:spcPts val="0"/>
              </a:spcAft>
              <a:buClr>
                <a:schemeClr val="dk1"/>
              </a:buClr>
              <a:buSzPts val="2800"/>
              <a:buChar char="•"/>
            </a:pPr>
            <a:r>
              <a:rPr lang="da-DK"/>
              <a:t>Opgave 1.3 – Hvad opdagede de?</a:t>
            </a:r>
            <a:endParaRPr/>
          </a:p>
          <a:p>
            <a:pPr indent="-228600" lvl="0" marL="228600" rtl="0" algn="l">
              <a:lnSpc>
                <a:spcPct val="90000"/>
              </a:lnSpc>
              <a:spcBef>
                <a:spcPts val="1000"/>
              </a:spcBef>
              <a:spcAft>
                <a:spcPts val="0"/>
              </a:spcAft>
              <a:buClr>
                <a:schemeClr val="dk1"/>
              </a:buClr>
              <a:buSzPts val="2800"/>
              <a:buChar char="•"/>
            </a:pPr>
            <a:r>
              <a:rPr lang="da-DK"/>
              <a:t>Opgave 1.4 – Dansk søfart i starten af 1600-tallet</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77" name="Google Shape;177;p11"/>
          <p:cNvPicPr preferRelativeResize="0"/>
          <p:nvPr>
            <p:ph idx="2" type="body"/>
          </p:nvPr>
        </p:nvPicPr>
        <p:blipFill rotWithShape="1">
          <a:blip r:embed="rId4">
            <a:alphaModFix/>
          </a:blip>
          <a:srcRect b="0" l="0" r="0" t="0"/>
          <a:stretch/>
        </p:blipFill>
        <p:spPr>
          <a:xfrm>
            <a:off x="5657221" y="1690687"/>
            <a:ext cx="5294712" cy="4630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82" name="Shape 182"/>
        <p:cNvGrpSpPr/>
        <p:nvPr/>
      </p:nvGrpSpPr>
      <p:grpSpPr>
        <a:xfrm>
          <a:off x="0" y="0"/>
          <a:ext cx="0" cy="0"/>
          <a:chOff x="0" y="0"/>
          <a:chExt cx="0" cy="0"/>
        </a:xfrm>
      </p:grpSpPr>
      <p:sp>
        <p:nvSpPr>
          <p:cNvPr id="183" name="Google Shape;183;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4800">
              <a:latin typeface="Calibri"/>
              <a:ea typeface="Calibri"/>
              <a:cs typeface="Calibri"/>
              <a:sym typeface="Calibri"/>
            </a:endParaRPr>
          </a:p>
        </p:txBody>
      </p:sp>
      <p:sp>
        <p:nvSpPr>
          <p:cNvPr id="184" name="Google Shape;184;p12"/>
          <p:cNvSpPr txBox="1"/>
          <p:nvPr>
            <p:ph idx="2" type="body"/>
          </p:nvPr>
        </p:nvSpPr>
        <p:spPr>
          <a:xfrm>
            <a:off x="536712" y="1765025"/>
            <a:ext cx="5426765" cy="43366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Et kort arbejde</a:t>
            </a:r>
            <a:endParaRPr/>
          </a:p>
          <a:p>
            <a:pPr indent="-228600" lvl="0" marL="228600" rtl="0" algn="l">
              <a:lnSpc>
                <a:spcPct val="90000"/>
              </a:lnSpc>
              <a:spcBef>
                <a:spcPts val="1000"/>
              </a:spcBef>
              <a:spcAft>
                <a:spcPts val="0"/>
              </a:spcAft>
              <a:buClr>
                <a:schemeClr val="dk1"/>
              </a:buClr>
              <a:buSzPts val="2800"/>
              <a:buChar char="•"/>
            </a:pPr>
            <a:r>
              <a:rPr lang="da-DK"/>
              <a:t>Beskriv kortene</a:t>
            </a:r>
            <a:endParaRPr/>
          </a:p>
          <a:p>
            <a:pPr indent="-228600" lvl="0" marL="228600" rtl="0" algn="l">
              <a:lnSpc>
                <a:spcPct val="90000"/>
              </a:lnSpc>
              <a:spcBef>
                <a:spcPts val="1000"/>
              </a:spcBef>
              <a:spcAft>
                <a:spcPts val="0"/>
              </a:spcAft>
              <a:buClr>
                <a:schemeClr val="dk1"/>
              </a:buClr>
              <a:buSzPts val="2800"/>
              <a:buChar char="•"/>
            </a:pPr>
            <a:r>
              <a:rPr lang="da-DK"/>
              <a:t>Hvordan adskiller kortene sig fra nutidens kort</a:t>
            </a:r>
            <a:endParaRPr/>
          </a:p>
          <a:p>
            <a:pPr indent="-228600" lvl="0" marL="228600" rtl="0" algn="l">
              <a:lnSpc>
                <a:spcPct val="90000"/>
              </a:lnSpc>
              <a:spcBef>
                <a:spcPts val="1000"/>
              </a:spcBef>
              <a:spcAft>
                <a:spcPts val="0"/>
              </a:spcAft>
              <a:buClr>
                <a:schemeClr val="dk1"/>
              </a:buClr>
              <a:buSzPts val="2800"/>
              <a:buChar char="•"/>
            </a:pPr>
            <a:r>
              <a:rPr lang="da-DK"/>
              <a:t>Hvorfor er de illustrerede og har andre(flere) informationer end der som udgangspunkt er nødvendige?</a:t>
            </a:r>
            <a:endParaRPr/>
          </a:p>
        </p:txBody>
      </p:sp>
      <p:pic>
        <p:nvPicPr>
          <p:cNvPr id="185" name="Google Shape;185;p12"/>
          <p:cNvPicPr preferRelativeResize="0"/>
          <p:nvPr>
            <p:ph idx="1" type="body"/>
          </p:nvPr>
        </p:nvPicPr>
        <p:blipFill rotWithShape="1">
          <a:blip r:embed="rId4">
            <a:alphaModFix/>
          </a:blip>
          <a:srcRect b="0" l="0" r="0" t="0"/>
          <a:stretch/>
        </p:blipFill>
        <p:spPr>
          <a:xfrm>
            <a:off x="6559826" y="381858"/>
            <a:ext cx="4701208" cy="57198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90" name="Shape 190"/>
        <p:cNvGrpSpPr/>
        <p:nvPr/>
      </p:nvGrpSpPr>
      <p:grpSpPr>
        <a:xfrm>
          <a:off x="0" y="0"/>
          <a:ext cx="0" cy="0"/>
          <a:chOff x="0" y="0"/>
          <a:chExt cx="0" cy="0"/>
        </a:xfrm>
      </p:grpSpPr>
      <p:sp>
        <p:nvSpPr>
          <p:cNvPr id="191" name="Google Shape;191;p13"/>
          <p:cNvSpPr txBox="1"/>
          <p:nvPr>
            <p:ph idx="4294967295" type="title"/>
          </p:nvPr>
        </p:nvSpPr>
        <p:spPr>
          <a:xfrm>
            <a:off x="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t/>
            </a:r>
            <a:endParaRPr b="1" sz="4800">
              <a:latin typeface="Calibri"/>
              <a:ea typeface="Calibri"/>
              <a:cs typeface="Calibri"/>
              <a:sym typeface="Calibri"/>
            </a:endParaRPr>
          </a:p>
        </p:txBody>
      </p:sp>
      <p:pic>
        <p:nvPicPr>
          <p:cNvPr id="192" name="Google Shape;192;p13"/>
          <p:cNvPicPr preferRelativeResize="0"/>
          <p:nvPr/>
        </p:nvPicPr>
        <p:blipFill rotWithShape="1">
          <a:blip r:embed="rId4">
            <a:alphaModFix/>
          </a:blip>
          <a:srcRect b="0" l="0" r="0" t="0"/>
          <a:stretch/>
        </p:blipFill>
        <p:spPr>
          <a:xfrm>
            <a:off x="0" y="0"/>
            <a:ext cx="12192000" cy="63809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97" name="Shape 197"/>
        <p:cNvGrpSpPr/>
        <p:nvPr/>
      </p:nvGrpSpPr>
      <p:grpSpPr>
        <a:xfrm>
          <a:off x="0" y="0"/>
          <a:ext cx="0" cy="0"/>
          <a:chOff x="0" y="0"/>
          <a:chExt cx="0" cy="0"/>
        </a:xfrm>
      </p:grpSpPr>
      <p:sp>
        <p:nvSpPr>
          <p:cNvPr id="198" name="Google Shape;198;p14"/>
          <p:cNvSpPr txBox="1"/>
          <p:nvPr>
            <p:ph idx="4294967295" type="title"/>
          </p:nvPr>
        </p:nvSpPr>
        <p:spPr>
          <a:xfrm>
            <a:off x="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t/>
            </a:r>
            <a:endParaRPr b="1" sz="4800">
              <a:latin typeface="Calibri"/>
              <a:ea typeface="Calibri"/>
              <a:cs typeface="Calibri"/>
              <a:sym typeface="Calibri"/>
            </a:endParaRPr>
          </a:p>
        </p:txBody>
      </p:sp>
      <p:pic>
        <p:nvPicPr>
          <p:cNvPr id="199" name="Google Shape;199;p14"/>
          <p:cNvPicPr preferRelativeResize="0"/>
          <p:nvPr/>
        </p:nvPicPr>
        <p:blipFill rotWithShape="1">
          <a:blip r:embed="rId4">
            <a:alphaModFix/>
          </a:blip>
          <a:srcRect b="0" l="0" r="0" t="0"/>
          <a:stretch/>
        </p:blipFill>
        <p:spPr>
          <a:xfrm>
            <a:off x="-1" y="0"/>
            <a:ext cx="12192001" cy="63908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04" name="Shape 204"/>
        <p:cNvGrpSpPr/>
        <p:nvPr/>
      </p:nvGrpSpPr>
      <p:grpSpPr>
        <a:xfrm>
          <a:off x="0" y="0"/>
          <a:ext cx="0" cy="0"/>
          <a:chOff x="0" y="0"/>
          <a:chExt cx="0" cy="0"/>
        </a:xfrm>
      </p:grpSpPr>
      <p:sp>
        <p:nvSpPr>
          <p:cNvPr id="205" name="Google Shape;205;p15"/>
          <p:cNvSpPr txBox="1"/>
          <p:nvPr>
            <p:ph idx="4294967295" type="title"/>
          </p:nvPr>
        </p:nvSpPr>
        <p:spPr>
          <a:xfrm>
            <a:off x="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t/>
            </a:r>
            <a:endParaRPr b="1" sz="4800">
              <a:latin typeface="Calibri"/>
              <a:ea typeface="Calibri"/>
              <a:cs typeface="Calibri"/>
              <a:sym typeface="Calibri"/>
            </a:endParaRPr>
          </a:p>
        </p:txBody>
      </p:sp>
      <p:pic>
        <p:nvPicPr>
          <p:cNvPr id="206" name="Google Shape;206;p15"/>
          <p:cNvPicPr preferRelativeResize="0"/>
          <p:nvPr/>
        </p:nvPicPr>
        <p:blipFill rotWithShape="1">
          <a:blip r:embed="rId4">
            <a:alphaModFix/>
          </a:blip>
          <a:srcRect b="52174" l="7725" r="5996" t="4782"/>
          <a:stretch/>
        </p:blipFill>
        <p:spPr>
          <a:xfrm>
            <a:off x="0" y="0"/>
            <a:ext cx="12203041" cy="63908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11" name="Shape 211"/>
        <p:cNvGrpSpPr/>
        <p:nvPr/>
      </p:nvGrpSpPr>
      <p:grpSpPr>
        <a:xfrm>
          <a:off x="0" y="0"/>
          <a:ext cx="0" cy="0"/>
          <a:chOff x="0" y="0"/>
          <a:chExt cx="0" cy="0"/>
        </a:xfrm>
      </p:grpSpPr>
      <p:sp>
        <p:nvSpPr>
          <p:cNvPr id="212" name="Google Shape;21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4800">
              <a:latin typeface="Calibri"/>
              <a:ea typeface="Calibri"/>
              <a:cs typeface="Calibri"/>
              <a:sym typeface="Calibri"/>
            </a:endParaRPr>
          </a:p>
        </p:txBody>
      </p:sp>
      <p:sp>
        <p:nvSpPr>
          <p:cNvPr id="213" name="Google Shape;213;p16"/>
          <p:cNvSpPr txBox="1"/>
          <p:nvPr>
            <p:ph idx="2" type="body"/>
          </p:nvPr>
        </p:nvSpPr>
        <p:spPr>
          <a:xfrm>
            <a:off x="5585790" y="2242103"/>
            <a:ext cx="5138531" cy="43366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Så hvad kan I sige om opdagelsesrejserne?</a:t>
            </a:r>
            <a:endParaRPr/>
          </a:p>
          <a:p>
            <a:pPr indent="0" lvl="0" marL="0" rtl="0" algn="l">
              <a:lnSpc>
                <a:spcPct val="90000"/>
              </a:lnSpc>
              <a:spcBef>
                <a:spcPts val="1000"/>
              </a:spcBef>
              <a:spcAft>
                <a:spcPts val="0"/>
              </a:spcAft>
              <a:buClr>
                <a:schemeClr val="dk1"/>
              </a:buClr>
              <a:buSzPts val="2800"/>
              <a:buNone/>
            </a:pPr>
            <a:r>
              <a:rPr lang="da-DK"/>
              <a:t>Hvordan så dansk søfart ud i    1600-tallet?</a:t>
            </a:r>
            <a:endParaRPr/>
          </a:p>
          <a:p>
            <a:pPr indent="0" lvl="0" marL="0" rtl="0" algn="l">
              <a:lnSpc>
                <a:spcPct val="90000"/>
              </a:lnSpc>
              <a:spcBef>
                <a:spcPts val="1000"/>
              </a:spcBef>
              <a:spcAft>
                <a:spcPts val="0"/>
              </a:spcAft>
              <a:buClr>
                <a:schemeClr val="dk1"/>
              </a:buClr>
              <a:buSzPts val="2800"/>
              <a:buNone/>
            </a:pPr>
            <a:r>
              <a:rPr lang="da-DK"/>
              <a:t>Hvad brugte man kort til i 1500-1600 tallet?</a:t>
            </a:r>
            <a:endParaRPr/>
          </a:p>
        </p:txBody>
      </p:sp>
      <p:pic>
        <p:nvPicPr>
          <p:cNvPr id="214" name="Google Shape;214;p16"/>
          <p:cNvPicPr preferRelativeResize="0"/>
          <p:nvPr>
            <p:ph idx="1" type="body"/>
          </p:nvPr>
        </p:nvPicPr>
        <p:blipFill rotWithShape="1">
          <a:blip r:embed="rId4">
            <a:alphaModFix/>
          </a:blip>
          <a:srcRect b="0" l="0" r="0" t="0"/>
          <a:stretch/>
        </p:blipFill>
        <p:spPr>
          <a:xfrm>
            <a:off x="81845" y="2242103"/>
            <a:ext cx="5503945" cy="35325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19" name="Shape 219"/>
        <p:cNvGrpSpPr/>
        <p:nvPr/>
      </p:nvGrpSpPr>
      <p:grpSpPr>
        <a:xfrm>
          <a:off x="0" y="0"/>
          <a:ext cx="0" cy="0"/>
          <a:chOff x="0" y="0"/>
          <a:chExt cx="0" cy="0"/>
        </a:xfrm>
      </p:grpSpPr>
      <p:sp>
        <p:nvSpPr>
          <p:cNvPr id="220" name="Google Shape;22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br>
              <a:rPr b="1" lang="da-DK" sz="4800">
                <a:latin typeface="Calibri"/>
                <a:ea typeface="Calibri"/>
                <a:cs typeface="Calibri"/>
                <a:sym typeface="Calibri"/>
              </a:rPr>
            </a:br>
            <a:r>
              <a:rPr b="1" lang="da-DK" sz="1200">
                <a:latin typeface="Calibri"/>
                <a:ea typeface="Calibri"/>
                <a:cs typeface="Calibri"/>
                <a:sym typeface="Calibri"/>
              </a:rPr>
              <a:t>Modul 3</a:t>
            </a:r>
            <a:endParaRPr b="1" sz="1200">
              <a:latin typeface="Calibri"/>
              <a:ea typeface="Calibri"/>
              <a:cs typeface="Calibri"/>
              <a:sym typeface="Calibri"/>
            </a:endParaRPr>
          </a:p>
        </p:txBody>
      </p:sp>
      <p:sp>
        <p:nvSpPr>
          <p:cNvPr id="221" name="Google Shape;221;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Dagens lektie</a:t>
            </a:r>
            <a:endParaRPr/>
          </a:p>
          <a:p>
            <a:pPr indent="-228600" lvl="0" marL="228600" rtl="0" algn="l">
              <a:lnSpc>
                <a:spcPct val="90000"/>
              </a:lnSpc>
              <a:spcBef>
                <a:spcPts val="1000"/>
              </a:spcBef>
              <a:spcAft>
                <a:spcPts val="0"/>
              </a:spcAft>
              <a:buClr>
                <a:schemeClr val="dk1"/>
              </a:buClr>
              <a:buSzPts val="2800"/>
              <a:buChar char="•"/>
            </a:pPr>
            <a:r>
              <a:rPr lang="da-DK"/>
              <a:t>Christian d. 4s rejse</a:t>
            </a:r>
            <a:endParaRPr/>
          </a:p>
          <a:p>
            <a:pPr indent="-228600" lvl="0" marL="228600" rtl="0" algn="l">
              <a:lnSpc>
                <a:spcPct val="90000"/>
              </a:lnSpc>
              <a:spcBef>
                <a:spcPts val="1000"/>
              </a:spcBef>
              <a:spcAft>
                <a:spcPts val="0"/>
              </a:spcAft>
              <a:buClr>
                <a:schemeClr val="dk1"/>
              </a:buClr>
              <a:buSzPts val="2800"/>
              <a:buChar char="•"/>
            </a:pPr>
            <a:r>
              <a:rPr lang="da-DK"/>
              <a:t>Opsummering</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22" name="Google Shape;222;p17"/>
          <p:cNvPicPr preferRelativeResize="0"/>
          <p:nvPr>
            <p:ph idx="2" type="body"/>
          </p:nvPr>
        </p:nvPicPr>
        <p:blipFill rotWithShape="1">
          <a:blip r:embed="rId4">
            <a:alphaModFix/>
          </a:blip>
          <a:srcRect b="6144" l="8156" r="0" t="1575"/>
          <a:stretch/>
        </p:blipFill>
        <p:spPr>
          <a:xfrm>
            <a:off x="5068958" y="1690687"/>
            <a:ext cx="6003234" cy="4486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27" name="Shape 227"/>
        <p:cNvGrpSpPr/>
        <p:nvPr/>
      </p:nvGrpSpPr>
      <p:grpSpPr>
        <a:xfrm>
          <a:off x="0" y="0"/>
          <a:ext cx="0" cy="0"/>
          <a:chOff x="0" y="0"/>
          <a:chExt cx="0" cy="0"/>
        </a:xfrm>
      </p:grpSpPr>
      <p:sp>
        <p:nvSpPr>
          <p:cNvPr id="228" name="Google Shape;22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pic>
        <p:nvPicPr>
          <p:cNvPr id="229" name="Google Shape;229;p18"/>
          <p:cNvPicPr preferRelativeResize="0"/>
          <p:nvPr>
            <p:ph idx="2" type="body"/>
          </p:nvPr>
        </p:nvPicPr>
        <p:blipFill rotWithShape="1">
          <a:blip r:embed="rId4">
            <a:alphaModFix/>
          </a:blip>
          <a:srcRect b="30118" l="0" r="-401" t="0"/>
          <a:stretch/>
        </p:blipFill>
        <p:spPr>
          <a:xfrm>
            <a:off x="4154557" y="1768190"/>
            <a:ext cx="7160809" cy="3738088"/>
          </a:xfrm>
          <a:prstGeom prst="rect">
            <a:avLst/>
          </a:prstGeom>
          <a:noFill/>
          <a:ln>
            <a:noFill/>
          </a:ln>
        </p:spPr>
      </p:pic>
      <p:sp>
        <p:nvSpPr>
          <p:cNvPr id="230" name="Google Shape;230;p18"/>
          <p:cNvSpPr txBox="1"/>
          <p:nvPr>
            <p:ph idx="1" type="body"/>
          </p:nvPr>
        </p:nvSpPr>
        <p:spPr>
          <a:xfrm>
            <a:off x="838200" y="1825625"/>
            <a:ext cx="331635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Tjek på lektien</a:t>
            </a:r>
            <a:endParaRPr/>
          </a:p>
          <a:p>
            <a:pPr indent="-228600" lvl="0" marL="228600" rtl="0" algn="l">
              <a:lnSpc>
                <a:spcPct val="90000"/>
              </a:lnSpc>
              <a:spcBef>
                <a:spcPts val="1000"/>
              </a:spcBef>
              <a:spcAft>
                <a:spcPts val="0"/>
              </a:spcAft>
              <a:buClr>
                <a:schemeClr val="dk1"/>
              </a:buClr>
              <a:buSzPts val="2800"/>
              <a:buChar char="•"/>
            </a:pPr>
            <a:r>
              <a:rPr lang="da-DK"/>
              <a:t>Opgave 1.5 – Christian d.4 som bygmester </a:t>
            </a:r>
            <a:endParaRPr/>
          </a:p>
          <a:p>
            <a:pPr indent="-228600" lvl="0" marL="228600" rtl="0" algn="l">
              <a:lnSpc>
                <a:spcPct val="90000"/>
              </a:lnSpc>
              <a:spcBef>
                <a:spcPts val="1000"/>
              </a:spcBef>
              <a:spcAft>
                <a:spcPts val="0"/>
              </a:spcAft>
              <a:buClr>
                <a:schemeClr val="dk1"/>
              </a:buClr>
              <a:buSzPts val="2800"/>
              <a:buChar char="•"/>
            </a:pPr>
            <a:r>
              <a:rPr lang="da-DK"/>
              <a:t>Opgave 1.6 – Merkantilisme</a:t>
            </a:r>
            <a:endParaRPr/>
          </a:p>
          <a:p>
            <a:pPr indent="-228600" lvl="0" marL="228600" rtl="0" algn="l">
              <a:lnSpc>
                <a:spcPct val="90000"/>
              </a:lnSpc>
              <a:spcBef>
                <a:spcPts val="1000"/>
              </a:spcBef>
              <a:spcAft>
                <a:spcPts val="0"/>
              </a:spcAft>
              <a:buClr>
                <a:schemeClr val="dk1"/>
              </a:buClr>
              <a:buSzPts val="2800"/>
              <a:buChar char="•"/>
            </a:pPr>
            <a:r>
              <a:rPr lang="da-DK"/>
              <a:t>Opgave 1.7 – Handelskompagnier</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35" name="Shape 235"/>
        <p:cNvGrpSpPr/>
        <p:nvPr/>
      </p:nvGrpSpPr>
      <p:grpSpPr>
        <a:xfrm>
          <a:off x="0" y="0"/>
          <a:ext cx="0" cy="0"/>
          <a:chOff x="0" y="0"/>
          <a:chExt cx="0" cy="0"/>
        </a:xfrm>
      </p:grpSpPr>
      <p:sp>
        <p:nvSpPr>
          <p:cNvPr id="236" name="Google Shape;23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237" name="Google Shape;237;p19"/>
          <p:cNvSpPr txBox="1"/>
          <p:nvPr>
            <p:ph idx="2" type="body"/>
          </p:nvPr>
        </p:nvSpPr>
        <p:spPr>
          <a:xfrm>
            <a:off x="7245626" y="1825625"/>
            <a:ext cx="3448878" cy="43366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da-DK"/>
              <a:t>Christian d. 4s rejse mod nord</a:t>
            </a:r>
            <a:endParaRPr/>
          </a:p>
          <a:p>
            <a:pPr indent="-228600" lvl="0" marL="228600" rtl="0" algn="l">
              <a:lnSpc>
                <a:spcPct val="90000"/>
              </a:lnSpc>
              <a:spcBef>
                <a:spcPts val="1000"/>
              </a:spcBef>
              <a:spcAft>
                <a:spcPts val="0"/>
              </a:spcAft>
              <a:buClr>
                <a:schemeClr val="dk1"/>
              </a:buClr>
              <a:buSzPct val="100000"/>
              <a:buChar char="•"/>
            </a:pPr>
            <a:r>
              <a:rPr lang="da-DK"/>
              <a:t>22 år</a:t>
            </a:r>
            <a:endParaRPr/>
          </a:p>
          <a:p>
            <a:pPr indent="-228600" lvl="0" marL="228600" rtl="0" algn="l">
              <a:lnSpc>
                <a:spcPct val="90000"/>
              </a:lnSpc>
              <a:spcBef>
                <a:spcPts val="1000"/>
              </a:spcBef>
              <a:spcAft>
                <a:spcPts val="0"/>
              </a:spcAft>
              <a:buClr>
                <a:schemeClr val="dk1"/>
              </a:buClr>
              <a:buSzPct val="100000"/>
              <a:buChar char="•"/>
            </a:pPr>
            <a:r>
              <a:rPr lang="da-DK"/>
              <a:t>Halvdelen af flåden</a:t>
            </a:r>
            <a:endParaRPr/>
          </a:p>
          <a:p>
            <a:pPr indent="-228600" lvl="0" marL="228600" rtl="0" algn="l">
              <a:lnSpc>
                <a:spcPct val="90000"/>
              </a:lnSpc>
              <a:spcBef>
                <a:spcPts val="1000"/>
              </a:spcBef>
              <a:spcAft>
                <a:spcPts val="0"/>
              </a:spcAft>
              <a:buClr>
                <a:schemeClr val="dk1"/>
              </a:buClr>
              <a:buSzPct val="100000"/>
              <a:buChar char="•"/>
            </a:pPr>
            <a:r>
              <a:rPr lang="da-DK"/>
              <a:t>Hævde suverænitet</a:t>
            </a:r>
            <a:endParaRPr/>
          </a:p>
          <a:p>
            <a:pPr indent="-228600" lvl="0" marL="228600" rtl="0" algn="l">
              <a:lnSpc>
                <a:spcPct val="90000"/>
              </a:lnSpc>
              <a:spcBef>
                <a:spcPts val="1000"/>
              </a:spcBef>
              <a:spcAft>
                <a:spcPts val="0"/>
              </a:spcAft>
              <a:buClr>
                <a:schemeClr val="dk1"/>
              </a:buClr>
              <a:buSzPct val="100000"/>
              <a:buChar char="•"/>
            </a:pPr>
            <a:r>
              <a:rPr lang="da-DK"/>
              <a:t>Fisk- og hvalfangst</a:t>
            </a:r>
            <a:endParaRPr/>
          </a:p>
          <a:p>
            <a:pPr indent="-228600" lvl="0" marL="228600" rtl="0" algn="l">
              <a:lnSpc>
                <a:spcPct val="90000"/>
              </a:lnSpc>
              <a:spcBef>
                <a:spcPts val="1000"/>
              </a:spcBef>
              <a:spcAft>
                <a:spcPts val="0"/>
              </a:spcAft>
              <a:buClr>
                <a:schemeClr val="dk1"/>
              </a:buClr>
              <a:buSzPct val="100000"/>
              <a:buChar char="•"/>
            </a:pPr>
            <a:r>
              <a:rPr lang="da-DK"/>
              <a:t>Sikre at der blev betalt told</a:t>
            </a:r>
            <a:endParaRPr/>
          </a:p>
          <a:p>
            <a:pPr indent="-228600" lvl="0" marL="228600" rtl="0" algn="l">
              <a:lnSpc>
                <a:spcPct val="90000"/>
              </a:lnSpc>
              <a:spcBef>
                <a:spcPts val="1000"/>
              </a:spcBef>
              <a:spcAft>
                <a:spcPts val="0"/>
              </a:spcAft>
              <a:buClr>
                <a:schemeClr val="dk1"/>
              </a:buClr>
              <a:buSzPct val="100000"/>
              <a:buChar char="•"/>
            </a:pPr>
            <a:r>
              <a:rPr lang="da-DK"/>
              <a:t>Iscenesættelse af en stærk konge?</a:t>
            </a:r>
            <a:endParaRPr/>
          </a:p>
        </p:txBody>
      </p:sp>
      <p:pic>
        <p:nvPicPr>
          <p:cNvPr id="238" name="Google Shape;238;p19"/>
          <p:cNvPicPr preferRelativeResize="0"/>
          <p:nvPr>
            <p:ph idx="1" type="body"/>
          </p:nvPr>
        </p:nvPicPr>
        <p:blipFill rotWithShape="1">
          <a:blip r:embed="rId4">
            <a:alphaModFix/>
          </a:blip>
          <a:srcRect b="0" l="0" r="0" t="0"/>
          <a:stretch/>
        </p:blipFill>
        <p:spPr>
          <a:xfrm>
            <a:off x="275585" y="1690688"/>
            <a:ext cx="6813825" cy="44715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94" name="Shape 94"/>
        <p:cNvGrpSpPr/>
        <p:nvPr/>
      </p:nvGrpSpPr>
      <p:grpSpPr>
        <a:xfrm>
          <a:off x="0" y="0"/>
          <a:ext cx="0" cy="0"/>
          <a:chOff x="0" y="0"/>
          <a:chExt cx="0" cy="0"/>
        </a:xfrm>
      </p:grpSpPr>
      <p:sp>
        <p:nvSpPr>
          <p:cNvPr id="95" name="Google Shape;95;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br>
              <a:rPr b="1" lang="da-DK" sz="4800">
                <a:latin typeface="Calibri"/>
                <a:ea typeface="Calibri"/>
                <a:cs typeface="Calibri"/>
                <a:sym typeface="Calibri"/>
              </a:rPr>
            </a:br>
            <a:r>
              <a:rPr b="1" lang="da-DK" sz="1200">
                <a:latin typeface="Calibri"/>
                <a:ea typeface="Calibri"/>
                <a:cs typeface="Calibri"/>
                <a:sym typeface="Calibri"/>
              </a:rPr>
              <a:t>modul 1</a:t>
            </a:r>
            <a:endParaRPr/>
          </a:p>
        </p:txBody>
      </p:sp>
      <p:sp>
        <p:nvSpPr>
          <p:cNvPr id="96" name="Google Shape;96;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Formålet med forløbet</a:t>
            </a:r>
            <a:endParaRPr/>
          </a:p>
          <a:p>
            <a:pPr indent="-228600" lvl="0" marL="228600" rtl="0" algn="l">
              <a:lnSpc>
                <a:spcPct val="90000"/>
              </a:lnSpc>
              <a:spcBef>
                <a:spcPts val="1000"/>
              </a:spcBef>
              <a:spcAft>
                <a:spcPts val="0"/>
              </a:spcAft>
              <a:buClr>
                <a:schemeClr val="dk1"/>
              </a:buClr>
              <a:buSzPts val="2800"/>
              <a:buChar char="•"/>
            </a:pPr>
            <a:r>
              <a:rPr lang="da-DK"/>
              <a:t>Danmark er en søfartsnation</a:t>
            </a:r>
            <a:endParaRPr/>
          </a:p>
          <a:p>
            <a:pPr indent="-228600" lvl="0" marL="228600" rtl="0" algn="l">
              <a:lnSpc>
                <a:spcPct val="90000"/>
              </a:lnSpc>
              <a:spcBef>
                <a:spcPts val="1000"/>
              </a:spcBef>
              <a:spcAft>
                <a:spcPts val="0"/>
              </a:spcAft>
              <a:buClr>
                <a:schemeClr val="dk1"/>
              </a:buClr>
              <a:buSzPts val="2800"/>
              <a:buChar char="•"/>
            </a:pPr>
            <a:r>
              <a:rPr lang="da-DK"/>
              <a:t>Mange har et forhold til havet</a:t>
            </a:r>
            <a:endParaRPr/>
          </a:p>
          <a:p>
            <a:pPr indent="-228600" lvl="0" marL="228600" rtl="0" algn="l">
              <a:lnSpc>
                <a:spcPct val="90000"/>
              </a:lnSpc>
              <a:spcBef>
                <a:spcPts val="1000"/>
              </a:spcBef>
              <a:spcAft>
                <a:spcPts val="0"/>
              </a:spcAft>
              <a:buClr>
                <a:schemeClr val="dk1"/>
              </a:buClr>
              <a:buSzPts val="2800"/>
              <a:buChar char="•"/>
            </a:pPr>
            <a:r>
              <a:rPr lang="da-DK"/>
              <a:t>Mange familier har været knyttet på den ene eller anden måde til søfarten. En eller to generationer tilbage er nok. Er der én i jeres familie som har arbejdet i et maritimt erhverv?</a:t>
            </a:r>
            <a:endParaRPr/>
          </a:p>
          <a:p>
            <a:pPr indent="-228600" lvl="0" marL="228600" rtl="0" algn="l">
              <a:lnSpc>
                <a:spcPct val="90000"/>
              </a:lnSpc>
              <a:spcBef>
                <a:spcPts val="1000"/>
              </a:spcBef>
              <a:spcAft>
                <a:spcPts val="0"/>
              </a:spcAft>
              <a:buClr>
                <a:schemeClr val="dk1"/>
              </a:buClr>
              <a:buSzPts val="2800"/>
              <a:buChar char="•"/>
            </a:pPr>
            <a:r>
              <a:rPr lang="da-DK"/>
              <a:t>Mange vigtige begivenheder i danmarkshistorien tager sit udgangspunkt i søfarten eller kan afspejles i søfarten</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43" name="Shape 243"/>
        <p:cNvGrpSpPr/>
        <p:nvPr/>
      </p:nvGrpSpPr>
      <p:grpSpPr>
        <a:xfrm>
          <a:off x="0" y="0"/>
          <a:ext cx="0" cy="0"/>
          <a:chOff x="0" y="0"/>
          <a:chExt cx="0" cy="0"/>
        </a:xfrm>
      </p:grpSpPr>
      <p:sp>
        <p:nvSpPr>
          <p:cNvPr id="244" name="Google Shape;24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245" name="Google Shape;245;p20"/>
          <p:cNvSpPr txBox="1"/>
          <p:nvPr>
            <p:ph idx="2" type="body"/>
          </p:nvPr>
        </p:nvSpPr>
        <p:spPr>
          <a:xfrm>
            <a:off x="7036903" y="1825625"/>
            <a:ext cx="4204253" cy="43366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Christian d. 4s rejse mod nord</a:t>
            </a:r>
            <a:endParaRPr/>
          </a:p>
          <a:p>
            <a:pPr indent="-228600" lvl="0" marL="228600" rtl="0" algn="l">
              <a:lnSpc>
                <a:spcPct val="90000"/>
              </a:lnSpc>
              <a:spcBef>
                <a:spcPts val="1000"/>
              </a:spcBef>
              <a:spcAft>
                <a:spcPts val="0"/>
              </a:spcAft>
              <a:buClr>
                <a:schemeClr val="dk1"/>
              </a:buClr>
              <a:buSzPts val="2800"/>
              <a:buChar char="•"/>
            </a:pPr>
            <a:r>
              <a:rPr lang="da-DK"/>
              <a:t>Hvad siger kilden?</a:t>
            </a:r>
            <a:endParaRPr/>
          </a:p>
          <a:p>
            <a:pPr indent="-228600" lvl="0" marL="228600" rtl="0" algn="l">
              <a:lnSpc>
                <a:spcPct val="90000"/>
              </a:lnSpc>
              <a:spcBef>
                <a:spcPts val="1000"/>
              </a:spcBef>
              <a:spcAft>
                <a:spcPts val="0"/>
              </a:spcAft>
              <a:buClr>
                <a:schemeClr val="dk1"/>
              </a:buClr>
              <a:buSzPts val="2800"/>
              <a:buChar char="•"/>
            </a:pPr>
            <a:r>
              <a:rPr lang="da-DK"/>
              <a:t>Hvad kan vi bruge den til? </a:t>
            </a:r>
            <a:endParaRPr/>
          </a:p>
          <a:p>
            <a:pPr indent="-228600" lvl="0" marL="228600" rtl="0" algn="l">
              <a:lnSpc>
                <a:spcPct val="90000"/>
              </a:lnSpc>
              <a:spcBef>
                <a:spcPts val="1000"/>
              </a:spcBef>
              <a:spcAft>
                <a:spcPts val="0"/>
              </a:spcAft>
              <a:buClr>
                <a:schemeClr val="dk1"/>
              </a:buClr>
              <a:buSzPts val="2800"/>
              <a:buChar char="•"/>
            </a:pPr>
            <a:r>
              <a:rPr lang="da-DK"/>
              <a:t>Tendens?</a:t>
            </a:r>
            <a:endParaRPr/>
          </a:p>
          <a:p>
            <a:pPr indent="-228600" lvl="0" marL="228600" rtl="0" algn="l">
              <a:lnSpc>
                <a:spcPct val="90000"/>
              </a:lnSpc>
              <a:spcBef>
                <a:spcPts val="1000"/>
              </a:spcBef>
              <a:spcAft>
                <a:spcPts val="0"/>
              </a:spcAft>
              <a:buClr>
                <a:schemeClr val="dk1"/>
              </a:buClr>
              <a:buSzPts val="2800"/>
              <a:buChar char="•"/>
            </a:pPr>
            <a:r>
              <a:rPr lang="da-DK"/>
              <a:t>Hvad kan kilden besvare for os? (Hvilket spørgsmål kan vi stille, som kilden kan besvare?</a:t>
            </a:r>
            <a:endParaRPr/>
          </a:p>
        </p:txBody>
      </p:sp>
      <p:pic>
        <p:nvPicPr>
          <p:cNvPr id="246" name="Google Shape;246;p20"/>
          <p:cNvPicPr preferRelativeResize="0"/>
          <p:nvPr>
            <p:ph idx="1" type="body"/>
          </p:nvPr>
        </p:nvPicPr>
        <p:blipFill rotWithShape="1">
          <a:blip r:embed="rId4">
            <a:alphaModFix/>
          </a:blip>
          <a:srcRect b="0" l="0" r="0" t="0"/>
          <a:stretch/>
        </p:blipFill>
        <p:spPr>
          <a:xfrm>
            <a:off x="251792" y="1758156"/>
            <a:ext cx="6707360" cy="44715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51" name="Shape 251"/>
        <p:cNvGrpSpPr/>
        <p:nvPr/>
      </p:nvGrpSpPr>
      <p:grpSpPr>
        <a:xfrm>
          <a:off x="0" y="0"/>
          <a:ext cx="0" cy="0"/>
          <a:chOff x="0" y="0"/>
          <a:chExt cx="0" cy="0"/>
        </a:xfrm>
      </p:grpSpPr>
      <p:sp>
        <p:nvSpPr>
          <p:cNvPr id="252" name="Google Shape;25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253" name="Google Shape;253;p21"/>
          <p:cNvSpPr txBox="1"/>
          <p:nvPr>
            <p:ph idx="2" type="body"/>
          </p:nvPr>
        </p:nvSpPr>
        <p:spPr>
          <a:xfrm>
            <a:off x="4164494" y="1787870"/>
            <a:ext cx="6997149" cy="43366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Så hvad har dagens undervisning gjort os klogere på? </a:t>
            </a:r>
            <a:endParaRPr/>
          </a:p>
          <a:p>
            <a:pPr indent="0" lvl="0" marL="0" rtl="0" algn="l">
              <a:lnSpc>
                <a:spcPct val="90000"/>
              </a:lnSpc>
              <a:spcBef>
                <a:spcPts val="1000"/>
              </a:spcBef>
              <a:spcAft>
                <a:spcPts val="0"/>
              </a:spcAft>
              <a:buClr>
                <a:schemeClr val="dk1"/>
              </a:buClr>
              <a:buSzPts val="2800"/>
              <a:buNone/>
            </a:pPr>
            <a:r>
              <a:rPr lang="da-DK"/>
              <a:t>Hvilke bygningsværker opførte Christian d. 4?</a:t>
            </a:r>
            <a:endParaRPr/>
          </a:p>
          <a:p>
            <a:pPr indent="0" lvl="0" marL="0" rtl="0" algn="l">
              <a:lnSpc>
                <a:spcPct val="90000"/>
              </a:lnSpc>
              <a:spcBef>
                <a:spcPts val="1000"/>
              </a:spcBef>
              <a:spcAft>
                <a:spcPts val="0"/>
              </a:spcAft>
              <a:buClr>
                <a:schemeClr val="dk1"/>
              </a:buClr>
              <a:buSzPts val="2800"/>
              <a:buNone/>
            </a:pPr>
            <a:r>
              <a:rPr lang="da-DK"/>
              <a:t>Hvad er et handelskompagni?</a:t>
            </a:r>
            <a:endParaRPr/>
          </a:p>
          <a:p>
            <a:pPr indent="0" lvl="0" marL="0" rtl="0" algn="l">
              <a:lnSpc>
                <a:spcPct val="90000"/>
              </a:lnSpc>
              <a:spcBef>
                <a:spcPts val="1000"/>
              </a:spcBef>
              <a:spcAft>
                <a:spcPts val="0"/>
              </a:spcAft>
              <a:buClr>
                <a:schemeClr val="dk1"/>
              </a:buClr>
              <a:buSzPts val="2800"/>
              <a:buNone/>
            </a:pPr>
            <a:r>
              <a:rPr lang="da-DK"/>
              <a:t>Hvordan foregik Christian d. 4s rejse mod nord?</a:t>
            </a:r>
            <a:endParaRPr/>
          </a:p>
          <a:p>
            <a:pPr indent="0" lvl="0" marL="0" rtl="0" algn="l">
              <a:lnSpc>
                <a:spcPct val="90000"/>
              </a:lnSpc>
              <a:spcBef>
                <a:spcPts val="1000"/>
              </a:spcBef>
              <a:spcAft>
                <a:spcPts val="0"/>
              </a:spcAft>
              <a:buClr>
                <a:schemeClr val="dk1"/>
              </a:buClr>
              <a:buSzPts val="2800"/>
              <a:buNone/>
            </a:pPr>
            <a:r>
              <a:rPr lang="da-DK"/>
              <a:t>Hvilke interesser skulle en konge (som Christian d. 4) hævde?</a:t>
            </a:r>
            <a:endParaRPr/>
          </a:p>
        </p:txBody>
      </p:sp>
      <p:pic>
        <p:nvPicPr>
          <p:cNvPr id="254" name="Google Shape;254;p21"/>
          <p:cNvPicPr preferRelativeResize="0"/>
          <p:nvPr>
            <p:ph idx="1" type="body"/>
          </p:nvPr>
        </p:nvPicPr>
        <p:blipFill rotWithShape="1">
          <a:blip r:embed="rId4">
            <a:alphaModFix/>
          </a:blip>
          <a:srcRect b="0" l="0" r="0" t="0"/>
          <a:stretch/>
        </p:blipFill>
        <p:spPr>
          <a:xfrm>
            <a:off x="507978" y="1810923"/>
            <a:ext cx="3198233" cy="43513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59" name="Shape 259"/>
        <p:cNvGrpSpPr/>
        <p:nvPr/>
      </p:nvGrpSpPr>
      <p:grpSpPr>
        <a:xfrm>
          <a:off x="0" y="0"/>
          <a:ext cx="0" cy="0"/>
          <a:chOff x="0" y="0"/>
          <a:chExt cx="0" cy="0"/>
        </a:xfrm>
      </p:grpSpPr>
      <p:sp>
        <p:nvSpPr>
          <p:cNvPr id="260" name="Google Shape;26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br>
              <a:rPr b="1" lang="da-DK" sz="4800">
                <a:latin typeface="Calibri"/>
                <a:ea typeface="Calibri"/>
                <a:cs typeface="Calibri"/>
                <a:sym typeface="Calibri"/>
              </a:rPr>
            </a:br>
            <a:r>
              <a:rPr b="1" lang="da-DK" sz="1200">
                <a:latin typeface="Calibri"/>
                <a:ea typeface="Calibri"/>
                <a:cs typeface="Calibri"/>
                <a:sym typeface="Calibri"/>
              </a:rPr>
              <a:t>Modul 4</a:t>
            </a:r>
            <a:endParaRPr b="1" sz="1200">
              <a:latin typeface="Calibri"/>
              <a:ea typeface="Calibri"/>
              <a:cs typeface="Calibri"/>
              <a:sym typeface="Calibri"/>
            </a:endParaRPr>
          </a:p>
        </p:txBody>
      </p:sp>
      <p:sp>
        <p:nvSpPr>
          <p:cNvPr id="261" name="Google Shape;261;p22"/>
          <p:cNvSpPr txBox="1"/>
          <p:nvPr>
            <p:ph idx="1" type="body"/>
          </p:nvPr>
        </p:nvSpPr>
        <p:spPr>
          <a:xfrm>
            <a:off x="6698973" y="1805747"/>
            <a:ext cx="4866861"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Kort om Tordenskjold</a:t>
            </a:r>
            <a:endParaRPr/>
          </a:p>
          <a:p>
            <a:pPr indent="-228600" lvl="0" marL="228600" rtl="0" algn="l">
              <a:lnSpc>
                <a:spcPct val="90000"/>
              </a:lnSpc>
              <a:spcBef>
                <a:spcPts val="1000"/>
              </a:spcBef>
              <a:spcAft>
                <a:spcPts val="0"/>
              </a:spcAft>
              <a:buClr>
                <a:schemeClr val="dk1"/>
              </a:buClr>
              <a:buSzPts val="2800"/>
              <a:buChar char="•"/>
            </a:pPr>
            <a:r>
              <a:rPr lang="da-DK"/>
              <a:t>Kort om svenskerkrigene</a:t>
            </a:r>
            <a:endParaRPr/>
          </a:p>
          <a:p>
            <a:pPr indent="-228600" lvl="0" marL="228600" rtl="0" algn="l">
              <a:lnSpc>
                <a:spcPct val="90000"/>
              </a:lnSpc>
              <a:spcBef>
                <a:spcPts val="1000"/>
              </a:spcBef>
              <a:spcAft>
                <a:spcPts val="0"/>
              </a:spcAft>
              <a:buClr>
                <a:schemeClr val="dk1"/>
              </a:buClr>
              <a:buSzPts val="2800"/>
              <a:buChar char="•"/>
            </a:pPr>
            <a:r>
              <a:rPr lang="da-DK"/>
              <a:t>Remediering</a:t>
            </a:r>
            <a:endParaRPr/>
          </a:p>
          <a:p>
            <a:pPr indent="-228600" lvl="0" marL="228600" rtl="0" algn="l">
              <a:lnSpc>
                <a:spcPct val="90000"/>
              </a:lnSpc>
              <a:spcBef>
                <a:spcPts val="1000"/>
              </a:spcBef>
              <a:spcAft>
                <a:spcPts val="0"/>
              </a:spcAft>
              <a:buClr>
                <a:schemeClr val="dk1"/>
              </a:buClr>
              <a:buSzPts val="2800"/>
              <a:buChar char="•"/>
            </a:pPr>
            <a:r>
              <a:rPr lang="da-DK"/>
              <a:t>Tordenskjold som tegneserie</a:t>
            </a:r>
            <a:endParaRPr/>
          </a:p>
          <a:p>
            <a:pPr indent="-228600" lvl="0" marL="228600" rtl="0" algn="l">
              <a:lnSpc>
                <a:spcPct val="90000"/>
              </a:lnSpc>
              <a:spcBef>
                <a:spcPts val="1000"/>
              </a:spcBef>
              <a:spcAft>
                <a:spcPts val="0"/>
              </a:spcAft>
              <a:buClr>
                <a:schemeClr val="dk1"/>
              </a:buClr>
              <a:buSzPts val="2800"/>
              <a:buChar char="•"/>
            </a:pPr>
            <a:r>
              <a:rPr lang="da-DK"/>
              <a:t>Præsentation af tegneserier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62" name="Google Shape;262;p22"/>
          <p:cNvPicPr preferRelativeResize="0"/>
          <p:nvPr>
            <p:ph idx="2" type="body"/>
          </p:nvPr>
        </p:nvPicPr>
        <p:blipFill rotWithShape="1">
          <a:blip r:embed="rId4">
            <a:alphaModFix/>
          </a:blip>
          <a:srcRect b="0" l="0" r="0" t="0"/>
          <a:stretch/>
        </p:blipFill>
        <p:spPr>
          <a:xfrm>
            <a:off x="218132" y="1888877"/>
            <a:ext cx="6410343" cy="40149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67" name="Shape 267"/>
        <p:cNvGrpSpPr/>
        <p:nvPr/>
      </p:nvGrpSpPr>
      <p:grpSpPr>
        <a:xfrm>
          <a:off x="0" y="0"/>
          <a:ext cx="0" cy="0"/>
          <a:chOff x="0" y="0"/>
          <a:chExt cx="0" cy="0"/>
        </a:xfrm>
      </p:grpSpPr>
      <p:sp>
        <p:nvSpPr>
          <p:cNvPr id="268" name="Google Shape;26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pic>
        <p:nvPicPr>
          <p:cNvPr id="269" name="Google Shape;269;p23"/>
          <p:cNvPicPr preferRelativeResize="0"/>
          <p:nvPr>
            <p:ph idx="2" type="body"/>
          </p:nvPr>
        </p:nvPicPr>
        <p:blipFill rotWithShape="1">
          <a:blip r:embed="rId4">
            <a:alphaModFix/>
          </a:blip>
          <a:srcRect b="17391" l="8380" r="7679" t="5838"/>
          <a:stretch/>
        </p:blipFill>
        <p:spPr>
          <a:xfrm>
            <a:off x="6758606" y="225978"/>
            <a:ext cx="4263887" cy="5926977"/>
          </a:xfrm>
          <a:prstGeom prst="rect">
            <a:avLst/>
          </a:prstGeom>
          <a:noFill/>
          <a:ln>
            <a:noFill/>
          </a:ln>
        </p:spPr>
      </p:pic>
      <p:sp>
        <p:nvSpPr>
          <p:cNvPr id="270" name="Google Shape;270;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Kort om Tordenskjold</a:t>
            </a:r>
            <a:endParaRPr/>
          </a:p>
          <a:p>
            <a:pPr indent="-228600" lvl="0" marL="228600" rtl="0" algn="l">
              <a:lnSpc>
                <a:spcPct val="90000"/>
              </a:lnSpc>
              <a:spcBef>
                <a:spcPts val="1000"/>
              </a:spcBef>
              <a:spcAft>
                <a:spcPts val="0"/>
              </a:spcAft>
              <a:buClr>
                <a:schemeClr val="dk1"/>
              </a:buClr>
              <a:buSzPts val="2800"/>
              <a:buChar char="•"/>
            </a:pPr>
            <a:r>
              <a:rPr lang="da-DK"/>
              <a:t>Født i Bergen (Peter Wessel)</a:t>
            </a:r>
            <a:endParaRPr/>
          </a:p>
          <a:p>
            <a:pPr indent="-228600" lvl="0" marL="228600" rtl="0" algn="l">
              <a:lnSpc>
                <a:spcPct val="90000"/>
              </a:lnSpc>
              <a:spcBef>
                <a:spcPts val="1000"/>
              </a:spcBef>
              <a:spcAft>
                <a:spcPts val="0"/>
              </a:spcAft>
              <a:buClr>
                <a:schemeClr val="dk1"/>
              </a:buClr>
              <a:buSzPts val="2800"/>
              <a:buChar char="•"/>
            </a:pPr>
            <a:r>
              <a:rPr lang="da-DK"/>
              <a:t>Død i duel (syd for Hannover)</a:t>
            </a:r>
            <a:endParaRPr/>
          </a:p>
          <a:p>
            <a:pPr indent="-228600" lvl="0" marL="228600" rtl="0" algn="l">
              <a:lnSpc>
                <a:spcPct val="90000"/>
              </a:lnSpc>
              <a:spcBef>
                <a:spcPts val="1000"/>
              </a:spcBef>
              <a:spcAft>
                <a:spcPts val="0"/>
              </a:spcAft>
              <a:buClr>
                <a:schemeClr val="dk1"/>
              </a:buClr>
              <a:buSzPts val="2800"/>
              <a:buChar char="•"/>
            </a:pPr>
            <a:r>
              <a:rPr lang="da-DK"/>
              <a:t>Skibsdreng på slaveskib</a:t>
            </a:r>
            <a:endParaRPr/>
          </a:p>
          <a:p>
            <a:pPr indent="-228600" lvl="0" marL="228600" rtl="0" algn="l">
              <a:lnSpc>
                <a:spcPct val="90000"/>
              </a:lnSpc>
              <a:spcBef>
                <a:spcPts val="1000"/>
              </a:spcBef>
              <a:spcAft>
                <a:spcPts val="0"/>
              </a:spcAft>
              <a:buClr>
                <a:schemeClr val="dk1"/>
              </a:buClr>
              <a:buSzPts val="2800"/>
              <a:buChar char="•"/>
            </a:pPr>
            <a:r>
              <a:rPr lang="da-DK"/>
              <a:t>Søhelt</a:t>
            </a:r>
            <a:endParaRPr/>
          </a:p>
          <a:p>
            <a:pPr indent="-228600" lvl="0" marL="228600" rtl="0" algn="l">
              <a:lnSpc>
                <a:spcPct val="90000"/>
              </a:lnSpc>
              <a:spcBef>
                <a:spcPts val="1000"/>
              </a:spcBef>
              <a:spcAft>
                <a:spcPts val="0"/>
              </a:spcAft>
              <a:buClr>
                <a:schemeClr val="dk1"/>
              </a:buClr>
              <a:buSzPts val="2800"/>
              <a:buChar char="•"/>
            </a:pPr>
            <a:r>
              <a:rPr lang="da-DK"/>
              <a:t>Eftermæle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75" name="Shape 275"/>
        <p:cNvGrpSpPr/>
        <p:nvPr/>
      </p:nvGrpSpPr>
      <p:grpSpPr>
        <a:xfrm>
          <a:off x="0" y="0"/>
          <a:ext cx="0" cy="0"/>
          <a:chOff x="0" y="0"/>
          <a:chExt cx="0" cy="0"/>
        </a:xfrm>
      </p:grpSpPr>
      <p:sp>
        <p:nvSpPr>
          <p:cNvPr id="276" name="Google Shape;27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277" name="Google Shape;277;p24"/>
          <p:cNvSpPr txBox="1"/>
          <p:nvPr>
            <p:ph idx="1" type="body"/>
          </p:nvPr>
        </p:nvSpPr>
        <p:spPr>
          <a:xfrm>
            <a:off x="6828182" y="1775929"/>
            <a:ext cx="408829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Kort om svenskerkrigene</a:t>
            </a:r>
            <a:endParaRPr/>
          </a:p>
          <a:p>
            <a:pPr indent="-228600" lvl="0" marL="228600" rtl="0" algn="l">
              <a:lnSpc>
                <a:spcPct val="90000"/>
              </a:lnSpc>
              <a:spcBef>
                <a:spcPts val="1000"/>
              </a:spcBef>
              <a:spcAft>
                <a:spcPts val="0"/>
              </a:spcAft>
              <a:buClr>
                <a:schemeClr val="dk1"/>
              </a:buClr>
              <a:buSzPts val="2800"/>
              <a:buChar char="•"/>
            </a:pPr>
            <a:r>
              <a:rPr lang="da-DK"/>
              <a:t>De dansk-svenske krige i 1500-1700-tallet</a:t>
            </a:r>
            <a:endParaRPr/>
          </a:p>
          <a:p>
            <a:pPr indent="-228600" lvl="0" marL="228600" rtl="0" algn="l">
              <a:lnSpc>
                <a:spcPct val="90000"/>
              </a:lnSpc>
              <a:spcBef>
                <a:spcPts val="1000"/>
              </a:spcBef>
              <a:spcAft>
                <a:spcPts val="0"/>
              </a:spcAft>
              <a:buClr>
                <a:schemeClr val="dk1"/>
              </a:buClr>
              <a:buSzPts val="2800"/>
              <a:buChar char="•"/>
            </a:pPr>
            <a:r>
              <a:rPr lang="da-DK"/>
              <a:t>Øresund blev vigtig</a:t>
            </a:r>
            <a:endParaRPr/>
          </a:p>
          <a:p>
            <a:pPr indent="-228600" lvl="0" marL="228600" rtl="0" algn="l">
              <a:lnSpc>
                <a:spcPct val="90000"/>
              </a:lnSpc>
              <a:spcBef>
                <a:spcPts val="1000"/>
              </a:spcBef>
              <a:spcAft>
                <a:spcPts val="0"/>
              </a:spcAft>
              <a:buClr>
                <a:schemeClr val="dk1"/>
              </a:buClr>
              <a:buSzPts val="2800"/>
              <a:buChar char="•"/>
            </a:pPr>
            <a:r>
              <a:rPr lang="da-DK"/>
              <a:t>Øresundstold</a:t>
            </a:r>
            <a:endParaRPr/>
          </a:p>
          <a:p>
            <a:pPr indent="-228600" lvl="0" marL="228600" rtl="0" algn="l">
              <a:lnSpc>
                <a:spcPct val="90000"/>
              </a:lnSpc>
              <a:spcBef>
                <a:spcPts val="1000"/>
              </a:spcBef>
              <a:spcAft>
                <a:spcPts val="0"/>
              </a:spcAft>
              <a:buClr>
                <a:schemeClr val="dk1"/>
              </a:buClr>
              <a:buSzPts val="2800"/>
              <a:buChar char="•"/>
            </a:pPr>
            <a:r>
              <a:rPr lang="da-DK"/>
              <a:t>Sverige var en ny stormagt</a:t>
            </a:r>
            <a:endParaRPr/>
          </a:p>
          <a:p>
            <a:pPr indent="-228600" lvl="0" marL="228600" rtl="0" algn="l">
              <a:lnSpc>
                <a:spcPct val="90000"/>
              </a:lnSpc>
              <a:spcBef>
                <a:spcPts val="1000"/>
              </a:spcBef>
              <a:spcAft>
                <a:spcPts val="0"/>
              </a:spcAft>
              <a:buClr>
                <a:schemeClr val="dk1"/>
              </a:buClr>
              <a:buSzPts val="2800"/>
              <a:buChar char="•"/>
            </a:pPr>
            <a:r>
              <a:rPr lang="da-DK"/>
              <a:t>Søkrig</a:t>
            </a:r>
            <a:endParaRPr/>
          </a:p>
          <a:p>
            <a:pPr indent="-228600" lvl="0" marL="228600" rtl="0" algn="l">
              <a:lnSpc>
                <a:spcPct val="90000"/>
              </a:lnSpc>
              <a:spcBef>
                <a:spcPts val="1000"/>
              </a:spcBef>
              <a:spcAft>
                <a:spcPts val="0"/>
              </a:spcAft>
              <a:buClr>
                <a:schemeClr val="dk1"/>
              </a:buClr>
              <a:buSzPts val="2800"/>
              <a:buChar char="•"/>
            </a:pPr>
            <a:r>
              <a:rPr lang="da-DK"/>
              <a:t>Danske nederlag</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id="278" name="Google Shape;278;p24"/>
          <p:cNvPicPr preferRelativeResize="0"/>
          <p:nvPr>
            <p:ph idx="2" type="body"/>
          </p:nvPr>
        </p:nvPicPr>
        <p:blipFill rotWithShape="1">
          <a:blip r:embed="rId4">
            <a:alphaModFix/>
          </a:blip>
          <a:srcRect b="0" l="0" r="0" t="0"/>
          <a:stretch/>
        </p:blipFill>
        <p:spPr>
          <a:xfrm>
            <a:off x="218040" y="2027026"/>
            <a:ext cx="6483088" cy="36482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83" name="Shape 283"/>
        <p:cNvGrpSpPr/>
        <p:nvPr/>
      </p:nvGrpSpPr>
      <p:grpSpPr>
        <a:xfrm>
          <a:off x="0" y="0"/>
          <a:ext cx="0" cy="0"/>
          <a:chOff x="0" y="0"/>
          <a:chExt cx="0" cy="0"/>
        </a:xfrm>
      </p:grpSpPr>
      <p:sp>
        <p:nvSpPr>
          <p:cNvPr id="284" name="Google Shape;28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285" name="Google Shape;285;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Remediering</a:t>
            </a:r>
            <a:endParaRPr/>
          </a:p>
          <a:p>
            <a:pPr indent="-228600" lvl="0" marL="228600" rtl="0" algn="l">
              <a:lnSpc>
                <a:spcPct val="90000"/>
              </a:lnSpc>
              <a:spcBef>
                <a:spcPts val="1000"/>
              </a:spcBef>
              <a:spcAft>
                <a:spcPts val="0"/>
              </a:spcAft>
              <a:buClr>
                <a:schemeClr val="dk1"/>
              </a:buClr>
              <a:buSzPts val="2800"/>
              <a:buChar char="•"/>
            </a:pPr>
            <a:r>
              <a:rPr lang="da-DK"/>
              <a:t>Materiale bearbejdes i et nyt medie.</a:t>
            </a:r>
            <a:endParaRPr/>
          </a:p>
          <a:p>
            <a:pPr indent="-228600" lvl="0" marL="228600" rtl="0" algn="l">
              <a:lnSpc>
                <a:spcPct val="90000"/>
              </a:lnSpc>
              <a:spcBef>
                <a:spcPts val="1000"/>
              </a:spcBef>
              <a:spcAft>
                <a:spcPts val="0"/>
              </a:spcAft>
              <a:buClr>
                <a:schemeClr val="dk1"/>
              </a:buClr>
              <a:buSzPts val="2800"/>
              <a:buChar char="•"/>
            </a:pPr>
            <a:r>
              <a:rPr lang="da-DK"/>
              <a:t>Direkte remediering</a:t>
            </a:r>
            <a:endParaRPr/>
          </a:p>
          <a:p>
            <a:pPr indent="-228600" lvl="0" marL="228600" rtl="0" algn="l">
              <a:lnSpc>
                <a:spcPct val="90000"/>
              </a:lnSpc>
              <a:spcBef>
                <a:spcPts val="1000"/>
              </a:spcBef>
              <a:spcAft>
                <a:spcPts val="0"/>
              </a:spcAft>
              <a:buClr>
                <a:schemeClr val="dk1"/>
              </a:buClr>
              <a:buSzPts val="2800"/>
              <a:buChar char="•"/>
            </a:pPr>
            <a:r>
              <a:rPr lang="da-DK"/>
              <a:t>Reform</a:t>
            </a:r>
            <a:endParaRPr/>
          </a:p>
          <a:p>
            <a:pPr indent="-228600" lvl="0" marL="228600" rtl="0" algn="l">
              <a:lnSpc>
                <a:spcPct val="90000"/>
              </a:lnSpc>
              <a:spcBef>
                <a:spcPts val="1000"/>
              </a:spcBef>
              <a:spcAft>
                <a:spcPts val="0"/>
              </a:spcAft>
              <a:buClr>
                <a:schemeClr val="dk1"/>
              </a:buClr>
              <a:buSzPts val="2800"/>
              <a:buChar char="•"/>
            </a:pPr>
            <a:r>
              <a:rPr lang="da-DK"/>
              <a:t>Adaption</a:t>
            </a:r>
            <a:endParaRPr/>
          </a:p>
          <a:p>
            <a:pPr indent="-228600" lvl="0" marL="228600" rtl="0" algn="l">
              <a:lnSpc>
                <a:spcPct val="90000"/>
              </a:lnSpc>
              <a:spcBef>
                <a:spcPts val="1000"/>
              </a:spcBef>
              <a:spcAft>
                <a:spcPts val="0"/>
              </a:spcAft>
              <a:buClr>
                <a:schemeClr val="dk1"/>
              </a:buClr>
              <a:buSzPts val="2800"/>
              <a:buChar char="•"/>
            </a:pPr>
            <a:r>
              <a:rPr lang="da-DK"/>
              <a:t>Fortætte, forvandle og fortolke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90" name="Shape 290"/>
        <p:cNvGrpSpPr/>
        <p:nvPr/>
      </p:nvGrpSpPr>
      <p:grpSpPr>
        <a:xfrm>
          <a:off x="0" y="0"/>
          <a:ext cx="0" cy="0"/>
          <a:chOff x="0" y="0"/>
          <a:chExt cx="0" cy="0"/>
        </a:xfrm>
      </p:grpSpPr>
      <p:sp>
        <p:nvSpPr>
          <p:cNvPr id="291" name="Google Shape;291;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pic>
        <p:nvPicPr>
          <p:cNvPr id="292" name="Google Shape;292;p26"/>
          <p:cNvPicPr preferRelativeResize="0"/>
          <p:nvPr>
            <p:ph idx="1" type="body"/>
          </p:nvPr>
        </p:nvPicPr>
        <p:blipFill rotWithShape="1">
          <a:blip r:embed="rId4">
            <a:alphaModFix/>
          </a:blip>
          <a:srcRect b="0" l="0" r="0" t="0"/>
          <a:stretch/>
        </p:blipFill>
        <p:spPr>
          <a:xfrm>
            <a:off x="253888" y="1690688"/>
            <a:ext cx="4457259" cy="4521270"/>
          </a:xfrm>
          <a:prstGeom prst="rect">
            <a:avLst/>
          </a:prstGeom>
          <a:noFill/>
          <a:ln>
            <a:noFill/>
          </a:ln>
        </p:spPr>
      </p:pic>
      <p:sp>
        <p:nvSpPr>
          <p:cNvPr id="293" name="Google Shape;293;p26"/>
          <p:cNvSpPr txBox="1"/>
          <p:nvPr>
            <p:ph idx="2" type="body"/>
          </p:nvPr>
        </p:nvSpPr>
        <p:spPr>
          <a:xfrm>
            <a:off x="4969565" y="1690687"/>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Remedieringsopgave – Lav en tegneserie over Tordenskjolds liv. Vælg blandt:</a:t>
            </a:r>
            <a:endParaRPr/>
          </a:p>
          <a:p>
            <a:pPr indent="-228600" lvl="0" marL="228600" rtl="0" algn="l">
              <a:lnSpc>
                <a:spcPct val="90000"/>
              </a:lnSpc>
              <a:spcBef>
                <a:spcPts val="1000"/>
              </a:spcBef>
              <a:spcAft>
                <a:spcPts val="0"/>
              </a:spcAft>
              <a:buClr>
                <a:schemeClr val="dk1"/>
              </a:buClr>
              <a:buSzPts val="2800"/>
              <a:buChar char="•"/>
            </a:pPr>
            <a:r>
              <a:rPr lang="da-DK"/>
              <a:t>En ”god” historie fra fortællingerne om Tordenskjold</a:t>
            </a:r>
            <a:endParaRPr/>
          </a:p>
          <a:p>
            <a:pPr indent="-228600" lvl="0" marL="228600" rtl="0" algn="l">
              <a:lnSpc>
                <a:spcPct val="90000"/>
              </a:lnSpc>
              <a:spcBef>
                <a:spcPts val="1000"/>
              </a:spcBef>
              <a:spcAft>
                <a:spcPts val="0"/>
              </a:spcAft>
              <a:buClr>
                <a:schemeClr val="dk1"/>
              </a:buClr>
              <a:buSzPts val="2800"/>
              <a:buChar char="•"/>
            </a:pPr>
            <a:r>
              <a:rPr lang="da-DK"/>
              <a:t>En enkelt begivenhed</a:t>
            </a:r>
            <a:endParaRPr/>
          </a:p>
          <a:p>
            <a:pPr indent="-228600" lvl="0" marL="228600" rtl="0" algn="l">
              <a:lnSpc>
                <a:spcPct val="90000"/>
              </a:lnSpc>
              <a:spcBef>
                <a:spcPts val="1000"/>
              </a:spcBef>
              <a:spcAft>
                <a:spcPts val="0"/>
              </a:spcAft>
              <a:buClr>
                <a:schemeClr val="dk1"/>
              </a:buClr>
              <a:buSzPts val="2800"/>
              <a:buChar char="•"/>
            </a:pPr>
            <a:r>
              <a:rPr lang="da-DK"/>
              <a:t>Hele hans liv</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298" name="Shape 298"/>
        <p:cNvGrpSpPr/>
        <p:nvPr/>
      </p:nvGrpSpPr>
      <p:grpSpPr>
        <a:xfrm>
          <a:off x="0" y="0"/>
          <a:ext cx="0" cy="0"/>
          <a:chOff x="0" y="0"/>
          <a:chExt cx="0" cy="0"/>
        </a:xfrm>
      </p:grpSpPr>
      <p:sp>
        <p:nvSpPr>
          <p:cNvPr id="299" name="Google Shape;299;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300" name="Google Shape;300;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Præsentationer af gruppernes tegneserier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05" name="Shape 305"/>
        <p:cNvGrpSpPr/>
        <p:nvPr/>
      </p:nvGrpSpPr>
      <p:grpSpPr>
        <a:xfrm>
          <a:off x="0" y="0"/>
          <a:ext cx="0" cy="0"/>
          <a:chOff x="0" y="0"/>
          <a:chExt cx="0" cy="0"/>
        </a:xfrm>
      </p:grpSpPr>
      <p:sp>
        <p:nvSpPr>
          <p:cNvPr id="306" name="Google Shape;30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pic>
        <p:nvPicPr>
          <p:cNvPr id="307" name="Google Shape;307;p28"/>
          <p:cNvPicPr preferRelativeResize="0"/>
          <p:nvPr>
            <p:ph idx="1" type="body"/>
          </p:nvPr>
        </p:nvPicPr>
        <p:blipFill rotWithShape="1">
          <a:blip r:embed="rId4">
            <a:alphaModFix/>
          </a:blip>
          <a:srcRect b="0" l="0" r="0" t="0"/>
          <a:stretch/>
        </p:blipFill>
        <p:spPr>
          <a:xfrm>
            <a:off x="8128264" y="2505698"/>
            <a:ext cx="2427093" cy="3646740"/>
          </a:xfrm>
          <a:prstGeom prst="rect">
            <a:avLst/>
          </a:prstGeom>
          <a:noFill/>
          <a:ln>
            <a:noFill/>
          </a:ln>
        </p:spPr>
      </p:pic>
      <p:sp>
        <p:nvSpPr>
          <p:cNvPr id="308" name="Google Shape;308;p28"/>
          <p:cNvSpPr txBox="1"/>
          <p:nvPr>
            <p:ph idx="2" type="body"/>
          </p:nvPr>
        </p:nvSpPr>
        <p:spPr>
          <a:xfrm>
            <a:off x="8128264" y="1690688"/>
            <a:ext cx="3111674" cy="81500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da-DK"/>
              <a:t>Hvad har vi lært i dag?</a:t>
            </a:r>
            <a:endParaRPr/>
          </a:p>
        </p:txBody>
      </p:sp>
      <p:pic>
        <p:nvPicPr>
          <p:cNvPr id="309" name="Google Shape;309;p28"/>
          <p:cNvPicPr preferRelativeResize="0"/>
          <p:nvPr/>
        </p:nvPicPr>
        <p:blipFill rotWithShape="1">
          <a:blip r:embed="rId5">
            <a:alphaModFix/>
          </a:blip>
          <a:srcRect b="0" l="0" r="0" t="0"/>
          <a:stretch/>
        </p:blipFill>
        <p:spPr>
          <a:xfrm>
            <a:off x="87520" y="1690688"/>
            <a:ext cx="7912754" cy="445273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14" name="Shape 314"/>
        <p:cNvGrpSpPr/>
        <p:nvPr/>
      </p:nvGrpSpPr>
      <p:grpSpPr>
        <a:xfrm>
          <a:off x="0" y="0"/>
          <a:ext cx="0" cy="0"/>
          <a:chOff x="0" y="0"/>
          <a:chExt cx="0" cy="0"/>
        </a:xfrm>
      </p:grpSpPr>
      <p:sp>
        <p:nvSpPr>
          <p:cNvPr id="315" name="Google Shape;315;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316" name="Google Shape;316;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da-DK"/>
              <a:t>Der er mange historier og fremstillinger af opdagelsesrejsende. De er nærmest mytiske, og vi har alle et eller billede af en opdagelsesrejsende. Skriv alt hvad du ved om opdagelsesrejsende. Du kan fx skrive om:</a:t>
            </a:r>
            <a:endParaRPr/>
          </a:p>
          <a:p>
            <a:pPr indent="-228600" lvl="0" marL="228600" rtl="0" algn="l">
              <a:lnSpc>
                <a:spcPct val="90000"/>
              </a:lnSpc>
              <a:spcBef>
                <a:spcPts val="1000"/>
              </a:spcBef>
              <a:spcAft>
                <a:spcPts val="0"/>
              </a:spcAft>
              <a:buClr>
                <a:schemeClr val="dk1"/>
              </a:buClr>
              <a:buSzPts val="2800"/>
              <a:buChar char="•"/>
            </a:pPr>
            <a:r>
              <a:rPr lang="da-DK"/>
              <a:t>Hvad er en opdagelsesrejsende</a:t>
            </a:r>
            <a:endParaRPr/>
          </a:p>
          <a:p>
            <a:pPr indent="-228600" lvl="0" marL="228600" rtl="0" algn="l">
              <a:lnSpc>
                <a:spcPct val="90000"/>
              </a:lnSpc>
              <a:spcBef>
                <a:spcPts val="1000"/>
              </a:spcBef>
              <a:spcAft>
                <a:spcPts val="0"/>
              </a:spcAft>
              <a:buClr>
                <a:schemeClr val="dk1"/>
              </a:buClr>
              <a:buSzPts val="2800"/>
              <a:buChar char="•"/>
            </a:pPr>
            <a:r>
              <a:rPr lang="da-DK"/>
              <a:t>Hvad opdager han/hun</a:t>
            </a:r>
            <a:endParaRPr/>
          </a:p>
          <a:p>
            <a:pPr indent="-228600" lvl="0" marL="228600" rtl="0" algn="l">
              <a:lnSpc>
                <a:spcPct val="90000"/>
              </a:lnSpc>
              <a:spcBef>
                <a:spcPts val="1000"/>
              </a:spcBef>
              <a:spcAft>
                <a:spcPts val="0"/>
              </a:spcAft>
              <a:buClr>
                <a:schemeClr val="dk1"/>
              </a:buClr>
              <a:buSzPts val="2800"/>
              <a:buChar char="•"/>
            </a:pPr>
            <a:r>
              <a:rPr lang="da-DK"/>
              <a:t>Hvilke opdagelsesrejsende kender du – skriv gerne hvis du kender nogle danske opdagelsesrejsende.</a:t>
            </a:r>
            <a:endParaRPr/>
          </a:p>
          <a:p>
            <a:pPr indent="-228600" lvl="0" marL="228600" rtl="0" algn="l">
              <a:lnSpc>
                <a:spcPct val="90000"/>
              </a:lnSpc>
              <a:spcBef>
                <a:spcPts val="1000"/>
              </a:spcBef>
              <a:spcAft>
                <a:spcPts val="0"/>
              </a:spcAft>
              <a:buClr>
                <a:schemeClr val="dk1"/>
              </a:buClr>
              <a:buSzPts val="2800"/>
              <a:buChar char="•"/>
            </a:pPr>
            <a:r>
              <a:rPr lang="da-DK"/>
              <a:t>Hvad skal en opdagelsesrejsende kunne udholde</a:t>
            </a:r>
            <a:endParaRPr/>
          </a:p>
          <a:p>
            <a:pPr indent="-228600" lvl="0" marL="228600" rtl="0" algn="l">
              <a:lnSpc>
                <a:spcPct val="90000"/>
              </a:lnSpc>
              <a:spcBef>
                <a:spcPts val="1000"/>
              </a:spcBef>
              <a:spcAft>
                <a:spcPts val="0"/>
              </a:spcAft>
              <a:buClr>
                <a:schemeClr val="dk1"/>
              </a:buClr>
              <a:buSzPts val="2800"/>
              <a:buChar char="•"/>
            </a:pPr>
            <a:r>
              <a:rPr lang="da-DK"/>
              <a:t>Hvilke dele af verden bliver ”opdaget”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01" name="Shape 101"/>
        <p:cNvGrpSpPr/>
        <p:nvPr/>
      </p:nvGrpSpPr>
      <p:grpSpPr>
        <a:xfrm>
          <a:off x="0" y="0"/>
          <a:ext cx="0" cy="0"/>
          <a:chOff x="0" y="0"/>
          <a:chExt cx="0" cy="0"/>
        </a:xfrm>
      </p:grpSpPr>
      <p:sp>
        <p:nvSpPr>
          <p:cNvPr id="102" name="Google Shape;10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pic>
        <p:nvPicPr>
          <p:cNvPr id="103" name="Google Shape;103;p3"/>
          <p:cNvPicPr preferRelativeResize="0"/>
          <p:nvPr>
            <p:ph idx="1" type="body"/>
          </p:nvPr>
        </p:nvPicPr>
        <p:blipFill rotWithShape="1">
          <a:blip r:embed="rId4">
            <a:alphaModFix/>
          </a:blip>
          <a:srcRect b="0" l="0" r="0" t="0"/>
          <a:stretch/>
        </p:blipFill>
        <p:spPr>
          <a:xfrm>
            <a:off x="1305901" y="0"/>
            <a:ext cx="3743619" cy="6219504"/>
          </a:xfrm>
          <a:prstGeom prst="rect">
            <a:avLst/>
          </a:prstGeom>
          <a:noFill/>
          <a:ln>
            <a:noFill/>
          </a:ln>
        </p:spPr>
      </p:pic>
      <p:pic>
        <p:nvPicPr>
          <p:cNvPr id="104" name="Google Shape;104;p3"/>
          <p:cNvPicPr preferRelativeResize="0"/>
          <p:nvPr/>
        </p:nvPicPr>
        <p:blipFill rotWithShape="1">
          <a:blip r:embed="rId5">
            <a:alphaModFix/>
          </a:blip>
          <a:srcRect b="0" l="0" r="0" t="0"/>
          <a:stretch/>
        </p:blipFill>
        <p:spPr>
          <a:xfrm>
            <a:off x="248074" y="73032"/>
            <a:ext cx="9553953" cy="6877359"/>
          </a:xfrm>
          <a:prstGeom prst="rect">
            <a:avLst/>
          </a:prstGeom>
          <a:noFill/>
          <a:ln>
            <a:noFill/>
          </a:ln>
        </p:spPr>
      </p:pic>
      <p:pic>
        <p:nvPicPr>
          <p:cNvPr id="105" name="Google Shape;105;p3"/>
          <p:cNvPicPr preferRelativeResize="0"/>
          <p:nvPr/>
        </p:nvPicPr>
        <p:blipFill rotWithShape="1">
          <a:blip r:embed="rId6">
            <a:alphaModFix/>
          </a:blip>
          <a:srcRect b="0" l="0" r="0" t="0"/>
          <a:stretch/>
        </p:blipFill>
        <p:spPr>
          <a:xfrm>
            <a:off x="2032000" y="20017"/>
            <a:ext cx="9242680" cy="6932010"/>
          </a:xfrm>
          <a:prstGeom prst="rect">
            <a:avLst/>
          </a:prstGeom>
          <a:noFill/>
          <a:ln>
            <a:noFill/>
          </a:ln>
        </p:spPr>
      </p:pic>
      <p:pic>
        <p:nvPicPr>
          <p:cNvPr id="106" name="Google Shape;106;p3"/>
          <p:cNvPicPr preferRelativeResize="0"/>
          <p:nvPr/>
        </p:nvPicPr>
        <p:blipFill rotWithShape="1">
          <a:blip r:embed="rId7">
            <a:alphaModFix/>
          </a:blip>
          <a:srcRect b="0" l="0" r="0" t="0"/>
          <a:stretch/>
        </p:blipFill>
        <p:spPr>
          <a:xfrm>
            <a:off x="215692" y="-44493"/>
            <a:ext cx="9232194" cy="6988540"/>
          </a:xfrm>
          <a:prstGeom prst="rect">
            <a:avLst/>
          </a:prstGeom>
          <a:noFill/>
          <a:ln>
            <a:noFill/>
          </a:ln>
        </p:spPr>
      </p:pic>
      <p:pic>
        <p:nvPicPr>
          <p:cNvPr id="107" name="Google Shape;107;p3"/>
          <p:cNvPicPr preferRelativeResize="0"/>
          <p:nvPr/>
        </p:nvPicPr>
        <p:blipFill rotWithShape="1">
          <a:blip r:embed="rId8">
            <a:alphaModFix/>
          </a:blip>
          <a:srcRect b="0" l="0" r="0" t="0"/>
          <a:stretch/>
        </p:blipFill>
        <p:spPr>
          <a:xfrm>
            <a:off x="2633454" y="-50837"/>
            <a:ext cx="7116844" cy="6768548"/>
          </a:xfrm>
          <a:prstGeom prst="rect">
            <a:avLst/>
          </a:prstGeom>
          <a:noFill/>
          <a:ln>
            <a:noFill/>
          </a:ln>
        </p:spPr>
      </p:pic>
      <p:pic>
        <p:nvPicPr>
          <p:cNvPr id="108" name="Google Shape;108;p3"/>
          <p:cNvPicPr preferRelativeResize="0"/>
          <p:nvPr/>
        </p:nvPicPr>
        <p:blipFill rotWithShape="1">
          <a:blip r:embed="rId9">
            <a:alphaModFix/>
          </a:blip>
          <a:srcRect b="0" l="0" r="0" t="0"/>
          <a:stretch/>
        </p:blipFill>
        <p:spPr>
          <a:xfrm>
            <a:off x="796717" y="-283518"/>
            <a:ext cx="6942807" cy="7284443"/>
          </a:xfrm>
          <a:prstGeom prst="rect">
            <a:avLst/>
          </a:prstGeom>
          <a:noFill/>
          <a:ln>
            <a:noFill/>
          </a:ln>
        </p:spPr>
      </p:pic>
      <p:pic>
        <p:nvPicPr>
          <p:cNvPr id="109" name="Google Shape;109;p3"/>
          <p:cNvPicPr preferRelativeResize="0"/>
          <p:nvPr/>
        </p:nvPicPr>
        <p:blipFill rotWithShape="1">
          <a:blip r:embed="rId10">
            <a:alphaModFix/>
          </a:blip>
          <a:srcRect b="0" l="0" r="0" t="0"/>
          <a:stretch/>
        </p:blipFill>
        <p:spPr>
          <a:xfrm>
            <a:off x="1498974" y="-2980"/>
            <a:ext cx="5807075" cy="6858000"/>
          </a:xfrm>
          <a:prstGeom prst="rect">
            <a:avLst/>
          </a:prstGeom>
          <a:noFill/>
          <a:ln>
            <a:noFill/>
          </a:ln>
        </p:spPr>
      </p:pic>
      <p:pic>
        <p:nvPicPr>
          <p:cNvPr id="110" name="Google Shape;110;p3"/>
          <p:cNvPicPr preferRelativeResize="0"/>
          <p:nvPr/>
        </p:nvPicPr>
        <p:blipFill rotWithShape="1">
          <a:blip r:embed="rId11">
            <a:alphaModFix/>
          </a:blip>
          <a:srcRect b="0" l="0" r="0" t="0"/>
          <a:stretch/>
        </p:blipFill>
        <p:spPr>
          <a:xfrm>
            <a:off x="2013299" y="-208347"/>
            <a:ext cx="8953500" cy="6858000"/>
          </a:xfrm>
          <a:prstGeom prst="rect">
            <a:avLst/>
          </a:prstGeom>
          <a:noFill/>
          <a:ln>
            <a:noFill/>
          </a:ln>
        </p:spPr>
      </p:pic>
      <p:pic>
        <p:nvPicPr>
          <p:cNvPr id="111" name="Google Shape;111;p3"/>
          <p:cNvPicPr preferRelativeResize="0"/>
          <p:nvPr/>
        </p:nvPicPr>
        <p:blipFill rotWithShape="1">
          <a:blip r:embed="rId12">
            <a:alphaModFix/>
          </a:blip>
          <a:srcRect b="0" l="0" r="0" t="0"/>
          <a:stretch/>
        </p:blipFill>
        <p:spPr>
          <a:xfrm>
            <a:off x="934485" y="5466"/>
            <a:ext cx="5530213" cy="6927319"/>
          </a:xfrm>
          <a:prstGeom prst="rect">
            <a:avLst/>
          </a:prstGeom>
          <a:noFill/>
          <a:ln>
            <a:noFill/>
          </a:ln>
        </p:spPr>
      </p:pic>
      <p:pic>
        <p:nvPicPr>
          <p:cNvPr id="112" name="Google Shape;112;p3"/>
          <p:cNvPicPr preferRelativeResize="0"/>
          <p:nvPr/>
        </p:nvPicPr>
        <p:blipFill rotWithShape="1">
          <a:blip r:embed="rId13">
            <a:alphaModFix/>
          </a:blip>
          <a:srcRect b="0" l="0" r="0" t="0"/>
          <a:stretch/>
        </p:blipFill>
        <p:spPr>
          <a:xfrm>
            <a:off x="2456172" y="-133176"/>
            <a:ext cx="7276809" cy="6858000"/>
          </a:xfrm>
          <a:prstGeom prst="rect">
            <a:avLst/>
          </a:prstGeom>
          <a:noFill/>
          <a:ln>
            <a:noFill/>
          </a:ln>
        </p:spPr>
      </p:pic>
      <p:pic>
        <p:nvPicPr>
          <p:cNvPr id="113" name="Google Shape;113;p3"/>
          <p:cNvPicPr preferRelativeResize="0"/>
          <p:nvPr/>
        </p:nvPicPr>
        <p:blipFill rotWithShape="1">
          <a:blip r:embed="rId14">
            <a:alphaModFix/>
          </a:blip>
          <a:srcRect b="-2670" l="3080" r="-3079" t="2669"/>
          <a:stretch/>
        </p:blipFill>
        <p:spPr>
          <a:xfrm>
            <a:off x="667501" y="57037"/>
            <a:ext cx="9657643" cy="68579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21" name="Shape 321"/>
        <p:cNvGrpSpPr/>
        <p:nvPr/>
      </p:nvGrpSpPr>
      <p:grpSpPr>
        <a:xfrm>
          <a:off x="0" y="0"/>
          <a:ext cx="0" cy="0"/>
          <a:chOff x="0" y="0"/>
          <a:chExt cx="0" cy="0"/>
        </a:xfrm>
      </p:grpSpPr>
      <p:sp>
        <p:nvSpPr>
          <p:cNvPr id="322" name="Google Shape;32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br>
              <a:rPr b="1" lang="da-DK" sz="4800">
                <a:latin typeface="Calibri"/>
                <a:ea typeface="Calibri"/>
                <a:cs typeface="Calibri"/>
                <a:sym typeface="Calibri"/>
              </a:rPr>
            </a:br>
            <a:r>
              <a:rPr b="1" lang="da-DK" sz="1200">
                <a:latin typeface="Calibri"/>
                <a:ea typeface="Calibri"/>
                <a:cs typeface="Calibri"/>
                <a:sym typeface="Calibri"/>
              </a:rPr>
              <a:t>Modul 5</a:t>
            </a:r>
            <a:endParaRPr b="1" sz="1200">
              <a:latin typeface="Calibri"/>
              <a:ea typeface="Calibri"/>
              <a:cs typeface="Calibri"/>
              <a:sym typeface="Calibri"/>
            </a:endParaRPr>
          </a:p>
        </p:txBody>
      </p:sp>
      <p:sp>
        <p:nvSpPr>
          <p:cNvPr id="323" name="Google Shape;323;p30"/>
          <p:cNvSpPr txBox="1"/>
          <p:nvPr>
            <p:ph idx="1" type="body"/>
          </p:nvPr>
        </p:nvSpPr>
        <p:spPr>
          <a:xfrm>
            <a:off x="838200" y="1825625"/>
            <a:ext cx="4061789"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Opfølgning på hurtig-skrivningen</a:t>
            </a:r>
            <a:endParaRPr/>
          </a:p>
          <a:p>
            <a:pPr indent="-228600" lvl="0" marL="228600" rtl="0" algn="l">
              <a:lnSpc>
                <a:spcPct val="90000"/>
              </a:lnSpc>
              <a:spcBef>
                <a:spcPts val="1000"/>
              </a:spcBef>
              <a:spcAft>
                <a:spcPts val="0"/>
              </a:spcAft>
              <a:buClr>
                <a:schemeClr val="dk1"/>
              </a:buClr>
              <a:buSzPts val="2800"/>
              <a:buChar char="•"/>
            </a:pPr>
            <a:r>
              <a:rPr lang="da-DK"/>
              <a:t>Kort om kulturmøder</a:t>
            </a:r>
            <a:endParaRPr/>
          </a:p>
          <a:p>
            <a:pPr indent="-228600" lvl="0" marL="228600" rtl="0" algn="l">
              <a:lnSpc>
                <a:spcPct val="90000"/>
              </a:lnSpc>
              <a:spcBef>
                <a:spcPts val="1000"/>
              </a:spcBef>
              <a:spcAft>
                <a:spcPts val="0"/>
              </a:spcAft>
              <a:buClr>
                <a:schemeClr val="dk1"/>
              </a:buClr>
              <a:buSzPts val="2800"/>
              <a:buChar char="•"/>
            </a:pPr>
            <a:r>
              <a:rPr lang="da-DK"/>
              <a:t>Ove Gieddes kulturmøde</a:t>
            </a:r>
            <a:endParaRPr/>
          </a:p>
          <a:p>
            <a:pPr indent="-228600" lvl="0" marL="228600" rtl="0" algn="l">
              <a:lnSpc>
                <a:spcPct val="90000"/>
              </a:lnSpc>
              <a:spcBef>
                <a:spcPts val="1000"/>
              </a:spcBef>
              <a:spcAft>
                <a:spcPts val="0"/>
              </a:spcAft>
              <a:buClr>
                <a:schemeClr val="dk1"/>
              </a:buClr>
              <a:buSzPts val="2800"/>
              <a:buChar char="•"/>
            </a:pPr>
            <a:r>
              <a:rPr lang="da-DK"/>
              <a:t>Opsummering</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24" name="Google Shape;324;p30"/>
          <p:cNvPicPr preferRelativeResize="0"/>
          <p:nvPr>
            <p:ph idx="2" type="body"/>
          </p:nvPr>
        </p:nvPicPr>
        <p:blipFill rotWithShape="1">
          <a:blip r:embed="rId4">
            <a:alphaModFix/>
          </a:blip>
          <a:srcRect b="4662" l="3647" r="3039" t="4520"/>
          <a:stretch/>
        </p:blipFill>
        <p:spPr>
          <a:xfrm>
            <a:off x="4899990" y="1690689"/>
            <a:ext cx="6453809" cy="46669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29" name="Shape 329"/>
        <p:cNvGrpSpPr/>
        <p:nvPr/>
      </p:nvGrpSpPr>
      <p:grpSpPr>
        <a:xfrm>
          <a:off x="0" y="0"/>
          <a:ext cx="0" cy="0"/>
          <a:chOff x="0" y="0"/>
          <a:chExt cx="0" cy="0"/>
        </a:xfrm>
      </p:grpSpPr>
      <p:sp>
        <p:nvSpPr>
          <p:cNvPr id="330" name="Google Shape;33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1200">
              <a:latin typeface="Calibri"/>
              <a:ea typeface="Calibri"/>
              <a:cs typeface="Calibri"/>
              <a:sym typeface="Calibri"/>
            </a:endParaRPr>
          </a:p>
        </p:txBody>
      </p:sp>
      <p:sp>
        <p:nvSpPr>
          <p:cNvPr id="331" name="Google Shape;331;p31"/>
          <p:cNvSpPr txBox="1"/>
          <p:nvPr>
            <p:ph idx="1" type="body"/>
          </p:nvPr>
        </p:nvSpPr>
        <p:spPr>
          <a:xfrm>
            <a:off x="838200" y="1825625"/>
            <a:ext cx="4061789"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Hurtigskrivning</a:t>
            </a:r>
            <a:endParaRPr/>
          </a:p>
          <a:p>
            <a:pPr indent="-228600" lvl="0" marL="228600" rtl="0" algn="l">
              <a:lnSpc>
                <a:spcPct val="90000"/>
              </a:lnSpc>
              <a:spcBef>
                <a:spcPts val="1000"/>
              </a:spcBef>
              <a:spcAft>
                <a:spcPts val="0"/>
              </a:spcAft>
              <a:buClr>
                <a:schemeClr val="dk1"/>
              </a:buClr>
              <a:buSzPts val="2800"/>
              <a:buChar char="•"/>
            </a:pPr>
            <a:r>
              <a:rPr lang="da-DK"/>
              <a:t>Hvad vidste I om danske opdagelsesrejsende før modulet?</a:t>
            </a:r>
            <a:endParaRPr/>
          </a:p>
          <a:p>
            <a:pPr indent="-228600" lvl="0" marL="228600" rtl="0" algn="l">
              <a:lnSpc>
                <a:spcPct val="90000"/>
              </a:lnSpc>
              <a:spcBef>
                <a:spcPts val="1000"/>
              </a:spcBef>
              <a:spcAft>
                <a:spcPts val="0"/>
              </a:spcAft>
              <a:buClr>
                <a:schemeClr val="dk1"/>
              </a:buClr>
              <a:buSzPts val="2800"/>
              <a:buChar char="•"/>
            </a:pPr>
            <a:r>
              <a:rPr lang="da-DK"/>
              <a:t>Hvad har I fundet ud af om danske opdagelsesrejsende?</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32" name="Google Shape;332;p31"/>
          <p:cNvPicPr preferRelativeResize="0"/>
          <p:nvPr>
            <p:ph idx="2" type="body"/>
          </p:nvPr>
        </p:nvPicPr>
        <p:blipFill rotWithShape="1">
          <a:blip r:embed="rId4">
            <a:alphaModFix/>
          </a:blip>
          <a:srcRect b="0" l="0" r="0" t="0"/>
          <a:stretch/>
        </p:blipFill>
        <p:spPr>
          <a:xfrm>
            <a:off x="6821340" y="1261424"/>
            <a:ext cx="4280669" cy="50553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37" name="Shape 337"/>
        <p:cNvGrpSpPr/>
        <p:nvPr/>
      </p:nvGrpSpPr>
      <p:grpSpPr>
        <a:xfrm>
          <a:off x="0" y="0"/>
          <a:ext cx="0" cy="0"/>
          <a:chOff x="0" y="0"/>
          <a:chExt cx="0" cy="0"/>
        </a:xfrm>
      </p:grpSpPr>
      <p:sp>
        <p:nvSpPr>
          <p:cNvPr id="338" name="Google Shape;33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1200">
              <a:latin typeface="Calibri"/>
              <a:ea typeface="Calibri"/>
              <a:cs typeface="Calibri"/>
              <a:sym typeface="Calibri"/>
            </a:endParaRPr>
          </a:p>
        </p:txBody>
      </p:sp>
      <p:pic>
        <p:nvPicPr>
          <p:cNvPr id="339" name="Google Shape;339;p32"/>
          <p:cNvPicPr preferRelativeResize="0"/>
          <p:nvPr>
            <p:ph idx="1" type="body"/>
          </p:nvPr>
        </p:nvPicPr>
        <p:blipFill rotWithShape="1">
          <a:blip r:embed="rId4">
            <a:alphaModFix/>
          </a:blip>
          <a:srcRect b="0" l="0" r="0" t="0"/>
          <a:stretch/>
        </p:blipFill>
        <p:spPr>
          <a:xfrm>
            <a:off x="251791" y="1690688"/>
            <a:ext cx="5379067" cy="4486275"/>
          </a:xfrm>
          <a:prstGeom prst="rect">
            <a:avLst/>
          </a:prstGeom>
          <a:noFill/>
          <a:ln>
            <a:noFill/>
          </a:ln>
        </p:spPr>
      </p:pic>
      <p:sp>
        <p:nvSpPr>
          <p:cNvPr id="340" name="Google Shape;340;p32"/>
          <p:cNvSpPr txBox="1"/>
          <p:nvPr>
            <p:ph idx="2" type="body"/>
          </p:nvPr>
        </p:nvSpPr>
        <p:spPr>
          <a:xfrm>
            <a:off x="5724939" y="1825625"/>
            <a:ext cx="5628861"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Kort om kulturmøder</a:t>
            </a:r>
            <a:endParaRPr/>
          </a:p>
          <a:p>
            <a:pPr indent="-228600" lvl="0" marL="228600" rtl="0" algn="l">
              <a:lnSpc>
                <a:spcPct val="90000"/>
              </a:lnSpc>
              <a:spcBef>
                <a:spcPts val="1000"/>
              </a:spcBef>
              <a:spcAft>
                <a:spcPts val="0"/>
              </a:spcAft>
              <a:buClr>
                <a:schemeClr val="dk1"/>
              </a:buClr>
              <a:buSzPts val="2800"/>
              <a:buChar char="•"/>
            </a:pPr>
            <a:r>
              <a:rPr b="1" lang="da-DK"/>
              <a:t>Det venlige fremmedbillede</a:t>
            </a:r>
            <a:endParaRPr/>
          </a:p>
          <a:p>
            <a:pPr indent="-228600" lvl="0" marL="228600" rtl="0" algn="l">
              <a:lnSpc>
                <a:spcPct val="90000"/>
              </a:lnSpc>
              <a:spcBef>
                <a:spcPts val="1000"/>
              </a:spcBef>
              <a:spcAft>
                <a:spcPts val="0"/>
              </a:spcAft>
              <a:buClr>
                <a:schemeClr val="dk1"/>
              </a:buClr>
              <a:buSzPts val="2800"/>
              <a:buChar char="•"/>
            </a:pPr>
            <a:r>
              <a:rPr b="1" lang="da-DK"/>
              <a:t>Det fjendtlige fremmedbillede</a:t>
            </a:r>
            <a:endParaRPr/>
          </a:p>
          <a:p>
            <a:pPr indent="-228600" lvl="0" marL="228600" rtl="0" algn="l">
              <a:lnSpc>
                <a:spcPct val="90000"/>
              </a:lnSpc>
              <a:spcBef>
                <a:spcPts val="1000"/>
              </a:spcBef>
              <a:spcAft>
                <a:spcPts val="0"/>
              </a:spcAft>
              <a:buClr>
                <a:schemeClr val="dk1"/>
              </a:buClr>
              <a:buSzPts val="2800"/>
              <a:buChar char="•"/>
            </a:pPr>
            <a:r>
              <a:rPr b="1" lang="da-DK"/>
              <a:t>Det eksotiske fremmedbillede</a:t>
            </a:r>
            <a:endParaRPr/>
          </a:p>
          <a:p>
            <a:pPr indent="-228600" lvl="0" marL="228600" rtl="0" algn="l">
              <a:lnSpc>
                <a:spcPct val="90000"/>
              </a:lnSpc>
              <a:spcBef>
                <a:spcPts val="1000"/>
              </a:spcBef>
              <a:spcAft>
                <a:spcPts val="0"/>
              </a:spcAft>
              <a:buClr>
                <a:schemeClr val="dk1"/>
              </a:buClr>
              <a:buSzPts val="2800"/>
              <a:buChar char="•"/>
            </a:pPr>
            <a:r>
              <a:rPr b="1" lang="da-DK"/>
              <a:t>Det arrogante fremmedbillede</a:t>
            </a:r>
            <a:r>
              <a:rPr lang="da-DK"/>
              <a:t> </a:t>
            </a:r>
            <a:endParaRPr/>
          </a:p>
          <a:p>
            <a:pPr indent="-228600" lvl="0" marL="228600" rtl="0" algn="l">
              <a:lnSpc>
                <a:spcPct val="90000"/>
              </a:lnSpc>
              <a:spcBef>
                <a:spcPts val="1000"/>
              </a:spcBef>
              <a:spcAft>
                <a:spcPts val="0"/>
              </a:spcAft>
              <a:buClr>
                <a:schemeClr val="dk1"/>
              </a:buClr>
              <a:buSzPts val="2800"/>
              <a:buChar char="•"/>
            </a:pPr>
            <a:r>
              <a:rPr b="1" lang="da-DK"/>
              <a:t>Det paternalistiske fremmedbillede</a:t>
            </a:r>
            <a:r>
              <a:rPr lang="da-DK"/>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45" name="Shape 345"/>
        <p:cNvGrpSpPr/>
        <p:nvPr/>
      </p:nvGrpSpPr>
      <p:grpSpPr>
        <a:xfrm>
          <a:off x="0" y="0"/>
          <a:ext cx="0" cy="0"/>
          <a:chOff x="0" y="0"/>
          <a:chExt cx="0" cy="0"/>
        </a:xfrm>
      </p:grpSpPr>
      <p:sp>
        <p:nvSpPr>
          <p:cNvPr id="346" name="Google Shape;34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1200">
              <a:latin typeface="Calibri"/>
              <a:ea typeface="Calibri"/>
              <a:cs typeface="Calibri"/>
              <a:sym typeface="Calibri"/>
            </a:endParaRPr>
          </a:p>
        </p:txBody>
      </p:sp>
      <p:sp>
        <p:nvSpPr>
          <p:cNvPr id="347" name="Google Shape;347;p33"/>
          <p:cNvSpPr txBox="1"/>
          <p:nvPr>
            <p:ph idx="1" type="body"/>
          </p:nvPr>
        </p:nvSpPr>
        <p:spPr>
          <a:xfrm>
            <a:off x="838200" y="1825625"/>
            <a:ext cx="4061789"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Ove Gieddes kulturmøder</a:t>
            </a:r>
            <a:endParaRPr/>
          </a:p>
          <a:p>
            <a:pPr indent="-228600" lvl="0" marL="228600" rtl="0" algn="l">
              <a:lnSpc>
                <a:spcPct val="90000"/>
              </a:lnSpc>
              <a:spcBef>
                <a:spcPts val="1000"/>
              </a:spcBef>
              <a:spcAft>
                <a:spcPts val="0"/>
              </a:spcAft>
              <a:buClr>
                <a:schemeClr val="dk1"/>
              </a:buClr>
              <a:buSzPts val="2800"/>
              <a:buChar char="•"/>
            </a:pPr>
            <a:r>
              <a:rPr lang="da-DK"/>
              <a:t>Forhandlingerne</a:t>
            </a:r>
            <a:endParaRPr/>
          </a:p>
          <a:p>
            <a:pPr indent="-228600" lvl="0" marL="228600" rtl="0" algn="l">
              <a:lnSpc>
                <a:spcPct val="90000"/>
              </a:lnSpc>
              <a:spcBef>
                <a:spcPts val="1000"/>
              </a:spcBef>
              <a:spcAft>
                <a:spcPts val="0"/>
              </a:spcAft>
              <a:buClr>
                <a:schemeClr val="dk1"/>
              </a:buClr>
              <a:buSzPts val="2800"/>
              <a:buChar char="•"/>
            </a:pPr>
            <a:r>
              <a:rPr lang="da-DK"/>
              <a:t>Naichen</a:t>
            </a:r>
            <a:endParaRPr/>
          </a:p>
          <a:p>
            <a:pPr indent="-228600" lvl="0" marL="228600" rtl="0" algn="l">
              <a:lnSpc>
                <a:spcPct val="90000"/>
              </a:lnSpc>
              <a:spcBef>
                <a:spcPts val="1000"/>
              </a:spcBef>
              <a:spcAft>
                <a:spcPts val="0"/>
              </a:spcAft>
              <a:buClr>
                <a:schemeClr val="dk1"/>
              </a:buClr>
              <a:buSzPts val="2800"/>
              <a:buChar char="•"/>
            </a:pPr>
            <a:r>
              <a:rPr lang="da-DK"/>
              <a:t>Kulturmøderne</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48" name="Google Shape;348;p33"/>
          <p:cNvPicPr preferRelativeResize="0"/>
          <p:nvPr>
            <p:ph idx="2" type="body"/>
          </p:nvPr>
        </p:nvPicPr>
        <p:blipFill rotWithShape="1">
          <a:blip r:embed="rId4">
            <a:alphaModFix/>
          </a:blip>
          <a:srcRect b="0" l="0" r="0" t="0"/>
          <a:stretch/>
        </p:blipFill>
        <p:spPr>
          <a:xfrm>
            <a:off x="5486400" y="1913772"/>
            <a:ext cx="5572621" cy="417504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53" name="Shape 353"/>
        <p:cNvGrpSpPr/>
        <p:nvPr/>
      </p:nvGrpSpPr>
      <p:grpSpPr>
        <a:xfrm>
          <a:off x="0" y="0"/>
          <a:ext cx="0" cy="0"/>
          <a:chOff x="0" y="0"/>
          <a:chExt cx="0" cy="0"/>
        </a:xfrm>
      </p:grpSpPr>
      <p:sp>
        <p:nvSpPr>
          <p:cNvPr id="354" name="Google Shape;35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1200">
              <a:latin typeface="Calibri"/>
              <a:ea typeface="Calibri"/>
              <a:cs typeface="Calibri"/>
              <a:sym typeface="Calibri"/>
            </a:endParaRPr>
          </a:p>
        </p:txBody>
      </p:sp>
      <p:sp>
        <p:nvSpPr>
          <p:cNvPr id="355" name="Google Shape;355;p34"/>
          <p:cNvSpPr txBox="1"/>
          <p:nvPr>
            <p:ph idx="1" type="body"/>
          </p:nvPr>
        </p:nvSpPr>
        <p:spPr>
          <a:xfrm>
            <a:off x="838200" y="1825625"/>
            <a:ext cx="4061789"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Besvarelserne af </a:t>
            </a:r>
            <a:endParaRPr/>
          </a:p>
          <a:p>
            <a:pPr indent="0" lvl="0" marL="0" rtl="0" algn="l">
              <a:lnSpc>
                <a:spcPct val="90000"/>
              </a:lnSpc>
              <a:spcBef>
                <a:spcPts val="1000"/>
              </a:spcBef>
              <a:spcAft>
                <a:spcPts val="0"/>
              </a:spcAft>
              <a:buClr>
                <a:schemeClr val="dk1"/>
              </a:buClr>
              <a:buSzPts val="2800"/>
              <a:buNone/>
            </a:pPr>
            <a:r>
              <a:rPr lang="da-DK"/>
              <a:t>Ove Gieddes kultur-</a:t>
            </a:r>
            <a:endParaRPr/>
          </a:p>
          <a:p>
            <a:pPr indent="0" lvl="0" marL="0" rtl="0" algn="l">
              <a:lnSpc>
                <a:spcPct val="90000"/>
              </a:lnSpc>
              <a:spcBef>
                <a:spcPts val="1000"/>
              </a:spcBef>
              <a:spcAft>
                <a:spcPts val="0"/>
              </a:spcAft>
              <a:buClr>
                <a:schemeClr val="dk1"/>
              </a:buClr>
              <a:buSzPts val="2800"/>
              <a:buNone/>
            </a:pPr>
            <a:r>
              <a:rPr lang="da-DK"/>
              <a:t>møder:</a:t>
            </a:r>
            <a:endParaRPr/>
          </a:p>
          <a:p>
            <a:pPr indent="-228600" lvl="0" marL="228600" rtl="0" algn="l">
              <a:lnSpc>
                <a:spcPct val="90000"/>
              </a:lnSpc>
              <a:spcBef>
                <a:spcPts val="1000"/>
              </a:spcBef>
              <a:spcAft>
                <a:spcPts val="0"/>
              </a:spcAft>
              <a:buClr>
                <a:schemeClr val="dk1"/>
              </a:buClr>
              <a:buSzPts val="2800"/>
              <a:buChar char="•"/>
            </a:pPr>
            <a:r>
              <a:rPr lang="da-DK"/>
              <a:t>Forhandlingerne</a:t>
            </a:r>
            <a:endParaRPr/>
          </a:p>
          <a:p>
            <a:pPr indent="-228600" lvl="0" marL="228600" rtl="0" algn="l">
              <a:lnSpc>
                <a:spcPct val="90000"/>
              </a:lnSpc>
              <a:spcBef>
                <a:spcPts val="1000"/>
              </a:spcBef>
              <a:spcAft>
                <a:spcPts val="0"/>
              </a:spcAft>
              <a:buClr>
                <a:schemeClr val="dk1"/>
              </a:buClr>
              <a:buSzPts val="2800"/>
              <a:buChar char="•"/>
            </a:pPr>
            <a:r>
              <a:rPr lang="da-DK"/>
              <a:t>Forventninger</a:t>
            </a:r>
            <a:endParaRPr/>
          </a:p>
          <a:p>
            <a:pPr indent="-228600" lvl="0" marL="228600" rtl="0" algn="l">
              <a:lnSpc>
                <a:spcPct val="90000"/>
              </a:lnSpc>
              <a:spcBef>
                <a:spcPts val="1000"/>
              </a:spcBef>
              <a:spcAft>
                <a:spcPts val="0"/>
              </a:spcAft>
              <a:buClr>
                <a:schemeClr val="dk1"/>
              </a:buClr>
              <a:buSzPts val="2800"/>
              <a:buChar char="•"/>
            </a:pPr>
            <a:r>
              <a:rPr lang="da-DK"/>
              <a:t>Skikke</a:t>
            </a:r>
            <a:endParaRPr/>
          </a:p>
          <a:p>
            <a:pPr indent="-228600" lvl="0" marL="228600" rtl="0" algn="l">
              <a:lnSpc>
                <a:spcPct val="90000"/>
              </a:lnSpc>
              <a:spcBef>
                <a:spcPts val="1000"/>
              </a:spcBef>
              <a:spcAft>
                <a:spcPts val="0"/>
              </a:spcAft>
              <a:buClr>
                <a:schemeClr val="dk1"/>
              </a:buClr>
              <a:buSzPts val="2800"/>
              <a:buChar char="•"/>
            </a:pPr>
            <a:r>
              <a:rPr lang="da-DK"/>
              <a:t>Fremmedbilleder/</a:t>
            </a:r>
            <a:endParaRPr/>
          </a:p>
          <a:p>
            <a:pPr indent="0" lvl="0" marL="0" rtl="0" algn="l">
              <a:lnSpc>
                <a:spcPct val="90000"/>
              </a:lnSpc>
              <a:spcBef>
                <a:spcPts val="1000"/>
              </a:spcBef>
              <a:spcAft>
                <a:spcPts val="0"/>
              </a:spcAft>
              <a:buClr>
                <a:schemeClr val="dk1"/>
              </a:buClr>
              <a:buSzPts val="2800"/>
              <a:buNone/>
            </a:pPr>
            <a:r>
              <a:rPr lang="da-DK"/>
              <a:t>Kulturmøder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56" name="Google Shape;356;p34"/>
          <p:cNvPicPr preferRelativeResize="0"/>
          <p:nvPr>
            <p:ph idx="2" type="body"/>
          </p:nvPr>
        </p:nvPicPr>
        <p:blipFill rotWithShape="1">
          <a:blip r:embed="rId4">
            <a:alphaModFix/>
          </a:blip>
          <a:srcRect b="0" l="0" r="0" t="0"/>
          <a:stretch/>
        </p:blipFill>
        <p:spPr>
          <a:xfrm>
            <a:off x="3971199" y="1825625"/>
            <a:ext cx="7318332" cy="43513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61" name="Shape 361"/>
        <p:cNvGrpSpPr/>
        <p:nvPr/>
      </p:nvGrpSpPr>
      <p:grpSpPr>
        <a:xfrm>
          <a:off x="0" y="0"/>
          <a:ext cx="0" cy="0"/>
          <a:chOff x="0" y="0"/>
          <a:chExt cx="0" cy="0"/>
        </a:xfrm>
      </p:grpSpPr>
      <p:sp>
        <p:nvSpPr>
          <p:cNvPr id="362" name="Google Shape;36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1200">
              <a:latin typeface="Calibri"/>
              <a:ea typeface="Calibri"/>
              <a:cs typeface="Calibri"/>
              <a:sym typeface="Calibri"/>
            </a:endParaRPr>
          </a:p>
        </p:txBody>
      </p:sp>
      <p:sp>
        <p:nvSpPr>
          <p:cNvPr id="363" name="Google Shape;363;p35"/>
          <p:cNvSpPr txBox="1"/>
          <p:nvPr>
            <p:ph idx="1" type="body"/>
          </p:nvPr>
        </p:nvSpPr>
        <p:spPr>
          <a:xfrm>
            <a:off x="838200" y="1825625"/>
            <a:ext cx="4061789"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Så hvad har I lært om:</a:t>
            </a:r>
            <a:endParaRPr/>
          </a:p>
          <a:p>
            <a:pPr indent="-228600" lvl="0" marL="228600" rtl="0" algn="l">
              <a:lnSpc>
                <a:spcPct val="90000"/>
              </a:lnSpc>
              <a:spcBef>
                <a:spcPts val="1000"/>
              </a:spcBef>
              <a:spcAft>
                <a:spcPts val="0"/>
              </a:spcAft>
              <a:buClr>
                <a:schemeClr val="dk1"/>
              </a:buClr>
              <a:buSzPts val="2800"/>
              <a:buChar char="•"/>
            </a:pPr>
            <a:r>
              <a:rPr lang="da-DK"/>
              <a:t>Opdagelsesrejser</a:t>
            </a:r>
            <a:endParaRPr/>
          </a:p>
          <a:p>
            <a:pPr indent="-228600" lvl="0" marL="228600" rtl="0" algn="l">
              <a:lnSpc>
                <a:spcPct val="90000"/>
              </a:lnSpc>
              <a:spcBef>
                <a:spcPts val="1000"/>
              </a:spcBef>
              <a:spcAft>
                <a:spcPts val="0"/>
              </a:spcAft>
              <a:buClr>
                <a:schemeClr val="dk1"/>
              </a:buClr>
              <a:buSzPts val="2800"/>
              <a:buChar char="•"/>
            </a:pPr>
            <a:r>
              <a:rPr lang="da-DK"/>
              <a:t>Kulturmøder</a:t>
            </a:r>
            <a:endParaRPr/>
          </a:p>
          <a:p>
            <a:pPr indent="-228600" lvl="0" marL="228600" rtl="0" algn="l">
              <a:lnSpc>
                <a:spcPct val="90000"/>
              </a:lnSpc>
              <a:spcBef>
                <a:spcPts val="1000"/>
              </a:spcBef>
              <a:spcAft>
                <a:spcPts val="0"/>
              </a:spcAft>
              <a:buClr>
                <a:schemeClr val="dk1"/>
              </a:buClr>
              <a:buSzPts val="2800"/>
              <a:buChar char="•"/>
            </a:pPr>
            <a:r>
              <a:rPr lang="da-DK"/>
              <a:t>Ove Giedde</a:t>
            </a:r>
            <a:endParaRPr/>
          </a:p>
          <a:p>
            <a:pPr indent="-228600" lvl="0" marL="228600" rtl="0" algn="l">
              <a:lnSpc>
                <a:spcPct val="90000"/>
              </a:lnSpc>
              <a:spcBef>
                <a:spcPts val="1000"/>
              </a:spcBef>
              <a:spcAft>
                <a:spcPts val="0"/>
              </a:spcAft>
              <a:buClr>
                <a:schemeClr val="dk1"/>
              </a:buClr>
              <a:buSzPts val="2800"/>
              <a:buChar char="•"/>
            </a:pPr>
            <a:r>
              <a:rPr lang="da-DK"/>
              <a:t>De ”første” danske merkantile ekspeditioner</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64" name="Google Shape;364;p35"/>
          <p:cNvPicPr preferRelativeResize="0"/>
          <p:nvPr>
            <p:ph idx="2" type="body"/>
          </p:nvPr>
        </p:nvPicPr>
        <p:blipFill rotWithShape="1">
          <a:blip r:embed="rId4">
            <a:alphaModFix/>
          </a:blip>
          <a:srcRect b="0" l="0" r="0" t="0"/>
          <a:stretch/>
        </p:blipFill>
        <p:spPr>
          <a:xfrm>
            <a:off x="5267739" y="1579447"/>
            <a:ext cx="5695122" cy="45975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69" name="Shape 369"/>
        <p:cNvGrpSpPr/>
        <p:nvPr/>
      </p:nvGrpSpPr>
      <p:grpSpPr>
        <a:xfrm>
          <a:off x="0" y="0"/>
          <a:ext cx="0" cy="0"/>
          <a:chOff x="0" y="0"/>
          <a:chExt cx="0" cy="0"/>
        </a:xfrm>
      </p:grpSpPr>
      <p:sp>
        <p:nvSpPr>
          <p:cNvPr id="370" name="Google Shape;37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br>
              <a:rPr b="1" lang="da-DK" sz="4800">
                <a:latin typeface="Calibri"/>
                <a:ea typeface="Calibri"/>
                <a:cs typeface="Calibri"/>
                <a:sym typeface="Calibri"/>
              </a:rPr>
            </a:br>
            <a:r>
              <a:rPr b="1" lang="da-DK" sz="1200">
                <a:latin typeface="Calibri"/>
                <a:ea typeface="Calibri"/>
                <a:cs typeface="Calibri"/>
                <a:sym typeface="Calibri"/>
              </a:rPr>
              <a:t>Modul 6</a:t>
            </a:r>
            <a:endParaRPr b="1" sz="1200">
              <a:latin typeface="Calibri"/>
              <a:ea typeface="Calibri"/>
              <a:cs typeface="Calibri"/>
              <a:sym typeface="Calibri"/>
            </a:endParaRPr>
          </a:p>
        </p:txBody>
      </p:sp>
      <p:sp>
        <p:nvSpPr>
          <p:cNvPr id="371" name="Google Shape;371;p3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Repetition</a:t>
            </a:r>
            <a:endParaRPr/>
          </a:p>
          <a:p>
            <a:pPr indent="-228600" lvl="0" marL="228600" rtl="0" algn="l">
              <a:lnSpc>
                <a:spcPct val="90000"/>
              </a:lnSpc>
              <a:spcBef>
                <a:spcPts val="1000"/>
              </a:spcBef>
              <a:spcAft>
                <a:spcPts val="0"/>
              </a:spcAft>
              <a:buClr>
                <a:schemeClr val="dk1"/>
              </a:buClr>
              <a:buSzPts val="2800"/>
              <a:buChar char="•"/>
            </a:pPr>
            <a:r>
              <a:rPr lang="da-DK"/>
              <a:t>Kort om Jens Munk</a:t>
            </a:r>
            <a:endParaRPr/>
          </a:p>
          <a:p>
            <a:pPr indent="-228600" lvl="0" marL="228600" rtl="0" algn="l">
              <a:lnSpc>
                <a:spcPct val="90000"/>
              </a:lnSpc>
              <a:spcBef>
                <a:spcPts val="1000"/>
              </a:spcBef>
              <a:spcAft>
                <a:spcPts val="0"/>
              </a:spcAft>
              <a:buClr>
                <a:schemeClr val="dk1"/>
              </a:buClr>
              <a:buSzPts val="2800"/>
              <a:buChar char="•"/>
            </a:pPr>
            <a:r>
              <a:rPr lang="da-DK"/>
              <a:t>Dokumentar om </a:t>
            </a:r>
            <a:endParaRPr/>
          </a:p>
          <a:p>
            <a:pPr indent="0" lvl="0" marL="0" rtl="0" algn="l">
              <a:lnSpc>
                <a:spcPct val="90000"/>
              </a:lnSpc>
              <a:spcBef>
                <a:spcPts val="1000"/>
              </a:spcBef>
              <a:spcAft>
                <a:spcPts val="0"/>
              </a:spcAft>
              <a:buClr>
                <a:schemeClr val="dk1"/>
              </a:buClr>
              <a:buSzPts val="2800"/>
              <a:buNone/>
            </a:pPr>
            <a:r>
              <a:rPr lang="da-DK"/>
              <a:t>Jens Munk</a:t>
            </a:r>
            <a:endParaRPr/>
          </a:p>
          <a:p>
            <a:pPr indent="-228600" lvl="0" marL="228600" rtl="0" algn="l">
              <a:lnSpc>
                <a:spcPct val="90000"/>
              </a:lnSpc>
              <a:spcBef>
                <a:spcPts val="1000"/>
              </a:spcBef>
              <a:spcAft>
                <a:spcPts val="0"/>
              </a:spcAft>
              <a:buClr>
                <a:schemeClr val="dk1"/>
              </a:buClr>
              <a:buSzPts val="2800"/>
              <a:buChar char="•"/>
            </a:pPr>
            <a:r>
              <a:rPr lang="da-DK"/>
              <a:t>Jens Munk fanget i </a:t>
            </a:r>
            <a:endParaRPr/>
          </a:p>
          <a:p>
            <a:pPr indent="0" lvl="0" marL="0" rtl="0" algn="l">
              <a:lnSpc>
                <a:spcPct val="90000"/>
              </a:lnSpc>
              <a:spcBef>
                <a:spcPts val="1000"/>
              </a:spcBef>
              <a:spcAft>
                <a:spcPts val="0"/>
              </a:spcAft>
              <a:buClr>
                <a:schemeClr val="dk1"/>
              </a:buClr>
              <a:buSzPts val="2800"/>
              <a:buNone/>
            </a:pPr>
            <a:r>
              <a:rPr lang="da-DK"/>
              <a:t>isen</a:t>
            </a:r>
            <a:endParaRPr/>
          </a:p>
          <a:p>
            <a:pPr indent="-228600" lvl="0" marL="228600" rtl="0" algn="l">
              <a:lnSpc>
                <a:spcPct val="90000"/>
              </a:lnSpc>
              <a:spcBef>
                <a:spcPts val="1000"/>
              </a:spcBef>
              <a:spcAft>
                <a:spcPts val="0"/>
              </a:spcAft>
              <a:buClr>
                <a:schemeClr val="dk1"/>
              </a:buClr>
              <a:buSzPts val="2800"/>
              <a:buChar char="•"/>
            </a:pPr>
            <a:r>
              <a:rPr lang="da-DK"/>
              <a:t>Opsummering</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72" name="Google Shape;372;p36"/>
          <p:cNvPicPr preferRelativeResize="0"/>
          <p:nvPr>
            <p:ph idx="2" type="body"/>
          </p:nvPr>
        </p:nvPicPr>
        <p:blipFill rotWithShape="1">
          <a:blip r:embed="rId4">
            <a:alphaModFix/>
          </a:blip>
          <a:srcRect b="7221" l="3472" r="4077" t="5372"/>
          <a:stretch/>
        </p:blipFill>
        <p:spPr>
          <a:xfrm>
            <a:off x="4055164" y="1690688"/>
            <a:ext cx="7197539" cy="41237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77" name="Shape 377"/>
        <p:cNvGrpSpPr/>
        <p:nvPr/>
      </p:nvGrpSpPr>
      <p:grpSpPr>
        <a:xfrm>
          <a:off x="0" y="0"/>
          <a:ext cx="0" cy="0"/>
          <a:chOff x="0" y="0"/>
          <a:chExt cx="0" cy="0"/>
        </a:xfrm>
      </p:grpSpPr>
      <p:sp>
        <p:nvSpPr>
          <p:cNvPr id="378" name="Google Shape;37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endParaRPr b="1" sz="1200">
              <a:latin typeface="Calibri"/>
              <a:ea typeface="Calibri"/>
              <a:cs typeface="Calibri"/>
              <a:sym typeface="Calibri"/>
            </a:endParaRPr>
          </a:p>
        </p:txBody>
      </p:sp>
      <p:sp>
        <p:nvSpPr>
          <p:cNvPr id="379" name="Google Shape;379;p37"/>
          <p:cNvSpPr txBox="1"/>
          <p:nvPr>
            <p:ph idx="1" type="body"/>
          </p:nvPr>
        </p:nvSpPr>
        <p:spPr>
          <a:xfrm>
            <a:off x="838200" y="1825625"/>
            <a:ext cx="4061789"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380" name="Google Shape;380;p3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Kort om Jens Munk</a:t>
            </a:r>
            <a:endParaRPr/>
          </a:p>
          <a:p>
            <a:pPr indent="-228600" lvl="0" marL="228600" rtl="0" algn="l">
              <a:lnSpc>
                <a:spcPct val="90000"/>
              </a:lnSpc>
              <a:spcBef>
                <a:spcPts val="1000"/>
              </a:spcBef>
              <a:spcAft>
                <a:spcPts val="0"/>
              </a:spcAft>
              <a:buClr>
                <a:schemeClr val="dk1"/>
              </a:buClr>
              <a:buSzPts val="2800"/>
              <a:buChar char="•"/>
            </a:pPr>
            <a:r>
              <a:rPr lang="da-DK"/>
              <a:t>Født i Arendal, Norge 1579</a:t>
            </a:r>
            <a:endParaRPr/>
          </a:p>
          <a:p>
            <a:pPr indent="-228600" lvl="0" marL="228600" rtl="0" algn="l">
              <a:lnSpc>
                <a:spcPct val="90000"/>
              </a:lnSpc>
              <a:spcBef>
                <a:spcPts val="1000"/>
              </a:spcBef>
              <a:spcAft>
                <a:spcPts val="0"/>
              </a:spcAft>
              <a:buClr>
                <a:schemeClr val="dk1"/>
              </a:buClr>
              <a:buSzPts val="2800"/>
              <a:buChar char="•"/>
            </a:pPr>
            <a:r>
              <a:rPr lang="da-DK"/>
              <a:t>Søofficer under Christian d.4</a:t>
            </a:r>
            <a:endParaRPr/>
          </a:p>
          <a:p>
            <a:pPr indent="-228600" lvl="0" marL="228600" rtl="0" algn="l">
              <a:lnSpc>
                <a:spcPct val="90000"/>
              </a:lnSpc>
              <a:spcBef>
                <a:spcPts val="1000"/>
              </a:spcBef>
              <a:spcAft>
                <a:spcPts val="0"/>
              </a:spcAft>
              <a:buClr>
                <a:schemeClr val="dk1"/>
              </a:buClr>
              <a:buSzPts val="2800"/>
              <a:buChar char="•"/>
            </a:pPr>
            <a:r>
              <a:rPr lang="da-DK"/>
              <a:t>Nordvestpassagen</a:t>
            </a:r>
            <a:endParaRPr/>
          </a:p>
          <a:p>
            <a:pPr indent="-228600" lvl="0" marL="228600" rtl="0" algn="l">
              <a:lnSpc>
                <a:spcPct val="90000"/>
              </a:lnSpc>
              <a:spcBef>
                <a:spcPts val="1000"/>
              </a:spcBef>
              <a:spcAft>
                <a:spcPts val="0"/>
              </a:spcAft>
              <a:buClr>
                <a:schemeClr val="dk1"/>
              </a:buClr>
              <a:buSzPts val="2800"/>
              <a:buChar char="•"/>
            </a:pPr>
            <a:r>
              <a:rPr lang="da-DK"/>
              <a:t>Overvinter </a:t>
            </a:r>
            <a:endParaRPr/>
          </a:p>
          <a:p>
            <a:pPr indent="-228600" lvl="0" marL="228600" rtl="0" algn="l">
              <a:lnSpc>
                <a:spcPct val="90000"/>
              </a:lnSpc>
              <a:spcBef>
                <a:spcPts val="1000"/>
              </a:spcBef>
              <a:spcAft>
                <a:spcPts val="0"/>
              </a:spcAft>
              <a:buClr>
                <a:schemeClr val="dk1"/>
              </a:buClr>
              <a:buSzPts val="2800"/>
              <a:buChar char="•"/>
            </a:pPr>
            <a:r>
              <a:rPr lang="da-DK"/>
              <a:t>Skørbug</a:t>
            </a:r>
            <a:endParaRPr/>
          </a:p>
          <a:p>
            <a:pPr indent="-228600" lvl="0" marL="228600" rtl="0" algn="l">
              <a:lnSpc>
                <a:spcPct val="90000"/>
              </a:lnSpc>
              <a:spcBef>
                <a:spcPts val="1000"/>
              </a:spcBef>
              <a:spcAft>
                <a:spcPts val="0"/>
              </a:spcAft>
              <a:buClr>
                <a:schemeClr val="dk1"/>
              </a:buClr>
              <a:buSzPts val="2800"/>
              <a:buChar char="•"/>
            </a:pPr>
            <a:r>
              <a:rPr lang="da-DK"/>
              <a:t>Umulig hjemtur </a:t>
            </a:r>
            <a:endParaRPr/>
          </a:p>
          <a:p>
            <a:pPr indent="-228600" lvl="0" marL="228600" rtl="0" algn="l">
              <a:lnSpc>
                <a:spcPct val="90000"/>
              </a:lnSpc>
              <a:spcBef>
                <a:spcPts val="1000"/>
              </a:spcBef>
              <a:spcAft>
                <a:spcPts val="0"/>
              </a:spcAft>
              <a:buClr>
                <a:schemeClr val="dk1"/>
              </a:buClr>
              <a:buSzPts val="2800"/>
              <a:buChar char="•"/>
            </a:pPr>
            <a:r>
              <a:rPr lang="da-DK"/>
              <a:t>Død (svækket) 1628</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id="381" name="Google Shape;381;p37"/>
          <p:cNvPicPr preferRelativeResize="0"/>
          <p:nvPr/>
        </p:nvPicPr>
        <p:blipFill rotWithShape="1">
          <a:blip r:embed="rId4">
            <a:alphaModFix/>
          </a:blip>
          <a:srcRect b="5065" l="1911" r="3377" t="2013"/>
          <a:stretch/>
        </p:blipFill>
        <p:spPr>
          <a:xfrm>
            <a:off x="159027" y="1690688"/>
            <a:ext cx="5665304" cy="428376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86" name="Shape 386"/>
        <p:cNvGrpSpPr/>
        <p:nvPr/>
      </p:nvGrpSpPr>
      <p:grpSpPr>
        <a:xfrm>
          <a:off x="0" y="0"/>
          <a:ext cx="0" cy="0"/>
          <a:chOff x="0" y="0"/>
          <a:chExt cx="0" cy="0"/>
        </a:xfrm>
      </p:grpSpPr>
      <p:sp>
        <p:nvSpPr>
          <p:cNvPr id="387" name="Google Shape;38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Opdagelser</a:t>
            </a:r>
            <a:endParaRPr/>
          </a:p>
        </p:txBody>
      </p:sp>
      <p:pic>
        <p:nvPicPr>
          <p:cNvPr id="388" name="Google Shape;388;p38"/>
          <p:cNvPicPr preferRelativeResize="0"/>
          <p:nvPr>
            <p:ph idx="2" type="body"/>
          </p:nvPr>
        </p:nvPicPr>
        <p:blipFill rotWithShape="1">
          <a:blip r:embed="rId4">
            <a:alphaModFix/>
          </a:blip>
          <a:srcRect b="6394" l="2701" r="3009" t="0"/>
          <a:stretch/>
        </p:blipFill>
        <p:spPr>
          <a:xfrm>
            <a:off x="5426765" y="1826843"/>
            <a:ext cx="5724939" cy="4350120"/>
          </a:xfrm>
          <a:prstGeom prst="rect">
            <a:avLst/>
          </a:prstGeom>
          <a:noFill/>
          <a:ln>
            <a:noFill/>
          </a:ln>
        </p:spPr>
      </p:pic>
      <p:sp>
        <p:nvSpPr>
          <p:cNvPr id="389" name="Google Shape;389;p38"/>
          <p:cNvSpPr txBox="1"/>
          <p:nvPr>
            <p:ph idx="1" type="body"/>
          </p:nvPr>
        </p:nvSpPr>
        <p:spPr>
          <a:xfrm>
            <a:off x="500270" y="1823668"/>
            <a:ext cx="4846982"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Jens Munk med døden ombord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394" name="Shape 394"/>
        <p:cNvGrpSpPr/>
        <p:nvPr/>
      </p:nvGrpSpPr>
      <p:grpSpPr>
        <a:xfrm>
          <a:off x="0" y="0"/>
          <a:ext cx="0" cy="0"/>
          <a:chOff x="0" y="0"/>
          <a:chExt cx="0" cy="0"/>
        </a:xfrm>
      </p:grpSpPr>
      <p:sp>
        <p:nvSpPr>
          <p:cNvPr id="395" name="Google Shape;395;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Opdagelser</a:t>
            </a:r>
            <a:endParaRPr/>
          </a:p>
        </p:txBody>
      </p:sp>
      <p:sp>
        <p:nvSpPr>
          <p:cNvPr id="396" name="Google Shape;396;p39"/>
          <p:cNvSpPr txBox="1"/>
          <p:nvPr>
            <p:ph idx="1" type="body"/>
          </p:nvPr>
        </p:nvSpPr>
        <p:spPr>
          <a:xfrm>
            <a:off x="500270" y="1823668"/>
            <a:ext cx="4846982"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da-DK"/>
              <a:t>Jens Munk: Fanget i isen</a:t>
            </a:r>
            <a:endParaRPr/>
          </a:p>
          <a:p>
            <a:pPr indent="-228600" lvl="0" marL="228600" rtl="0" algn="l">
              <a:lnSpc>
                <a:spcPct val="90000"/>
              </a:lnSpc>
              <a:spcBef>
                <a:spcPts val="1000"/>
              </a:spcBef>
              <a:spcAft>
                <a:spcPts val="0"/>
              </a:spcAft>
              <a:buClr>
                <a:schemeClr val="dk1"/>
              </a:buClr>
              <a:buSzPts val="2800"/>
              <a:buChar char="•"/>
            </a:pPr>
            <a:r>
              <a:rPr lang="da-DK"/>
              <a:t>Læs kilden</a:t>
            </a:r>
            <a:endParaRPr/>
          </a:p>
          <a:p>
            <a:pPr indent="-228600" lvl="0" marL="228600" rtl="0" algn="l">
              <a:lnSpc>
                <a:spcPct val="90000"/>
              </a:lnSpc>
              <a:spcBef>
                <a:spcPts val="1000"/>
              </a:spcBef>
              <a:spcAft>
                <a:spcPts val="0"/>
              </a:spcAft>
              <a:buClr>
                <a:schemeClr val="dk1"/>
              </a:buClr>
              <a:buSzPts val="2800"/>
              <a:buChar char="•"/>
            </a:pPr>
            <a:r>
              <a:rPr lang="da-DK"/>
              <a:t>Diskuter i gruppen hvad kilden egentlig beretter om?</a:t>
            </a:r>
            <a:endParaRPr/>
          </a:p>
          <a:p>
            <a:pPr indent="-228600" lvl="0" marL="228600" rtl="0" algn="l">
              <a:lnSpc>
                <a:spcPct val="90000"/>
              </a:lnSpc>
              <a:spcBef>
                <a:spcPts val="1000"/>
              </a:spcBef>
              <a:spcAft>
                <a:spcPts val="0"/>
              </a:spcAft>
              <a:buClr>
                <a:schemeClr val="dk1"/>
              </a:buClr>
              <a:buSzPts val="2800"/>
              <a:buChar char="•"/>
            </a:pPr>
            <a:r>
              <a:rPr lang="da-DK"/>
              <a:t>Forsøg at lave 1-3  problemstillinger som kilden kan besvare.</a:t>
            </a:r>
            <a:endParaRPr/>
          </a:p>
          <a:p>
            <a:pPr indent="-228600" lvl="0" marL="228600" rtl="0" algn="l">
              <a:lnSpc>
                <a:spcPct val="90000"/>
              </a:lnSpc>
              <a:spcBef>
                <a:spcPts val="1000"/>
              </a:spcBef>
              <a:spcAft>
                <a:spcPts val="0"/>
              </a:spcAft>
              <a:buClr>
                <a:schemeClr val="dk1"/>
              </a:buClr>
              <a:buSzPts val="2800"/>
              <a:buChar char="•"/>
            </a:pPr>
            <a:r>
              <a:rPr lang="da-DK"/>
              <a:t>Skriv problemstillingerne ned og gem dem til næste gang</a:t>
            </a:r>
            <a:endParaRPr/>
          </a:p>
          <a:p>
            <a:pPr indent="0" lvl="0" marL="0" rtl="0" algn="l">
              <a:lnSpc>
                <a:spcPct val="90000"/>
              </a:lnSpc>
              <a:spcBef>
                <a:spcPts val="1000"/>
              </a:spcBef>
              <a:spcAft>
                <a:spcPts val="0"/>
              </a:spcAft>
              <a:buClr>
                <a:schemeClr val="dk1"/>
              </a:buClr>
              <a:buSzPts val="2800"/>
              <a:buNone/>
            </a:pPr>
            <a:r>
              <a:rPr lang="da-DK"/>
              <a:t> </a:t>
            </a:r>
            <a:endParaRPr/>
          </a:p>
          <a:p>
            <a:pPr indent="0" lvl="0" marL="0" rtl="0" algn="l">
              <a:lnSpc>
                <a:spcPct val="90000"/>
              </a:lnSpc>
              <a:spcBef>
                <a:spcPts val="1000"/>
              </a:spcBef>
              <a:spcAft>
                <a:spcPts val="0"/>
              </a:spcAft>
              <a:buClr>
                <a:schemeClr val="dk1"/>
              </a:buClr>
              <a:buSzPts val="2800"/>
              <a:buNone/>
            </a:pPr>
            <a:r>
              <a:t/>
            </a:r>
            <a:endParaRPr/>
          </a:p>
        </p:txBody>
      </p:sp>
      <p:pic>
        <p:nvPicPr>
          <p:cNvPr id="397" name="Google Shape;397;p39"/>
          <p:cNvPicPr preferRelativeResize="0"/>
          <p:nvPr>
            <p:ph idx="2" type="body"/>
          </p:nvPr>
        </p:nvPicPr>
        <p:blipFill rotWithShape="1">
          <a:blip r:embed="rId4">
            <a:alphaModFix/>
          </a:blip>
          <a:srcRect b="5397" l="2260" r="2863" t="4653"/>
          <a:stretch/>
        </p:blipFill>
        <p:spPr>
          <a:xfrm>
            <a:off x="6172200" y="365125"/>
            <a:ext cx="5115340" cy="58098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mt="30000"/>
          </a:blip>
          <a:stretch>
            <a:fillRect/>
          </a:stretch>
        </a:blipFill>
      </p:bgPr>
    </p:bg>
    <p:spTree>
      <p:nvGrpSpPr>
        <p:cNvPr id="118" name="Shape 118"/>
        <p:cNvGrpSpPr/>
        <p:nvPr/>
      </p:nvGrpSpPr>
      <p:grpSpPr>
        <a:xfrm>
          <a:off x="0" y="0"/>
          <a:ext cx="0" cy="0"/>
          <a:chOff x="0" y="0"/>
          <a:chExt cx="0" cy="0"/>
        </a:xfrm>
      </p:grpSpPr>
      <p:sp>
        <p:nvSpPr>
          <p:cNvPr id="119" name="Google Shape;119;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120" name="Google Shape;120;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Langt de fleste kender Chr. 4 eller har hørt om ham. </a:t>
            </a:r>
            <a:endParaRPr/>
          </a:p>
          <a:p>
            <a:pPr indent="0" lvl="0" marL="0" rtl="0" algn="l">
              <a:lnSpc>
                <a:spcPct val="90000"/>
              </a:lnSpc>
              <a:spcBef>
                <a:spcPts val="1000"/>
              </a:spcBef>
              <a:spcAft>
                <a:spcPts val="0"/>
              </a:spcAft>
              <a:buClr>
                <a:schemeClr val="dk1"/>
              </a:buClr>
              <a:buSzPts val="2800"/>
              <a:buNone/>
            </a:pPr>
            <a:r>
              <a:rPr lang="da-DK"/>
              <a:t>Alle har en forforståelse af Chr. 4. Den kan vi aktivere ved 3-5 min. hurtigskrivning.</a:t>
            </a:r>
            <a:endParaRPr/>
          </a:p>
          <a:p>
            <a:pPr indent="0" lvl="0" marL="0" rtl="0" algn="l">
              <a:lnSpc>
                <a:spcPct val="90000"/>
              </a:lnSpc>
              <a:spcBef>
                <a:spcPts val="1000"/>
              </a:spcBef>
              <a:spcAft>
                <a:spcPts val="0"/>
              </a:spcAft>
              <a:buClr>
                <a:schemeClr val="dk1"/>
              </a:buClr>
              <a:buSzPts val="2800"/>
              <a:buNone/>
            </a:pPr>
            <a:r>
              <a:rPr lang="da-DK"/>
              <a:t>Skriv i 3-5 minutter alt hvad du ved eller har hørt om Chr. 4. </a:t>
            </a:r>
            <a:endParaRPr/>
          </a:p>
          <a:p>
            <a:pPr indent="0" lvl="0" marL="0" rtl="0" algn="l">
              <a:lnSpc>
                <a:spcPct val="90000"/>
              </a:lnSpc>
              <a:spcBef>
                <a:spcPts val="1000"/>
              </a:spcBef>
              <a:spcAft>
                <a:spcPts val="0"/>
              </a:spcAft>
              <a:buClr>
                <a:schemeClr val="dk1"/>
              </a:buClr>
              <a:buSzPts val="2800"/>
              <a:buNone/>
            </a:pPr>
            <a:r>
              <a:rPr lang="da-DK"/>
              <a:t>Efterfølgende hører vi et par bud fra jer i plenum.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02" name="Shape 402"/>
        <p:cNvGrpSpPr/>
        <p:nvPr/>
      </p:nvGrpSpPr>
      <p:grpSpPr>
        <a:xfrm>
          <a:off x="0" y="0"/>
          <a:ext cx="0" cy="0"/>
          <a:chOff x="0" y="0"/>
          <a:chExt cx="0" cy="0"/>
        </a:xfrm>
      </p:grpSpPr>
      <p:sp>
        <p:nvSpPr>
          <p:cNvPr id="403" name="Google Shape;40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Opdagelser</a:t>
            </a:r>
            <a:endParaRPr/>
          </a:p>
        </p:txBody>
      </p:sp>
      <p:pic>
        <p:nvPicPr>
          <p:cNvPr id="404" name="Google Shape;404;p40"/>
          <p:cNvPicPr preferRelativeResize="0"/>
          <p:nvPr>
            <p:ph idx="2" type="body"/>
          </p:nvPr>
        </p:nvPicPr>
        <p:blipFill rotWithShape="1">
          <a:blip r:embed="rId4">
            <a:alphaModFix/>
          </a:blip>
          <a:srcRect b="4363" l="2493" r="2557" t="2730"/>
          <a:stretch/>
        </p:blipFill>
        <p:spPr>
          <a:xfrm>
            <a:off x="79513" y="1648086"/>
            <a:ext cx="6261652" cy="4693078"/>
          </a:xfrm>
          <a:prstGeom prst="rect">
            <a:avLst/>
          </a:prstGeom>
          <a:noFill/>
          <a:ln>
            <a:noFill/>
          </a:ln>
        </p:spPr>
      </p:pic>
      <p:sp>
        <p:nvSpPr>
          <p:cNvPr id="405" name="Google Shape;405;p40"/>
          <p:cNvSpPr txBox="1"/>
          <p:nvPr>
            <p:ph idx="1" type="body"/>
          </p:nvPr>
        </p:nvSpPr>
        <p:spPr>
          <a:xfrm>
            <a:off x="6811618" y="1690688"/>
            <a:ext cx="434008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Opsummering</a:t>
            </a:r>
            <a:endParaRPr/>
          </a:p>
          <a:p>
            <a:pPr indent="-228600" lvl="0" marL="228600" rtl="0" algn="l">
              <a:lnSpc>
                <a:spcPct val="90000"/>
              </a:lnSpc>
              <a:spcBef>
                <a:spcPts val="1000"/>
              </a:spcBef>
              <a:spcAft>
                <a:spcPts val="0"/>
              </a:spcAft>
              <a:buClr>
                <a:schemeClr val="dk1"/>
              </a:buClr>
              <a:buSzPts val="2800"/>
              <a:buChar char="•"/>
            </a:pPr>
            <a:r>
              <a:rPr lang="da-DK"/>
              <a:t>Sæt nogle ord på Jens Munks ekspedition</a:t>
            </a:r>
            <a:endParaRPr/>
          </a:p>
          <a:p>
            <a:pPr indent="-228600" lvl="0" marL="228600" rtl="0" algn="l">
              <a:lnSpc>
                <a:spcPct val="90000"/>
              </a:lnSpc>
              <a:spcBef>
                <a:spcPts val="1000"/>
              </a:spcBef>
              <a:spcAft>
                <a:spcPts val="0"/>
              </a:spcAft>
              <a:buClr>
                <a:schemeClr val="dk1"/>
              </a:buClr>
              <a:buSzPts val="2800"/>
              <a:buChar char="•"/>
            </a:pPr>
            <a:r>
              <a:rPr lang="da-DK"/>
              <a:t>Hvad kan vi bruge henholdsvis dokumentaren og kilden til (styrker og svagheder)?</a:t>
            </a:r>
            <a:endParaRPr/>
          </a:p>
          <a:p>
            <a:pPr indent="-228600" lvl="0" marL="228600" rtl="0" algn="l">
              <a:lnSpc>
                <a:spcPct val="90000"/>
              </a:lnSpc>
              <a:spcBef>
                <a:spcPts val="1000"/>
              </a:spcBef>
              <a:spcAft>
                <a:spcPts val="0"/>
              </a:spcAft>
              <a:buClr>
                <a:schemeClr val="dk1"/>
              </a:buClr>
              <a:buSzPts val="2800"/>
              <a:buChar char="•"/>
            </a:pPr>
            <a:r>
              <a:rPr lang="da-DK"/>
              <a:t>Problemstillinger?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10" name="Shape 410"/>
        <p:cNvGrpSpPr/>
        <p:nvPr/>
      </p:nvGrpSpPr>
      <p:grpSpPr>
        <a:xfrm>
          <a:off x="0" y="0"/>
          <a:ext cx="0" cy="0"/>
          <a:chOff x="0" y="0"/>
          <a:chExt cx="0" cy="0"/>
        </a:xfrm>
      </p:grpSpPr>
      <p:sp>
        <p:nvSpPr>
          <p:cNvPr id="411" name="Google Shape;411;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br>
              <a:rPr b="1" lang="da-DK" sz="4800">
                <a:latin typeface="Calibri"/>
                <a:ea typeface="Calibri"/>
                <a:cs typeface="Calibri"/>
                <a:sym typeface="Calibri"/>
              </a:rPr>
            </a:br>
            <a:r>
              <a:rPr b="1" lang="da-DK" sz="1200">
                <a:latin typeface="Calibri"/>
                <a:ea typeface="Calibri"/>
                <a:cs typeface="Calibri"/>
                <a:sym typeface="Calibri"/>
              </a:rPr>
              <a:t>Modul 7</a:t>
            </a:r>
            <a:endParaRPr b="1" sz="1200">
              <a:latin typeface="Calibri"/>
              <a:ea typeface="Calibri"/>
              <a:cs typeface="Calibri"/>
              <a:sym typeface="Calibri"/>
            </a:endParaRPr>
          </a:p>
        </p:txBody>
      </p:sp>
      <p:sp>
        <p:nvSpPr>
          <p:cNvPr id="412" name="Google Shape;412;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Jens Munk fanget i isen</a:t>
            </a:r>
            <a:endParaRPr/>
          </a:p>
          <a:p>
            <a:pPr indent="-228600" lvl="0" marL="228600" rtl="0" algn="l">
              <a:lnSpc>
                <a:spcPct val="90000"/>
              </a:lnSpc>
              <a:spcBef>
                <a:spcPts val="1000"/>
              </a:spcBef>
              <a:spcAft>
                <a:spcPts val="0"/>
              </a:spcAft>
              <a:buClr>
                <a:schemeClr val="dk1"/>
              </a:buClr>
              <a:buSzPts val="2800"/>
              <a:buChar char="•"/>
            </a:pPr>
            <a:r>
              <a:rPr lang="da-DK"/>
              <a:t>Historiebrug</a:t>
            </a:r>
            <a:endParaRPr/>
          </a:p>
          <a:p>
            <a:pPr indent="-228600" lvl="0" marL="228600" rtl="0" algn="l">
              <a:lnSpc>
                <a:spcPct val="90000"/>
              </a:lnSpc>
              <a:spcBef>
                <a:spcPts val="1000"/>
              </a:spcBef>
              <a:spcAft>
                <a:spcPts val="0"/>
              </a:spcAft>
              <a:buClr>
                <a:schemeClr val="dk1"/>
              </a:buClr>
              <a:buSzPts val="2800"/>
              <a:buChar char="•"/>
            </a:pPr>
            <a:r>
              <a:rPr lang="da-DK"/>
              <a:t>Trump og Obama</a:t>
            </a:r>
            <a:endParaRPr/>
          </a:p>
          <a:p>
            <a:pPr indent="-228600" lvl="0" marL="228600" rtl="0" algn="l">
              <a:lnSpc>
                <a:spcPct val="90000"/>
              </a:lnSpc>
              <a:spcBef>
                <a:spcPts val="1000"/>
              </a:spcBef>
              <a:spcAft>
                <a:spcPts val="0"/>
              </a:spcAft>
              <a:buClr>
                <a:schemeClr val="dk1"/>
              </a:buClr>
              <a:buSzPts val="2800"/>
              <a:buChar char="•"/>
            </a:pPr>
            <a:r>
              <a:rPr lang="da-DK"/>
              <a:t>Diskussion om historiebrug</a:t>
            </a:r>
            <a:endParaRPr/>
          </a:p>
          <a:p>
            <a:pPr indent="-228600" lvl="0" marL="228600" rtl="0" algn="l">
              <a:lnSpc>
                <a:spcPct val="90000"/>
              </a:lnSpc>
              <a:spcBef>
                <a:spcPts val="1000"/>
              </a:spcBef>
              <a:spcAft>
                <a:spcPts val="0"/>
              </a:spcAft>
              <a:buClr>
                <a:schemeClr val="dk1"/>
              </a:buClr>
              <a:buSzPts val="2800"/>
              <a:buChar char="•"/>
            </a:pPr>
            <a:r>
              <a:rPr lang="da-DK"/>
              <a:t>Opdagelsen af Amerika</a:t>
            </a:r>
            <a:endParaRPr/>
          </a:p>
          <a:p>
            <a:pPr indent="-228600" lvl="0" marL="228600" rtl="0" algn="l">
              <a:lnSpc>
                <a:spcPct val="90000"/>
              </a:lnSpc>
              <a:spcBef>
                <a:spcPts val="1000"/>
              </a:spcBef>
              <a:spcAft>
                <a:spcPts val="0"/>
              </a:spcAft>
              <a:buClr>
                <a:schemeClr val="dk1"/>
              </a:buClr>
              <a:buSzPts val="2800"/>
              <a:buChar char="•"/>
            </a:pPr>
            <a:r>
              <a:rPr lang="da-DK"/>
              <a:t>Opsummering</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13" name="Google Shape;413;p41"/>
          <p:cNvPicPr preferRelativeResize="0"/>
          <p:nvPr>
            <p:ph idx="2" type="body"/>
          </p:nvPr>
        </p:nvPicPr>
        <p:blipFill rotWithShape="1">
          <a:blip r:embed="rId4">
            <a:alphaModFix/>
          </a:blip>
          <a:srcRect b="0" l="0" r="0" t="0"/>
          <a:stretch/>
        </p:blipFill>
        <p:spPr>
          <a:xfrm>
            <a:off x="6738730" y="801893"/>
            <a:ext cx="4472609" cy="541167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18" name="Shape 418"/>
        <p:cNvGrpSpPr/>
        <p:nvPr/>
      </p:nvGrpSpPr>
      <p:grpSpPr>
        <a:xfrm>
          <a:off x="0" y="0"/>
          <a:ext cx="0" cy="0"/>
          <a:chOff x="0" y="0"/>
          <a:chExt cx="0" cy="0"/>
        </a:xfrm>
      </p:grpSpPr>
      <p:sp>
        <p:nvSpPr>
          <p:cNvPr id="419" name="Google Shape;41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Opdagelser</a:t>
            </a:r>
            <a:endParaRPr/>
          </a:p>
        </p:txBody>
      </p:sp>
      <p:sp>
        <p:nvSpPr>
          <p:cNvPr id="420" name="Google Shape;420;p42"/>
          <p:cNvSpPr txBox="1"/>
          <p:nvPr>
            <p:ph idx="1" type="body"/>
          </p:nvPr>
        </p:nvSpPr>
        <p:spPr>
          <a:xfrm>
            <a:off x="500270" y="1823668"/>
            <a:ext cx="4846982"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Jens Munk: Fanget i isen</a:t>
            </a:r>
            <a:endParaRPr/>
          </a:p>
          <a:p>
            <a:pPr indent="-228600" lvl="0" marL="228600" rtl="0" algn="l">
              <a:lnSpc>
                <a:spcPct val="90000"/>
              </a:lnSpc>
              <a:spcBef>
                <a:spcPts val="1000"/>
              </a:spcBef>
              <a:spcAft>
                <a:spcPts val="0"/>
              </a:spcAft>
              <a:buClr>
                <a:schemeClr val="dk1"/>
              </a:buClr>
              <a:buSzPts val="2800"/>
              <a:buChar char="•"/>
            </a:pPr>
            <a:r>
              <a:rPr lang="da-DK"/>
              <a:t>Problemstillinger.</a:t>
            </a:r>
            <a:endParaRPr/>
          </a:p>
          <a:p>
            <a:pPr indent="0" lvl="0" marL="0" rtl="0" algn="l">
              <a:lnSpc>
                <a:spcPct val="90000"/>
              </a:lnSpc>
              <a:spcBef>
                <a:spcPts val="1000"/>
              </a:spcBef>
              <a:spcAft>
                <a:spcPts val="0"/>
              </a:spcAft>
              <a:buClr>
                <a:schemeClr val="dk1"/>
              </a:buClr>
              <a:buSzPts val="2800"/>
              <a:buNone/>
            </a:pPr>
            <a:r>
              <a:rPr lang="da-DK"/>
              <a:t> </a:t>
            </a:r>
            <a:endParaRPr/>
          </a:p>
          <a:p>
            <a:pPr indent="0" lvl="0" marL="0" rtl="0" algn="l">
              <a:lnSpc>
                <a:spcPct val="90000"/>
              </a:lnSpc>
              <a:spcBef>
                <a:spcPts val="1000"/>
              </a:spcBef>
              <a:spcAft>
                <a:spcPts val="0"/>
              </a:spcAft>
              <a:buClr>
                <a:schemeClr val="dk1"/>
              </a:buClr>
              <a:buSzPts val="2800"/>
              <a:buNone/>
            </a:pPr>
            <a:r>
              <a:t/>
            </a:r>
            <a:endParaRPr/>
          </a:p>
        </p:txBody>
      </p:sp>
      <p:pic>
        <p:nvPicPr>
          <p:cNvPr id="421" name="Google Shape;421;p42"/>
          <p:cNvPicPr preferRelativeResize="0"/>
          <p:nvPr>
            <p:ph idx="2" type="body"/>
          </p:nvPr>
        </p:nvPicPr>
        <p:blipFill rotWithShape="1">
          <a:blip r:embed="rId4">
            <a:alphaModFix/>
          </a:blip>
          <a:srcRect b="5397" l="2260" r="2863" t="4653"/>
          <a:stretch/>
        </p:blipFill>
        <p:spPr>
          <a:xfrm>
            <a:off x="6172200" y="365125"/>
            <a:ext cx="5115340" cy="580988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26" name="Shape 426"/>
        <p:cNvGrpSpPr/>
        <p:nvPr/>
      </p:nvGrpSpPr>
      <p:grpSpPr>
        <a:xfrm>
          <a:off x="0" y="0"/>
          <a:ext cx="0" cy="0"/>
          <a:chOff x="0" y="0"/>
          <a:chExt cx="0" cy="0"/>
        </a:xfrm>
      </p:grpSpPr>
      <p:sp>
        <p:nvSpPr>
          <p:cNvPr id="427" name="Google Shape;427;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Opdagelser</a:t>
            </a:r>
            <a:endParaRPr/>
          </a:p>
        </p:txBody>
      </p:sp>
      <p:sp>
        <p:nvSpPr>
          <p:cNvPr id="428" name="Google Shape;428;p43"/>
          <p:cNvSpPr txBox="1"/>
          <p:nvPr>
            <p:ph idx="1" type="body"/>
          </p:nvPr>
        </p:nvSpPr>
        <p:spPr>
          <a:xfrm>
            <a:off x="500270" y="1823668"/>
            <a:ext cx="4846982"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da-DK"/>
              <a:t> </a:t>
            </a:r>
            <a:endParaRPr/>
          </a:p>
          <a:p>
            <a:pPr indent="0" lvl="0" marL="0" rtl="0" algn="l">
              <a:lnSpc>
                <a:spcPct val="90000"/>
              </a:lnSpc>
              <a:spcBef>
                <a:spcPts val="1000"/>
              </a:spcBef>
              <a:spcAft>
                <a:spcPts val="0"/>
              </a:spcAft>
              <a:buClr>
                <a:schemeClr val="dk1"/>
              </a:buClr>
              <a:buSzPct val="100000"/>
              <a:buNone/>
            </a:pPr>
            <a:r>
              <a:t/>
            </a:r>
            <a:endParaRPr/>
          </a:p>
        </p:txBody>
      </p:sp>
      <p:sp>
        <p:nvSpPr>
          <p:cNvPr id="429" name="Google Shape;429;p43"/>
          <p:cNvSpPr txBox="1"/>
          <p:nvPr>
            <p:ph idx="2" type="body"/>
          </p:nvPr>
        </p:nvSpPr>
        <p:spPr>
          <a:xfrm>
            <a:off x="5536096" y="1823668"/>
            <a:ext cx="5181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da-DK"/>
              <a:t>Tjek-på lektien -  Hvad nævnes i kapitlet:</a:t>
            </a:r>
            <a:endParaRPr/>
          </a:p>
          <a:p>
            <a:pPr indent="-228600" lvl="0" marL="228600" rtl="0" algn="l">
              <a:lnSpc>
                <a:spcPct val="90000"/>
              </a:lnSpc>
              <a:spcBef>
                <a:spcPts val="1000"/>
              </a:spcBef>
              <a:spcAft>
                <a:spcPts val="0"/>
              </a:spcAft>
              <a:buClr>
                <a:schemeClr val="dk1"/>
              </a:buClr>
              <a:buSzPct val="100000"/>
              <a:buChar char="•"/>
            </a:pPr>
            <a:r>
              <a:rPr lang="da-DK"/>
              <a:t>Historien som lærermester </a:t>
            </a:r>
            <a:endParaRPr/>
          </a:p>
          <a:p>
            <a:pPr indent="-228600" lvl="0" marL="228600" rtl="0" algn="l">
              <a:lnSpc>
                <a:spcPct val="90000"/>
              </a:lnSpc>
              <a:spcBef>
                <a:spcPts val="1000"/>
              </a:spcBef>
              <a:spcAft>
                <a:spcPts val="0"/>
              </a:spcAft>
              <a:buClr>
                <a:schemeClr val="dk1"/>
              </a:buClr>
              <a:buSzPct val="100000"/>
              <a:buChar char="•"/>
            </a:pPr>
            <a:r>
              <a:rPr lang="da-DK"/>
              <a:t>Historien som spejl eller perspektiv</a:t>
            </a:r>
            <a:endParaRPr/>
          </a:p>
          <a:p>
            <a:pPr indent="-228600" lvl="0" marL="228600" rtl="0" algn="l">
              <a:lnSpc>
                <a:spcPct val="90000"/>
              </a:lnSpc>
              <a:spcBef>
                <a:spcPts val="1000"/>
              </a:spcBef>
              <a:spcAft>
                <a:spcPts val="0"/>
              </a:spcAft>
              <a:buClr>
                <a:schemeClr val="dk1"/>
              </a:buClr>
              <a:buSzPct val="100000"/>
              <a:buChar char="•"/>
            </a:pPr>
            <a:r>
              <a:rPr lang="da-DK"/>
              <a:t>Plutokratisk historiebrug </a:t>
            </a:r>
            <a:endParaRPr/>
          </a:p>
          <a:p>
            <a:pPr indent="-228600" lvl="0" marL="228600" rtl="0" algn="l">
              <a:lnSpc>
                <a:spcPct val="90000"/>
              </a:lnSpc>
              <a:spcBef>
                <a:spcPts val="1000"/>
              </a:spcBef>
              <a:spcAft>
                <a:spcPts val="0"/>
              </a:spcAft>
              <a:buClr>
                <a:schemeClr val="dk1"/>
              </a:buClr>
              <a:buSzPct val="100000"/>
              <a:buChar char="•"/>
            </a:pPr>
            <a:r>
              <a:rPr lang="da-DK"/>
              <a:t>Politisk og ideologisk historiebrug</a:t>
            </a:r>
            <a:endParaRPr/>
          </a:p>
          <a:p>
            <a:pPr indent="-228600" lvl="0" marL="228600" rtl="0" algn="l">
              <a:lnSpc>
                <a:spcPct val="90000"/>
              </a:lnSpc>
              <a:spcBef>
                <a:spcPts val="1000"/>
              </a:spcBef>
              <a:spcAft>
                <a:spcPts val="0"/>
              </a:spcAft>
              <a:buClr>
                <a:schemeClr val="dk1"/>
              </a:buClr>
              <a:buSzPct val="100000"/>
              <a:buChar char="•"/>
            </a:pPr>
            <a:r>
              <a:rPr lang="da-DK"/>
              <a:t>Identitetsskabende historiebrug</a:t>
            </a:r>
            <a:endParaRPr/>
          </a:p>
          <a:p>
            <a:pPr indent="-228600" lvl="0" marL="228600" rtl="0" algn="l">
              <a:lnSpc>
                <a:spcPct val="90000"/>
              </a:lnSpc>
              <a:spcBef>
                <a:spcPts val="1000"/>
              </a:spcBef>
              <a:spcAft>
                <a:spcPts val="0"/>
              </a:spcAft>
              <a:buClr>
                <a:schemeClr val="dk1"/>
              </a:buClr>
              <a:buSzPct val="100000"/>
              <a:buChar char="•"/>
            </a:pPr>
            <a:r>
              <a:rPr lang="da-DK"/>
              <a:t>Kommerciel historiebrug</a:t>
            </a:r>
            <a:endParaRPr/>
          </a:p>
          <a:p>
            <a:pPr indent="-228600" lvl="0" marL="228600" rtl="0" algn="l">
              <a:lnSpc>
                <a:spcPct val="90000"/>
              </a:lnSpc>
              <a:spcBef>
                <a:spcPts val="1000"/>
              </a:spcBef>
              <a:spcAft>
                <a:spcPts val="0"/>
              </a:spcAft>
              <a:buClr>
                <a:schemeClr val="dk1"/>
              </a:buClr>
              <a:buSzPct val="100000"/>
              <a:buChar char="•"/>
            </a:pPr>
            <a:r>
              <a:rPr lang="da-DK"/>
              <a:t>Fordømmende historiebrug</a:t>
            </a:r>
            <a:endParaRPr/>
          </a:p>
          <a:p>
            <a:pPr indent="-228600" lvl="0" marL="228600" rtl="0" algn="l">
              <a:lnSpc>
                <a:spcPct val="90000"/>
              </a:lnSpc>
              <a:spcBef>
                <a:spcPts val="1000"/>
              </a:spcBef>
              <a:spcAft>
                <a:spcPts val="0"/>
              </a:spcAft>
              <a:buClr>
                <a:schemeClr val="dk1"/>
              </a:buClr>
              <a:buSzPct val="100000"/>
              <a:buChar char="•"/>
            </a:pPr>
            <a:r>
              <a:rPr lang="da-DK"/>
              <a:t>Videnskabelig historiebrug</a:t>
            </a:r>
            <a:endParaRPr/>
          </a:p>
        </p:txBody>
      </p:sp>
      <p:pic>
        <p:nvPicPr>
          <p:cNvPr id="430" name="Google Shape;430;p43"/>
          <p:cNvPicPr preferRelativeResize="0"/>
          <p:nvPr/>
        </p:nvPicPr>
        <p:blipFill rotWithShape="1">
          <a:blip r:embed="rId4">
            <a:alphaModFix/>
          </a:blip>
          <a:srcRect b="0" l="0" r="0" t="0"/>
          <a:stretch/>
        </p:blipFill>
        <p:spPr>
          <a:xfrm>
            <a:off x="199263" y="1649250"/>
            <a:ext cx="4853917" cy="470017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35" name="Shape 435"/>
        <p:cNvGrpSpPr/>
        <p:nvPr/>
      </p:nvGrpSpPr>
      <p:grpSpPr>
        <a:xfrm>
          <a:off x="0" y="0"/>
          <a:ext cx="0" cy="0"/>
          <a:chOff x="0" y="0"/>
          <a:chExt cx="0" cy="0"/>
        </a:xfrm>
      </p:grpSpPr>
      <p:sp>
        <p:nvSpPr>
          <p:cNvPr id="436" name="Google Shape;436;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Opdagelser</a:t>
            </a:r>
            <a:endParaRPr/>
          </a:p>
        </p:txBody>
      </p:sp>
      <p:sp>
        <p:nvSpPr>
          <p:cNvPr id="437" name="Google Shape;437;p44"/>
          <p:cNvSpPr txBox="1"/>
          <p:nvPr>
            <p:ph idx="1" type="body"/>
          </p:nvPr>
        </p:nvSpPr>
        <p:spPr>
          <a:xfrm>
            <a:off x="162338" y="1690688"/>
            <a:ext cx="5393635" cy="42131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600"/>
              <a:buNone/>
            </a:pPr>
            <a:r>
              <a:rPr lang="da-DK" sz="2600"/>
              <a:t>Historiebrug</a:t>
            </a:r>
            <a:endParaRPr/>
          </a:p>
          <a:p>
            <a:pPr indent="0" lvl="0" marL="0" rtl="0" algn="l">
              <a:lnSpc>
                <a:spcPct val="90000"/>
              </a:lnSpc>
              <a:spcBef>
                <a:spcPts val="1000"/>
              </a:spcBef>
              <a:spcAft>
                <a:spcPts val="0"/>
              </a:spcAft>
              <a:buClr>
                <a:schemeClr val="dk1"/>
              </a:buClr>
              <a:buSzPts val="2600"/>
              <a:buNone/>
            </a:pPr>
            <a:r>
              <a:rPr lang="da-DK" sz="2600"/>
              <a:t>Hvordan beskriver de to præsidenter:</a:t>
            </a:r>
            <a:endParaRPr/>
          </a:p>
          <a:p>
            <a:pPr indent="-228600" lvl="0" marL="228600" rtl="0" algn="l">
              <a:lnSpc>
                <a:spcPct val="90000"/>
              </a:lnSpc>
              <a:spcBef>
                <a:spcPts val="1000"/>
              </a:spcBef>
              <a:spcAft>
                <a:spcPts val="0"/>
              </a:spcAft>
              <a:buClr>
                <a:schemeClr val="dk1"/>
              </a:buClr>
              <a:buSzPts val="2600"/>
              <a:buChar char="•"/>
            </a:pPr>
            <a:r>
              <a:rPr lang="da-DK" sz="2600"/>
              <a:t>Christopher Columbus</a:t>
            </a:r>
            <a:endParaRPr/>
          </a:p>
          <a:p>
            <a:pPr indent="-228600" lvl="0" marL="228600" rtl="0" algn="l">
              <a:lnSpc>
                <a:spcPct val="90000"/>
              </a:lnSpc>
              <a:spcBef>
                <a:spcPts val="1000"/>
              </a:spcBef>
              <a:spcAft>
                <a:spcPts val="0"/>
              </a:spcAft>
              <a:buClr>
                <a:schemeClr val="dk1"/>
              </a:buClr>
              <a:buSzPts val="2600"/>
              <a:buChar char="•"/>
            </a:pPr>
            <a:r>
              <a:rPr lang="da-DK" sz="2600"/>
              <a:t>Spanien og Italiens roller</a:t>
            </a:r>
            <a:endParaRPr/>
          </a:p>
          <a:p>
            <a:pPr indent="-228600" lvl="0" marL="228600" rtl="0" algn="l">
              <a:lnSpc>
                <a:spcPct val="90000"/>
              </a:lnSpc>
              <a:spcBef>
                <a:spcPts val="1000"/>
              </a:spcBef>
              <a:spcAft>
                <a:spcPts val="0"/>
              </a:spcAft>
              <a:buClr>
                <a:schemeClr val="dk1"/>
              </a:buClr>
              <a:buSzPts val="2600"/>
              <a:buChar char="•"/>
            </a:pPr>
            <a:r>
              <a:rPr lang="da-DK" sz="2600"/>
              <a:t>Opdagelsernes betydning og konsekvenser</a:t>
            </a:r>
            <a:endParaRPr sz="2600"/>
          </a:p>
          <a:p>
            <a:pPr indent="0" lvl="0" marL="0" rtl="0" algn="l">
              <a:lnSpc>
                <a:spcPct val="90000"/>
              </a:lnSpc>
              <a:spcBef>
                <a:spcPts val="1000"/>
              </a:spcBef>
              <a:spcAft>
                <a:spcPts val="0"/>
              </a:spcAft>
              <a:buClr>
                <a:schemeClr val="dk1"/>
              </a:buClr>
              <a:buSzPts val="2600"/>
              <a:buNone/>
            </a:pPr>
            <a:r>
              <a:rPr lang="da-DK" sz="2600"/>
              <a:t>Hvilke historiebrug er der tale</a:t>
            </a:r>
            <a:endParaRPr/>
          </a:p>
          <a:p>
            <a:pPr indent="0" lvl="0" marL="0" rtl="0" algn="l">
              <a:lnSpc>
                <a:spcPct val="90000"/>
              </a:lnSpc>
              <a:spcBef>
                <a:spcPts val="1000"/>
              </a:spcBef>
              <a:spcAft>
                <a:spcPts val="0"/>
              </a:spcAft>
              <a:buClr>
                <a:schemeClr val="dk1"/>
              </a:buClr>
              <a:buSzPts val="2600"/>
              <a:buNone/>
            </a:pPr>
            <a:r>
              <a:rPr lang="da-DK" sz="2600"/>
              <a:t>om hos de to præsidenter?</a:t>
            </a:r>
            <a:endParaRPr/>
          </a:p>
          <a:p>
            <a:pPr indent="0" lvl="0" marL="0" rtl="0" algn="l">
              <a:lnSpc>
                <a:spcPct val="90000"/>
              </a:lnSpc>
              <a:spcBef>
                <a:spcPts val="1000"/>
              </a:spcBef>
              <a:spcAft>
                <a:spcPts val="0"/>
              </a:spcAft>
              <a:buClr>
                <a:schemeClr val="dk1"/>
              </a:buClr>
              <a:buSzPts val="2600"/>
              <a:buNone/>
            </a:pPr>
            <a:r>
              <a:rPr lang="da-DK" sz="2600"/>
              <a:t>Hvordan er jeres forståelse </a:t>
            </a:r>
            <a:endParaRPr/>
          </a:p>
          <a:p>
            <a:pPr indent="0" lvl="0" marL="0" rtl="0" algn="l">
              <a:lnSpc>
                <a:spcPct val="90000"/>
              </a:lnSpc>
              <a:spcBef>
                <a:spcPts val="1000"/>
              </a:spcBef>
              <a:spcAft>
                <a:spcPts val="0"/>
              </a:spcAft>
              <a:buClr>
                <a:schemeClr val="dk1"/>
              </a:buClr>
              <a:buSzPts val="2600"/>
              <a:buNone/>
            </a:pPr>
            <a:r>
              <a:rPr lang="da-DK" sz="2600"/>
              <a:t>af opdagelserne? </a:t>
            </a:r>
            <a:endParaRPr/>
          </a:p>
        </p:txBody>
      </p:sp>
      <p:pic>
        <p:nvPicPr>
          <p:cNvPr id="438" name="Google Shape;438;p44"/>
          <p:cNvPicPr preferRelativeResize="0"/>
          <p:nvPr>
            <p:ph idx="2" type="body"/>
          </p:nvPr>
        </p:nvPicPr>
        <p:blipFill rotWithShape="1">
          <a:blip r:embed="rId4">
            <a:alphaModFix/>
          </a:blip>
          <a:srcRect b="0" l="0" r="0" t="0"/>
          <a:stretch/>
        </p:blipFill>
        <p:spPr>
          <a:xfrm>
            <a:off x="7958962" y="278295"/>
            <a:ext cx="3394838" cy="4238833"/>
          </a:xfrm>
          <a:prstGeom prst="rect">
            <a:avLst/>
          </a:prstGeom>
          <a:noFill/>
          <a:ln>
            <a:noFill/>
          </a:ln>
        </p:spPr>
      </p:pic>
      <p:pic>
        <p:nvPicPr>
          <p:cNvPr id="439" name="Google Shape;439;p44"/>
          <p:cNvPicPr preferRelativeResize="0"/>
          <p:nvPr/>
        </p:nvPicPr>
        <p:blipFill rotWithShape="1">
          <a:blip r:embed="rId5">
            <a:alphaModFix/>
          </a:blip>
          <a:srcRect b="0" l="0" r="0" t="0"/>
          <a:stretch/>
        </p:blipFill>
        <p:spPr>
          <a:xfrm>
            <a:off x="5745487" y="1461051"/>
            <a:ext cx="3028484" cy="417402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44" name="Shape 444"/>
        <p:cNvGrpSpPr/>
        <p:nvPr/>
      </p:nvGrpSpPr>
      <p:grpSpPr>
        <a:xfrm>
          <a:off x="0" y="0"/>
          <a:ext cx="0" cy="0"/>
          <a:chOff x="0" y="0"/>
          <a:chExt cx="0" cy="0"/>
        </a:xfrm>
      </p:grpSpPr>
      <p:sp>
        <p:nvSpPr>
          <p:cNvPr id="445" name="Google Shape;445;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Opdagelser</a:t>
            </a:r>
            <a:endParaRPr/>
          </a:p>
        </p:txBody>
      </p:sp>
      <p:sp>
        <p:nvSpPr>
          <p:cNvPr id="446" name="Google Shape;446;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Hvem bliver skrevet ind i historien?</a:t>
            </a:r>
            <a:endParaRPr/>
          </a:p>
          <a:p>
            <a:pPr indent="-228600" lvl="0" marL="228600" rtl="0" algn="l">
              <a:lnSpc>
                <a:spcPct val="90000"/>
              </a:lnSpc>
              <a:spcBef>
                <a:spcPts val="1000"/>
              </a:spcBef>
              <a:spcAft>
                <a:spcPts val="0"/>
              </a:spcAft>
              <a:buClr>
                <a:schemeClr val="dk1"/>
              </a:buClr>
              <a:buSzPts val="2800"/>
              <a:buChar char="•"/>
            </a:pPr>
            <a:r>
              <a:rPr lang="da-DK"/>
              <a:t>Reflekter og diskuter spørgsmålene om Columbus, opdagelserne og historieskrivningen.</a:t>
            </a:r>
            <a:endParaRPr/>
          </a:p>
          <a:p>
            <a:pPr indent="0" lvl="0" marL="0" rtl="0" algn="l">
              <a:lnSpc>
                <a:spcPct val="90000"/>
              </a:lnSpc>
              <a:spcBef>
                <a:spcPts val="1000"/>
              </a:spcBef>
              <a:spcAft>
                <a:spcPts val="0"/>
              </a:spcAft>
              <a:buClr>
                <a:schemeClr val="dk1"/>
              </a:buClr>
              <a:buSzPts val="2800"/>
              <a:buNone/>
            </a:pPr>
            <a:r>
              <a:t/>
            </a:r>
            <a:endParaRPr/>
          </a:p>
        </p:txBody>
      </p:sp>
      <p:pic>
        <p:nvPicPr>
          <p:cNvPr id="447" name="Google Shape;447;p45"/>
          <p:cNvPicPr preferRelativeResize="0"/>
          <p:nvPr>
            <p:ph idx="2" type="body"/>
          </p:nvPr>
        </p:nvPicPr>
        <p:blipFill rotWithShape="1">
          <a:blip r:embed="rId4">
            <a:alphaModFix/>
          </a:blip>
          <a:srcRect b="0" l="0" r="0" t="0"/>
          <a:stretch/>
        </p:blipFill>
        <p:spPr>
          <a:xfrm>
            <a:off x="6236836" y="831712"/>
            <a:ext cx="5259979" cy="500255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52" name="Shape 452"/>
        <p:cNvGrpSpPr/>
        <p:nvPr/>
      </p:nvGrpSpPr>
      <p:grpSpPr>
        <a:xfrm>
          <a:off x="0" y="0"/>
          <a:ext cx="0" cy="0"/>
          <a:chOff x="0" y="0"/>
          <a:chExt cx="0" cy="0"/>
        </a:xfrm>
      </p:grpSpPr>
      <p:sp>
        <p:nvSpPr>
          <p:cNvPr id="453" name="Google Shape;453;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Opdagelser</a:t>
            </a:r>
            <a:endParaRPr/>
          </a:p>
        </p:txBody>
      </p:sp>
      <p:sp>
        <p:nvSpPr>
          <p:cNvPr id="454" name="Google Shape;454;p4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Opsummering inklusiv historiebrug</a:t>
            </a:r>
            <a:endParaRPr/>
          </a:p>
          <a:p>
            <a:pPr indent="-228600" lvl="0" marL="228600" rtl="0" algn="l">
              <a:lnSpc>
                <a:spcPct val="90000"/>
              </a:lnSpc>
              <a:spcBef>
                <a:spcPts val="1000"/>
              </a:spcBef>
              <a:spcAft>
                <a:spcPts val="0"/>
              </a:spcAft>
              <a:buClr>
                <a:schemeClr val="dk1"/>
              </a:buClr>
              <a:buSzPts val="2800"/>
              <a:buChar char="•"/>
            </a:pPr>
            <a:r>
              <a:rPr lang="da-DK"/>
              <a:t>Hvad har vi ellers lært</a:t>
            </a:r>
            <a:endParaRPr/>
          </a:p>
          <a:p>
            <a:pPr indent="0" lvl="0" marL="0" rtl="0" algn="l">
              <a:lnSpc>
                <a:spcPct val="90000"/>
              </a:lnSpc>
              <a:spcBef>
                <a:spcPts val="1000"/>
              </a:spcBef>
              <a:spcAft>
                <a:spcPts val="0"/>
              </a:spcAft>
              <a:buClr>
                <a:schemeClr val="dk1"/>
              </a:buClr>
              <a:buSzPts val="2800"/>
              <a:buNone/>
            </a:pPr>
            <a:r>
              <a:rPr lang="da-DK"/>
              <a:t>idag?</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55" name="Google Shape;455;p46"/>
          <p:cNvPicPr preferRelativeResize="0"/>
          <p:nvPr>
            <p:ph idx="2" type="body"/>
          </p:nvPr>
        </p:nvPicPr>
        <p:blipFill rotWithShape="1">
          <a:blip r:embed="rId4">
            <a:alphaModFix/>
          </a:blip>
          <a:srcRect b="13928" l="14687" r="14577" t="13648"/>
          <a:stretch/>
        </p:blipFill>
        <p:spPr>
          <a:xfrm>
            <a:off x="7101508" y="365125"/>
            <a:ext cx="4164496" cy="2842592"/>
          </a:xfrm>
          <a:prstGeom prst="rect">
            <a:avLst/>
          </a:prstGeom>
          <a:noFill/>
          <a:ln>
            <a:noFill/>
          </a:ln>
        </p:spPr>
      </p:pic>
      <p:pic>
        <p:nvPicPr>
          <p:cNvPr id="456" name="Google Shape;456;p46"/>
          <p:cNvPicPr preferRelativeResize="0"/>
          <p:nvPr/>
        </p:nvPicPr>
        <p:blipFill rotWithShape="1">
          <a:blip r:embed="rId5">
            <a:alphaModFix/>
          </a:blip>
          <a:srcRect b="5824" l="35971" r="36459" t="17123"/>
          <a:stretch/>
        </p:blipFill>
        <p:spPr>
          <a:xfrm>
            <a:off x="4591878" y="1620078"/>
            <a:ext cx="2523340" cy="4721087"/>
          </a:xfrm>
          <a:prstGeom prst="rect">
            <a:avLst/>
          </a:prstGeom>
          <a:noFill/>
          <a:ln>
            <a:noFill/>
          </a:ln>
        </p:spPr>
      </p:pic>
      <p:pic>
        <p:nvPicPr>
          <p:cNvPr id="457" name="Google Shape;457;p46"/>
          <p:cNvPicPr preferRelativeResize="0"/>
          <p:nvPr/>
        </p:nvPicPr>
        <p:blipFill rotWithShape="1">
          <a:blip r:embed="rId6">
            <a:alphaModFix/>
          </a:blip>
          <a:srcRect b="0" l="47658" r="958" t="0"/>
          <a:stretch/>
        </p:blipFill>
        <p:spPr>
          <a:xfrm>
            <a:off x="7195102" y="3079226"/>
            <a:ext cx="2743200" cy="326193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62" name="Shape 462"/>
        <p:cNvGrpSpPr/>
        <p:nvPr/>
      </p:nvGrpSpPr>
      <p:grpSpPr>
        <a:xfrm>
          <a:off x="0" y="0"/>
          <a:ext cx="0" cy="0"/>
          <a:chOff x="0" y="0"/>
          <a:chExt cx="0" cy="0"/>
        </a:xfrm>
      </p:grpSpPr>
      <p:sp>
        <p:nvSpPr>
          <p:cNvPr id="463" name="Google Shape;46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br>
              <a:rPr b="1" lang="da-DK" sz="4800">
                <a:latin typeface="Calibri"/>
                <a:ea typeface="Calibri"/>
                <a:cs typeface="Calibri"/>
                <a:sym typeface="Calibri"/>
              </a:rPr>
            </a:br>
            <a:r>
              <a:rPr b="1" lang="da-DK" sz="1200">
                <a:latin typeface="Calibri"/>
                <a:ea typeface="Calibri"/>
                <a:cs typeface="Calibri"/>
                <a:sym typeface="Calibri"/>
              </a:rPr>
              <a:t>Modul 8</a:t>
            </a:r>
            <a:endParaRPr b="1" sz="1200">
              <a:latin typeface="Calibri"/>
              <a:ea typeface="Calibri"/>
              <a:cs typeface="Calibri"/>
              <a:sym typeface="Calibri"/>
            </a:endParaRPr>
          </a:p>
        </p:txBody>
      </p:sp>
      <p:sp>
        <p:nvSpPr>
          <p:cNvPr id="464" name="Google Shape;464;p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Kort om handelskompagnier</a:t>
            </a:r>
            <a:endParaRPr/>
          </a:p>
          <a:p>
            <a:pPr indent="-228600" lvl="0" marL="228600" rtl="0" algn="l">
              <a:lnSpc>
                <a:spcPct val="90000"/>
              </a:lnSpc>
              <a:spcBef>
                <a:spcPts val="1000"/>
              </a:spcBef>
              <a:spcAft>
                <a:spcPts val="0"/>
              </a:spcAft>
              <a:buClr>
                <a:schemeClr val="dk1"/>
              </a:buClr>
              <a:buSzPts val="2800"/>
              <a:buChar char="•"/>
            </a:pPr>
            <a:r>
              <a:rPr lang="da-DK"/>
              <a:t>Kort om tendenser</a:t>
            </a:r>
            <a:endParaRPr/>
          </a:p>
          <a:p>
            <a:pPr indent="-228600" lvl="0" marL="228600" rtl="0" algn="l">
              <a:lnSpc>
                <a:spcPct val="90000"/>
              </a:lnSpc>
              <a:spcBef>
                <a:spcPts val="1000"/>
              </a:spcBef>
              <a:spcAft>
                <a:spcPts val="0"/>
              </a:spcAft>
              <a:buClr>
                <a:schemeClr val="dk1"/>
              </a:buClr>
              <a:buSzPts val="2800"/>
              <a:buChar char="•"/>
            </a:pPr>
            <a:r>
              <a:rPr lang="da-DK"/>
              <a:t>Kildeanalyse. Ludvig Holberg – Jens Munk &amp; Ove Giedde</a:t>
            </a:r>
            <a:endParaRPr/>
          </a:p>
          <a:p>
            <a:pPr indent="-228600" lvl="0" marL="228600" rtl="0" algn="l">
              <a:lnSpc>
                <a:spcPct val="90000"/>
              </a:lnSpc>
              <a:spcBef>
                <a:spcPts val="1000"/>
              </a:spcBef>
              <a:spcAft>
                <a:spcPts val="0"/>
              </a:spcAft>
              <a:buClr>
                <a:schemeClr val="dk1"/>
              </a:buClr>
              <a:buSzPts val="2800"/>
              <a:buChar char="•"/>
            </a:pPr>
            <a:r>
              <a:rPr lang="da-DK"/>
              <a:t>Fremlæggelse i plenum</a:t>
            </a:r>
            <a:endParaRPr/>
          </a:p>
          <a:p>
            <a:pPr indent="-228600" lvl="0" marL="228600" rtl="0" algn="l">
              <a:lnSpc>
                <a:spcPct val="90000"/>
              </a:lnSpc>
              <a:spcBef>
                <a:spcPts val="1000"/>
              </a:spcBef>
              <a:spcAft>
                <a:spcPts val="0"/>
              </a:spcAft>
              <a:buClr>
                <a:schemeClr val="dk1"/>
              </a:buClr>
              <a:buSzPts val="2800"/>
              <a:buChar char="•"/>
            </a:pPr>
            <a:r>
              <a:rPr lang="da-DK"/>
              <a:t>Opsummering</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65" name="Google Shape;465;p47"/>
          <p:cNvPicPr preferRelativeResize="0"/>
          <p:nvPr>
            <p:ph idx="2" type="body"/>
          </p:nvPr>
        </p:nvPicPr>
        <p:blipFill rotWithShape="1">
          <a:blip r:embed="rId4">
            <a:alphaModFix/>
          </a:blip>
          <a:srcRect b="0" l="0" r="0" t="0"/>
          <a:stretch/>
        </p:blipFill>
        <p:spPr>
          <a:xfrm>
            <a:off x="6429773" y="1547328"/>
            <a:ext cx="3827410" cy="479433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70" name="Shape 470"/>
        <p:cNvGrpSpPr/>
        <p:nvPr/>
      </p:nvGrpSpPr>
      <p:grpSpPr>
        <a:xfrm>
          <a:off x="0" y="0"/>
          <a:ext cx="0" cy="0"/>
          <a:chOff x="0" y="0"/>
          <a:chExt cx="0" cy="0"/>
        </a:xfrm>
      </p:grpSpPr>
      <p:sp>
        <p:nvSpPr>
          <p:cNvPr id="471" name="Google Shape;471;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472" name="Google Shape;472;p48"/>
          <p:cNvSpPr txBox="1"/>
          <p:nvPr>
            <p:ph idx="2" type="body"/>
          </p:nvPr>
        </p:nvSpPr>
        <p:spPr>
          <a:xfrm>
            <a:off x="4412974" y="1802572"/>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da-DK"/>
              <a:t>Ostindisk Kompagni</a:t>
            </a:r>
            <a:endParaRPr/>
          </a:p>
          <a:p>
            <a:pPr indent="-228600" lvl="0" marL="228600" rtl="0" algn="l">
              <a:lnSpc>
                <a:spcPct val="90000"/>
              </a:lnSpc>
              <a:spcBef>
                <a:spcPts val="1000"/>
              </a:spcBef>
              <a:spcAft>
                <a:spcPts val="0"/>
              </a:spcAft>
              <a:buClr>
                <a:schemeClr val="dk1"/>
              </a:buClr>
              <a:buSzPts val="2800"/>
              <a:buChar char="•"/>
            </a:pPr>
            <a:r>
              <a:rPr lang="da-DK"/>
              <a:t>Vestindisk-Guineisk Kompagni</a:t>
            </a:r>
            <a:endParaRPr/>
          </a:p>
          <a:p>
            <a:pPr indent="-228600" lvl="0" marL="228600" rtl="0" algn="l">
              <a:lnSpc>
                <a:spcPct val="90000"/>
              </a:lnSpc>
              <a:spcBef>
                <a:spcPts val="1000"/>
              </a:spcBef>
              <a:spcAft>
                <a:spcPts val="0"/>
              </a:spcAft>
              <a:buClr>
                <a:schemeClr val="dk1"/>
              </a:buClr>
              <a:buSzPts val="2800"/>
              <a:buChar char="•"/>
            </a:pPr>
            <a:r>
              <a:rPr lang="da-DK"/>
              <a:t>Islandske Handelskompagni</a:t>
            </a:r>
            <a:endParaRPr/>
          </a:p>
        </p:txBody>
      </p:sp>
      <p:sp>
        <p:nvSpPr>
          <p:cNvPr id="473" name="Google Shape;473;p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Handelskompagnier</a:t>
            </a:r>
            <a:endParaRPr/>
          </a:p>
          <a:p>
            <a:pPr indent="-228600" lvl="0" marL="228600" rtl="0" algn="l">
              <a:lnSpc>
                <a:spcPct val="90000"/>
              </a:lnSpc>
              <a:spcBef>
                <a:spcPts val="1000"/>
              </a:spcBef>
              <a:spcAft>
                <a:spcPts val="0"/>
              </a:spcAft>
              <a:buClr>
                <a:schemeClr val="dk1"/>
              </a:buClr>
              <a:buSzPts val="2800"/>
              <a:buChar char="•"/>
            </a:pPr>
            <a:r>
              <a:rPr lang="da-DK"/>
              <a:t>Christian d. 4</a:t>
            </a:r>
            <a:endParaRPr/>
          </a:p>
          <a:p>
            <a:pPr indent="-228600" lvl="0" marL="228600" rtl="0" algn="l">
              <a:lnSpc>
                <a:spcPct val="90000"/>
              </a:lnSpc>
              <a:spcBef>
                <a:spcPts val="1000"/>
              </a:spcBef>
              <a:spcAft>
                <a:spcPts val="0"/>
              </a:spcAft>
              <a:buClr>
                <a:schemeClr val="dk1"/>
              </a:buClr>
              <a:buSzPts val="2800"/>
              <a:buChar char="•"/>
            </a:pPr>
            <a:r>
              <a:rPr lang="da-DK"/>
              <a:t>Hollandsk opfindelse</a:t>
            </a:r>
            <a:endParaRPr/>
          </a:p>
          <a:p>
            <a:pPr indent="-228600" lvl="0" marL="228600" rtl="0" algn="l">
              <a:lnSpc>
                <a:spcPct val="90000"/>
              </a:lnSpc>
              <a:spcBef>
                <a:spcPts val="1000"/>
              </a:spcBef>
              <a:spcAft>
                <a:spcPts val="0"/>
              </a:spcAft>
              <a:buClr>
                <a:schemeClr val="dk1"/>
              </a:buClr>
              <a:buSzPts val="2800"/>
              <a:buChar char="•"/>
            </a:pPr>
            <a:r>
              <a:rPr lang="da-DK"/>
              <a:t>Opbygning</a:t>
            </a:r>
            <a:endParaRPr/>
          </a:p>
          <a:p>
            <a:pPr indent="-228600" lvl="0" marL="228600" rtl="0" algn="l">
              <a:lnSpc>
                <a:spcPct val="90000"/>
              </a:lnSpc>
              <a:spcBef>
                <a:spcPts val="1000"/>
              </a:spcBef>
              <a:spcAft>
                <a:spcPts val="0"/>
              </a:spcAft>
              <a:buClr>
                <a:schemeClr val="dk1"/>
              </a:buClr>
              <a:buSzPts val="2800"/>
              <a:buChar char="•"/>
            </a:pPr>
            <a:r>
              <a:rPr lang="da-DK"/>
              <a:t>Oktrojer</a:t>
            </a:r>
            <a:endParaRPr/>
          </a:p>
          <a:p>
            <a:pPr indent="-228600" lvl="0" marL="228600" rtl="0" algn="l">
              <a:lnSpc>
                <a:spcPct val="90000"/>
              </a:lnSpc>
              <a:spcBef>
                <a:spcPts val="1000"/>
              </a:spcBef>
              <a:spcAft>
                <a:spcPts val="0"/>
              </a:spcAft>
              <a:buClr>
                <a:schemeClr val="dk1"/>
              </a:buClr>
              <a:buSzPts val="2800"/>
              <a:buChar char="•"/>
            </a:pPr>
            <a:r>
              <a:rPr lang="da-DK"/>
              <a:t>Privat &amp; kongemagt</a:t>
            </a:r>
            <a:endParaRPr/>
          </a:p>
          <a:p>
            <a:pPr indent="-228600" lvl="0" marL="228600" rtl="0" algn="l">
              <a:lnSpc>
                <a:spcPct val="90000"/>
              </a:lnSpc>
              <a:spcBef>
                <a:spcPts val="1000"/>
              </a:spcBef>
              <a:spcAft>
                <a:spcPts val="0"/>
              </a:spcAft>
              <a:buClr>
                <a:schemeClr val="dk1"/>
              </a:buClr>
              <a:buSzPts val="2800"/>
              <a:buChar char="•"/>
            </a:pPr>
            <a:r>
              <a:rPr lang="da-DK"/>
              <a:t>Aktieselskaber</a:t>
            </a:r>
            <a:endParaRPr/>
          </a:p>
        </p:txBody>
      </p:sp>
      <p:pic>
        <p:nvPicPr>
          <p:cNvPr id="474" name="Google Shape;474;p48"/>
          <p:cNvPicPr preferRelativeResize="0"/>
          <p:nvPr/>
        </p:nvPicPr>
        <p:blipFill rotWithShape="1">
          <a:blip r:embed="rId4">
            <a:alphaModFix/>
          </a:blip>
          <a:srcRect b="0" l="0" r="0" t="0"/>
          <a:stretch/>
        </p:blipFill>
        <p:spPr>
          <a:xfrm>
            <a:off x="7344752" y="3383677"/>
            <a:ext cx="3803904" cy="261518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79" name="Shape 479"/>
        <p:cNvGrpSpPr/>
        <p:nvPr/>
      </p:nvGrpSpPr>
      <p:grpSpPr>
        <a:xfrm>
          <a:off x="0" y="0"/>
          <a:ext cx="0" cy="0"/>
          <a:chOff x="0" y="0"/>
          <a:chExt cx="0" cy="0"/>
        </a:xfrm>
      </p:grpSpPr>
      <p:sp>
        <p:nvSpPr>
          <p:cNvPr id="480" name="Google Shape;48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481" name="Google Shape;481;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Tendens</a:t>
            </a:r>
            <a:endParaRPr/>
          </a:p>
          <a:p>
            <a:pPr indent="-228600" lvl="0" marL="228600" rtl="0" algn="l">
              <a:lnSpc>
                <a:spcPct val="90000"/>
              </a:lnSpc>
              <a:spcBef>
                <a:spcPts val="1000"/>
              </a:spcBef>
              <a:spcAft>
                <a:spcPts val="0"/>
              </a:spcAft>
              <a:buClr>
                <a:schemeClr val="dk1"/>
              </a:buClr>
              <a:buSzPts val="2800"/>
              <a:buChar char="•"/>
            </a:pPr>
            <a:r>
              <a:rPr lang="da-DK"/>
              <a:t>Holdning(er) er tydelige</a:t>
            </a:r>
            <a:endParaRPr/>
          </a:p>
          <a:p>
            <a:pPr indent="-228600" lvl="0" marL="228600" rtl="0" algn="l">
              <a:lnSpc>
                <a:spcPct val="90000"/>
              </a:lnSpc>
              <a:spcBef>
                <a:spcPts val="1000"/>
              </a:spcBef>
              <a:spcAft>
                <a:spcPts val="0"/>
              </a:spcAft>
              <a:buClr>
                <a:schemeClr val="dk1"/>
              </a:buClr>
              <a:buSzPts val="2800"/>
              <a:buChar char="•"/>
            </a:pPr>
            <a:r>
              <a:rPr lang="da-DK"/>
              <a:t>Tydeligt synspunkt/vinkling</a:t>
            </a:r>
            <a:endParaRPr/>
          </a:p>
          <a:p>
            <a:pPr indent="-228600" lvl="0" marL="228600" rtl="0" algn="l">
              <a:lnSpc>
                <a:spcPct val="90000"/>
              </a:lnSpc>
              <a:spcBef>
                <a:spcPts val="1000"/>
              </a:spcBef>
              <a:spcAft>
                <a:spcPts val="0"/>
              </a:spcAft>
              <a:buClr>
                <a:schemeClr val="dk1"/>
              </a:buClr>
              <a:buSzPts val="2800"/>
              <a:buChar char="•"/>
            </a:pPr>
            <a:r>
              <a:rPr lang="da-DK"/>
              <a:t>”Svage” beretninger/stærke ”levn”</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i="1"/>
          </a:p>
        </p:txBody>
      </p:sp>
      <p:pic>
        <p:nvPicPr>
          <p:cNvPr id="482" name="Google Shape;482;p49"/>
          <p:cNvPicPr preferRelativeResize="0"/>
          <p:nvPr>
            <p:ph idx="2" type="body"/>
          </p:nvPr>
        </p:nvPicPr>
        <p:blipFill rotWithShape="1">
          <a:blip r:embed="rId4">
            <a:alphaModFix/>
          </a:blip>
          <a:srcRect b="0" l="0" r="0" t="0"/>
          <a:stretch/>
        </p:blipFill>
        <p:spPr>
          <a:xfrm>
            <a:off x="7478195" y="278296"/>
            <a:ext cx="3527450" cy="3324432"/>
          </a:xfrm>
          <a:prstGeom prst="rect">
            <a:avLst/>
          </a:prstGeom>
          <a:noFill/>
          <a:ln>
            <a:noFill/>
          </a:ln>
        </p:spPr>
      </p:pic>
      <p:pic>
        <p:nvPicPr>
          <p:cNvPr id="483" name="Google Shape;483;p49"/>
          <p:cNvPicPr preferRelativeResize="0"/>
          <p:nvPr/>
        </p:nvPicPr>
        <p:blipFill rotWithShape="1">
          <a:blip r:embed="rId5">
            <a:alphaModFix/>
          </a:blip>
          <a:srcRect b="0" l="0" r="0" t="0"/>
          <a:stretch/>
        </p:blipFill>
        <p:spPr>
          <a:xfrm>
            <a:off x="6079326" y="278296"/>
            <a:ext cx="5274474" cy="4923320"/>
          </a:xfrm>
          <a:prstGeom prst="rect">
            <a:avLst/>
          </a:prstGeom>
          <a:noFill/>
          <a:ln>
            <a:noFill/>
          </a:ln>
        </p:spPr>
      </p:pic>
      <p:pic>
        <p:nvPicPr>
          <p:cNvPr id="484" name="Google Shape;484;p49"/>
          <p:cNvPicPr preferRelativeResize="0"/>
          <p:nvPr/>
        </p:nvPicPr>
        <p:blipFill rotWithShape="1">
          <a:blip r:embed="rId6">
            <a:alphaModFix/>
          </a:blip>
          <a:srcRect b="0" l="0" r="0" t="0"/>
          <a:stretch/>
        </p:blipFill>
        <p:spPr>
          <a:xfrm>
            <a:off x="6503341" y="497095"/>
            <a:ext cx="4430388" cy="4135921"/>
          </a:xfrm>
          <a:prstGeom prst="rect">
            <a:avLst/>
          </a:prstGeom>
          <a:noFill/>
          <a:ln>
            <a:noFill/>
          </a:ln>
        </p:spPr>
      </p:pic>
      <p:pic>
        <p:nvPicPr>
          <p:cNvPr id="485" name="Google Shape;485;p49"/>
          <p:cNvPicPr preferRelativeResize="0"/>
          <p:nvPr/>
        </p:nvPicPr>
        <p:blipFill rotWithShape="1">
          <a:blip r:embed="rId7">
            <a:alphaModFix/>
          </a:blip>
          <a:srcRect b="0" l="0" r="0" t="0"/>
          <a:stretch/>
        </p:blipFill>
        <p:spPr>
          <a:xfrm>
            <a:off x="5209824" y="1626878"/>
            <a:ext cx="5795821" cy="5072407"/>
          </a:xfrm>
          <a:prstGeom prst="rect">
            <a:avLst/>
          </a:prstGeom>
          <a:noFill/>
          <a:ln>
            <a:noFill/>
          </a:ln>
        </p:spPr>
      </p:pic>
      <p:pic>
        <p:nvPicPr>
          <p:cNvPr id="486" name="Google Shape;486;p49"/>
          <p:cNvPicPr preferRelativeResize="0"/>
          <p:nvPr/>
        </p:nvPicPr>
        <p:blipFill rotWithShape="1">
          <a:blip r:embed="rId8">
            <a:alphaModFix/>
          </a:blip>
          <a:srcRect b="0" l="0" r="0" t="0"/>
          <a:stretch/>
        </p:blipFill>
        <p:spPr>
          <a:xfrm>
            <a:off x="5919961" y="1253055"/>
            <a:ext cx="5185523" cy="49632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86"/>
                                        </p:tgtEl>
                                      </p:cBhvr>
                                    </p:animEffect>
                                    <p:set>
                                      <p:cBhvr>
                                        <p:cTn dur="1" fill="hold">
                                          <p:stCondLst>
                                            <p:cond delay="500"/>
                                          </p:stCondLst>
                                        </p:cTn>
                                        <p:tgtEl>
                                          <p:spTgt spid="4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8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25" name="Shape 125"/>
        <p:cNvGrpSpPr/>
        <p:nvPr/>
      </p:nvGrpSpPr>
      <p:grpSpPr>
        <a:xfrm>
          <a:off x="0" y="0"/>
          <a:ext cx="0" cy="0"/>
          <a:chOff x="0" y="0"/>
          <a:chExt cx="0" cy="0"/>
        </a:xfrm>
      </p:grpSpPr>
      <p:sp>
        <p:nvSpPr>
          <p:cNvPr id="126" name="Google Shape;12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pic>
        <p:nvPicPr>
          <p:cNvPr id="127" name="Google Shape;127;p5"/>
          <p:cNvPicPr preferRelativeResize="0"/>
          <p:nvPr>
            <p:ph idx="1" type="body"/>
          </p:nvPr>
        </p:nvPicPr>
        <p:blipFill rotWithShape="1">
          <a:blip r:embed="rId4">
            <a:alphaModFix/>
          </a:blip>
          <a:srcRect b="0" l="0" r="0" t="0"/>
          <a:stretch/>
        </p:blipFill>
        <p:spPr>
          <a:xfrm>
            <a:off x="212558" y="1690688"/>
            <a:ext cx="6645442" cy="4552128"/>
          </a:xfrm>
          <a:prstGeom prst="rect">
            <a:avLst/>
          </a:prstGeom>
          <a:noFill/>
          <a:ln>
            <a:noFill/>
          </a:ln>
        </p:spPr>
      </p:pic>
      <p:sp>
        <p:nvSpPr>
          <p:cNvPr id="128" name="Google Shape;128;p5"/>
          <p:cNvSpPr txBox="1"/>
          <p:nvPr>
            <p:ph idx="2" type="body"/>
          </p:nvPr>
        </p:nvSpPr>
        <p:spPr>
          <a:xfrm>
            <a:off x="6997148" y="1825625"/>
            <a:ext cx="4356652" cy="433663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da-DK"/>
              <a:t>Hvem var Christian d. 4?</a:t>
            </a:r>
            <a:endParaRPr/>
          </a:p>
          <a:p>
            <a:pPr indent="-228600" lvl="0" marL="228600" rtl="0" algn="l">
              <a:lnSpc>
                <a:spcPct val="90000"/>
              </a:lnSpc>
              <a:spcBef>
                <a:spcPts val="1000"/>
              </a:spcBef>
              <a:spcAft>
                <a:spcPts val="0"/>
              </a:spcAft>
              <a:buClr>
                <a:schemeClr val="dk1"/>
              </a:buClr>
              <a:buSzPts val="2800"/>
              <a:buChar char="•"/>
            </a:pPr>
            <a:r>
              <a:rPr lang="da-DK"/>
              <a:t>1577-1648 (konge af Danmark og Norge fra 1596)</a:t>
            </a:r>
            <a:endParaRPr/>
          </a:p>
          <a:p>
            <a:pPr indent="-228600" lvl="0" marL="228600" rtl="0" algn="l">
              <a:lnSpc>
                <a:spcPct val="90000"/>
              </a:lnSpc>
              <a:spcBef>
                <a:spcPts val="1000"/>
              </a:spcBef>
              <a:spcAft>
                <a:spcPts val="0"/>
              </a:spcAft>
              <a:buClr>
                <a:schemeClr val="dk1"/>
              </a:buClr>
              <a:buSzPts val="2800"/>
              <a:buChar char="•"/>
            </a:pPr>
            <a:r>
              <a:rPr lang="da-DK"/>
              <a:t>Renæssancekonge</a:t>
            </a:r>
            <a:endParaRPr/>
          </a:p>
          <a:p>
            <a:pPr indent="-228600" lvl="0" marL="228600" rtl="0" algn="l">
              <a:lnSpc>
                <a:spcPct val="90000"/>
              </a:lnSpc>
              <a:spcBef>
                <a:spcPts val="1000"/>
              </a:spcBef>
              <a:spcAft>
                <a:spcPts val="0"/>
              </a:spcAft>
              <a:buClr>
                <a:schemeClr val="dk1"/>
              </a:buClr>
              <a:buSzPts val="2800"/>
              <a:buChar char="•"/>
            </a:pPr>
            <a:r>
              <a:rPr lang="da-DK"/>
              <a:t>Merkantilistisk entreprenør</a:t>
            </a:r>
            <a:endParaRPr/>
          </a:p>
          <a:p>
            <a:pPr indent="-228600" lvl="0" marL="228600" rtl="0" algn="l">
              <a:lnSpc>
                <a:spcPct val="90000"/>
              </a:lnSpc>
              <a:spcBef>
                <a:spcPts val="1000"/>
              </a:spcBef>
              <a:spcAft>
                <a:spcPts val="0"/>
              </a:spcAft>
              <a:buClr>
                <a:schemeClr val="dk1"/>
              </a:buClr>
              <a:buSzPts val="2800"/>
              <a:buChar char="•"/>
            </a:pPr>
            <a:r>
              <a:rPr lang="da-DK"/>
              <a:t>Fuld af stormagtsdrømme</a:t>
            </a:r>
            <a:endParaRPr/>
          </a:p>
          <a:p>
            <a:pPr indent="-228600" lvl="0" marL="228600" rtl="0" algn="l">
              <a:lnSpc>
                <a:spcPct val="90000"/>
              </a:lnSpc>
              <a:spcBef>
                <a:spcPts val="1000"/>
              </a:spcBef>
              <a:spcAft>
                <a:spcPts val="0"/>
              </a:spcAft>
              <a:buClr>
                <a:schemeClr val="dk1"/>
              </a:buClr>
              <a:buSzPts val="2800"/>
              <a:buChar char="•"/>
            </a:pPr>
            <a:r>
              <a:rPr lang="da-DK"/>
              <a:t>Deltog i ekspeditioner og søslag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91" name="Shape 491"/>
        <p:cNvGrpSpPr/>
        <p:nvPr/>
      </p:nvGrpSpPr>
      <p:grpSpPr>
        <a:xfrm>
          <a:off x="0" y="0"/>
          <a:ext cx="0" cy="0"/>
          <a:chOff x="0" y="0"/>
          <a:chExt cx="0" cy="0"/>
        </a:xfrm>
      </p:grpSpPr>
      <p:sp>
        <p:nvSpPr>
          <p:cNvPr id="492" name="Google Shape;49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493" name="Google Shape;493;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da-DK"/>
              <a:t>Tendenser</a:t>
            </a:r>
            <a:endParaRPr/>
          </a:p>
          <a:p>
            <a:pPr indent="0" lvl="0" marL="0" rtl="0" algn="l">
              <a:lnSpc>
                <a:spcPct val="90000"/>
              </a:lnSpc>
              <a:spcBef>
                <a:spcPts val="1000"/>
              </a:spcBef>
              <a:spcAft>
                <a:spcPts val="0"/>
              </a:spcAft>
              <a:buClr>
                <a:schemeClr val="dk1"/>
              </a:buClr>
              <a:buSzPct val="100000"/>
              <a:buNone/>
            </a:pPr>
            <a:r>
              <a:rPr i="1" lang="da-DK"/>
              <a:t>”I går ved solnedgang smed vi ankeret i Køge Bugt og gav os til at vente på de kujonagtige svenskere. Der er ikke meget mandfolk over dem. I forhold til os danskere så er de dårlige sømænd og endnu dårligere soldater. Til gengæld er de heldige. Og vi er svært uheldige. Da de kom sejlende omkring midnat, så lagde vi først for sent mærke til dem. De nåede at sænke 2 linjeskibe. Hvoraf det største ”Enhjørningen” sprang i luften. Mindst 200 gæve sømand måtte lade livet. Vi nåede dog at give igen inden vi i ly af krudtrøg og tåge sejlede væk. 2 små svenske kanonbåde sank. Og den svenske flådes stolthed ”Brave Knut” var ukampdygtig. Vi sejlede til Bornholm næste formiddag, hvor vi mødte resten af den danske flåde”. – Kaptajn Hantock, ”Hvide Løve”, 7. juni  1643, Bornholm.”</a:t>
            </a:r>
            <a:endParaRPr i="1"/>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98" name="Shape 498"/>
        <p:cNvGrpSpPr/>
        <p:nvPr/>
      </p:nvGrpSpPr>
      <p:grpSpPr>
        <a:xfrm>
          <a:off x="0" y="0"/>
          <a:ext cx="0" cy="0"/>
          <a:chOff x="0" y="0"/>
          <a:chExt cx="0" cy="0"/>
        </a:xfrm>
      </p:grpSpPr>
      <p:sp>
        <p:nvSpPr>
          <p:cNvPr id="499" name="Google Shape;49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500" name="Google Shape;500;p51"/>
          <p:cNvSpPr txBox="1"/>
          <p:nvPr>
            <p:ph idx="2" type="body"/>
          </p:nvPr>
        </p:nvSpPr>
        <p:spPr>
          <a:xfrm>
            <a:off x="159026" y="1690688"/>
            <a:ext cx="4104860" cy="17283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Ove Giedde</a:t>
            </a:r>
            <a:endParaRPr/>
          </a:p>
          <a:p>
            <a:pPr indent="-228600" lvl="0" marL="228600" rtl="0" algn="l">
              <a:lnSpc>
                <a:spcPct val="90000"/>
              </a:lnSpc>
              <a:spcBef>
                <a:spcPts val="1000"/>
              </a:spcBef>
              <a:spcAft>
                <a:spcPts val="0"/>
              </a:spcAft>
              <a:buClr>
                <a:schemeClr val="dk1"/>
              </a:buClr>
              <a:buSzPts val="2800"/>
              <a:buChar char="•"/>
            </a:pPr>
            <a:r>
              <a:rPr lang="da-DK"/>
              <a:t>Tendenser			</a:t>
            </a:r>
            <a:endParaRPr/>
          </a:p>
          <a:p>
            <a:pPr indent="-228600" lvl="0" marL="228600" rtl="0" algn="l">
              <a:lnSpc>
                <a:spcPct val="90000"/>
              </a:lnSpc>
              <a:spcBef>
                <a:spcPts val="1000"/>
              </a:spcBef>
              <a:spcAft>
                <a:spcPts val="0"/>
              </a:spcAft>
              <a:buClr>
                <a:schemeClr val="dk1"/>
              </a:buClr>
              <a:buSzPts val="2800"/>
              <a:buChar char="•"/>
            </a:pPr>
            <a:r>
              <a:rPr lang="da-DK"/>
              <a:t>Ostindisk kompagni</a:t>
            </a:r>
            <a:endParaRPr/>
          </a:p>
        </p:txBody>
      </p:sp>
      <p:pic>
        <p:nvPicPr>
          <p:cNvPr id="501" name="Google Shape;501;p51"/>
          <p:cNvPicPr preferRelativeResize="0"/>
          <p:nvPr>
            <p:ph idx="1" type="body"/>
          </p:nvPr>
        </p:nvPicPr>
        <p:blipFill rotWithShape="1">
          <a:blip r:embed="rId4">
            <a:alphaModFix/>
          </a:blip>
          <a:srcRect b="0" l="0" r="0" t="0"/>
          <a:stretch/>
        </p:blipFill>
        <p:spPr>
          <a:xfrm>
            <a:off x="0" y="3419061"/>
            <a:ext cx="11336746" cy="2966624"/>
          </a:xfrm>
          <a:prstGeom prst="rect">
            <a:avLst/>
          </a:prstGeom>
          <a:noFill/>
          <a:ln>
            <a:noFill/>
          </a:ln>
        </p:spPr>
      </p:pic>
      <p:sp>
        <p:nvSpPr>
          <p:cNvPr id="502" name="Google Shape;502;p51"/>
          <p:cNvSpPr txBox="1"/>
          <p:nvPr/>
        </p:nvSpPr>
        <p:spPr>
          <a:xfrm>
            <a:off x="4263886" y="1671846"/>
            <a:ext cx="4104860" cy="1728373"/>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b="0" i="0" lang="da-DK" sz="2800" u="none" cap="none" strike="noStrike">
                <a:solidFill>
                  <a:schemeClr val="dk1"/>
                </a:solidFill>
                <a:latin typeface="Calibri"/>
                <a:ea typeface="Calibri"/>
                <a:cs typeface="Calibri"/>
                <a:sym typeface="Calibri"/>
              </a:rPr>
              <a:t>Begivenheden</a:t>
            </a:r>
            <a:endParaRPr/>
          </a:p>
          <a:p>
            <a:pPr indent="-228600" lvl="0" marL="228600" marR="0" rtl="0" algn="l">
              <a:lnSpc>
                <a:spcPct val="90000"/>
              </a:lnSpc>
              <a:spcBef>
                <a:spcPts val="1000"/>
              </a:spcBef>
              <a:spcAft>
                <a:spcPts val="0"/>
              </a:spcAft>
              <a:buClr>
                <a:schemeClr val="dk1"/>
              </a:buClr>
              <a:buSzPts val="2800"/>
              <a:buFont typeface="Arial"/>
              <a:buChar char="•"/>
            </a:pPr>
            <a:r>
              <a:rPr b="0" i="0" lang="da-DK" sz="2800" u="none" cap="none" strike="noStrike">
                <a:solidFill>
                  <a:schemeClr val="dk1"/>
                </a:solidFill>
                <a:latin typeface="Calibri"/>
                <a:ea typeface="Calibri"/>
                <a:cs typeface="Calibri"/>
                <a:sym typeface="Calibri"/>
              </a:rPr>
              <a:t>Kolonien</a:t>
            </a:r>
            <a:endParaRPr/>
          </a:p>
          <a:p>
            <a:pPr indent="-228600" lvl="0" marL="228600" marR="0" rtl="0" algn="l">
              <a:lnSpc>
                <a:spcPct val="90000"/>
              </a:lnSpc>
              <a:spcBef>
                <a:spcPts val="1000"/>
              </a:spcBef>
              <a:spcAft>
                <a:spcPts val="0"/>
              </a:spcAft>
              <a:buClr>
                <a:schemeClr val="dk1"/>
              </a:buClr>
              <a:buSzPts val="2800"/>
              <a:buFont typeface="Arial"/>
              <a:buChar char="•"/>
            </a:pPr>
            <a:r>
              <a:rPr b="0" i="0" lang="da-DK" sz="2800" u="none" cap="none" strike="noStrike">
                <a:solidFill>
                  <a:schemeClr val="dk1"/>
                </a:solidFill>
                <a:latin typeface="Calibri"/>
                <a:ea typeface="Calibri"/>
                <a:cs typeface="Calibri"/>
                <a:sym typeface="Calibri"/>
              </a:rPr>
              <a:t>Brugbar?		</a:t>
            </a:r>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07" name="Shape 507"/>
        <p:cNvGrpSpPr/>
        <p:nvPr/>
      </p:nvGrpSpPr>
      <p:grpSpPr>
        <a:xfrm>
          <a:off x="0" y="0"/>
          <a:ext cx="0" cy="0"/>
          <a:chOff x="0" y="0"/>
          <a:chExt cx="0" cy="0"/>
        </a:xfrm>
      </p:grpSpPr>
      <p:sp>
        <p:nvSpPr>
          <p:cNvPr id="508" name="Google Shape;508;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pic>
        <p:nvPicPr>
          <p:cNvPr id="509" name="Google Shape;509;p52"/>
          <p:cNvPicPr preferRelativeResize="0"/>
          <p:nvPr>
            <p:ph idx="1" type="body"/>
          </p:nvPr>
        </p:nvPicPr>
        <p:blipFill rotWithShape="1">
          <a:blip r:embed="rId4">
            <a:alphaModFix/>
          </a:blip>
          <a:srcRect b="0" l="0" r="0" t="0"/>
          <a:stretch/>
        </p:blipFill>
        <p:spPr>
          <a:xfrm>
            <a:off x="0" y="1825625"/>
            <a:ext cx="6164078" cy="4134676"/>
          </a:xfrm>
          <a:prstGeom prst="rect">
            <a:avLst/>
          </a:prstGeom>
          <a:noFill/>
          <a:ln>
            <a:noFill/>
          </a:ln>
        </p:spPr>
      </p:pic>
      <p:sp>
        <p:nvSpPr>
          <p:cNvPr id="510" name="Google Shape;510;p52"/>
          <p:cNvSpPr txBox="1"/>
          <p:nvPr>
            <p:ph idx="2" type="body"/>
          </p:nvPr>
        </p:nvSpPr>
        <p:spPr>
          <a:xfrm>
            <a:off x="6629400" y="1825625"/>
            <a:ext cx="47244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Jens Munk</a:t>
            </a:r>
            <a:endParaRPr/>
          </a:p>
          <a:p>
            <a:pPr indent="-228600" lvl="0" marL="228600" rtl="0" algn="l">
              <a:lnSpc>
                <a:spcPct val="90000"/>
              </a:lnSpc>
              <a:spcBef>
                <a:spcPts val="1000"/>
              </a:spcBef>
              <a:spcAft>
                <a:spcPts val="0"/>
              </a:spcAft>
              <a:buClr>
                <a:schemeClr val="dk1"/>
              </a:buClr>
              <a:buSzPts val="2800"/>
              <a:buChar char="•"/>
            </a:pPr>
            <a:r>
              <a:rPr lang="da-DK"/>
              <a:t>Rejsen</a:t>
            </a:r>
            <a:endParaRPr/>
          </a:p>
          <a:p>
            <a:pPr indent="-228600" lvl="0" marL="228600" rtl="0" algn="l">
              <a:lnSpc>
                <a:spcPct val="90000"/>
              </a:lnSpc>
              <a:spcBef>
                <a:spcPts val="1000"/>
              </a:spcBef>
              <a:spcAft>
                <a:spcPts val="0"/>
              </a:spcAft>
              <a:buClr>
                <a:schemeClr val="dk1"/>
              </a:buClr>
              <a:buSzPts val="2800"/>
              <a:buChar char="•"/>
            </a:pPr>
            <a:r>
              <a:rPr lang="da-DK"/>
              <a:t>Vinterhavnen</a:t>
            </a:r>
            <a:endParaRPr/>
          </a:p>
          <a:p>
            <a:pPr indent="-228600" lvl="0" marL="228600" rtl="0" algn="l">
              <a:lnSpc>
                <a:spcPct val="90000"/>
              </a:lnSpc>
              <a:spcBef>
                <a:spcPts val="1000"/>
              </a:spcBef>
              <a:spcAft>
                <a:spcPts val="0"/>
              </a:spcAft>
              <a:buClr>
                <a:schemeClr val="dk1"/>
              </a:buClr>
              <a:buSzPts val="2800"/>
              <a:buChar char="•"/>
            </a:pPr>
            <a:r>
              <a:rPr lang="da-DK"/>
              <a:t>Christian d.4</a:t>
            </a:r>
            <a:endParaRPr/>
          </a:p>
          <a:p>
            <a:pPr indent="-228600" lvl="0" marL="228600" rtl="0" algn="l">
              <a:lnSpc>
                <a:spcPct val="90000"/>
              </a:lnSpc>
              <a:spcBef>
                <a:spcPts val="1000"/>
              </a:spcBef>
              <a:spcAft>
                <a:spcPts val="0"/>
              </a:spcAft>
              <a:buClr>
                <a:schemeClr val="dk1"/>
              </a:buClr>
              <a:buSzPts val="2800"/>
              <a:buChar char="•"/>
            </a:pPr>
            <a:r>
              <a:rPr lang="da-DK"/>
              <a:t>Tendenser</a:t>
            </a:r>
            <a:endParaRPr/>
          </a:p>
          <a:p>
            <a:pPr indent="-228600" lvl="0" marL="228600" rtl="0" algn="l">
              <a:lnSpc>
                <a:spcPct val="90000"/>
              </a:lnSpc>
              <a:spcBef>
                <a:spcPts val="1000"/>
              </a:spcBef>
              <a:spcAft>
                <a:spcPts val="0"/>
              </a:spcAft>
              <a:buClr>
                <a:schemeClr val="dk1"/>
              </a:buClr>
              <a:buSzPts val="2800"/>
              <a:buChar char="•"/>
            </a:pPr>
            <a:r>
              <a:rPr lang="da-DK"/>
              <a:t>Brugbar?</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15" name="Shape 515"/>
        <p:cNvGrpSpPr/>
        <p:nvPr/>
      </p:nvGrpSpPr>
      <p:grpSpPr>
        <a:xfrm>
          <a:off x="0" y="0"/>
          <a:ext cx="0" cy="0"/>
          <a:chOff x="0" y="0"/>
          <a:chExt cx="0" cy="0"/>
        </a:xfrm>
      </p:grpSpPr>
      <p:sp>
        <p:nvSpPr>
          <p:cNvPr id="516" name="Google Shape;516;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517" name="Google Shape;517;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Hvad kan vi sige om Ludvig Holberg og hans historieskrivning?</a:t>
            </a:r>
            <a:endParaRPr/>
          </a:p>
        </p:txBody>
      </p:sp>
      <p:pic>
        <p:nvPicPr>
          <p:cNvPr id="518" name="Google Shape;518;p53"/>
          <p:cNvPicPr preferRelativeResize="0"/>
          <p:nvPr>
            <p:ph idx="1" type="body"/>
          </p:nvPr>
        </p:nvPicPr>
        <p:blipFill rotWithShape="1">
          <a:blip r:embed="rId4">
            <a:alphaModFix/>
          </a:blip>
          <a:srcRect b="0" l="0" r="0" t="0"/>
          <a:stretch/>
        </p:blipFill>
        <p:spPr>
          <a:xfrm>
            <a:off x="0" y="1825625"/>
            <a:ext cx="5915176" cy="45056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23" name="Shape 523"/>
        <p:cNvGrpSpPr/>
        <p:nvPr/>
      </p:nvGrpSpPr>
      <p:grpSpPr>
        <a:xfrm>
          <a:off x="0" y="0"/>
          <a:ext cx="0" cy="0"/>
          <a:chOff x="0" y="0"/>
          <a:chExt cx="0" cy="0"/>
        </a:xfrm>
      </p:grpSpPr>
      <p:sp>
        <p:nvSpPr>
          <p:cNvPr id="524" name="Google Shape;524;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525" name="Google Shape;525;p54"/>
          <p:cNvSpPr txBox="1"/>
          <p:nvPr>
            <p:ph idx="2" type="body"/>
          </p:nvPr>
        </p:nvSpPr>
        <p:spPr>
          <a:xfrm>
            <a:off x="7135619" y="1940198"/>
            <a:ext cx="3876260" cy="425712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da-DK"/>
              <a:t>Hvad har vi lært om Jens Munk og Ove Giedde i dag?</a:t>
            </a:r>
            <a:endParaRPr/>
          </a:p>
          <a:p>
            <a:pPr indent="-228600" lvl="0" marL="228600" rtl="0" algn="l">
              <a:lnSpc>
                <a:spcPct val="90000"/>
              </a:lnSpc>
              <a:spcBef>
                <a:spcPts val="1000"/>
              </a:spcBef>
              <a:spcAft>
                <a:spcPts val="0"/>
              </a:spcAft>
              <a:buClr>
                <a:schemeClr val="dk1"/>
              </a:buClr>
              <a:buSzPts val="2800"/>
              <a:buChar char="•"/>
            </a:pPr>
            <a:r>
              <a:rPr lang="da-DK"/>
              <a:t>Hvad har vi lært om handelskompagnier</a:t>
            </a:r>
            <a:endParaRPr/>
          </a:p>
          <a:p>
            <a:pPr indent="-228600" lvl="0" marL="228600" rtl="0" algn="l">
              <a:lnSpc>
                <a:spcPct val="90000"/>
              </a:lnSpc>
              <a:spcBef>
                <a:spcPts val="1000"/>
              </a:spcBef>
              <a:spcAft>
                <a:spcPts val="0"/>
              </a:spcAft>
              <a:buClr>
                <a:schemeClr val="dk1"/>
              </a:buClr>
              <a:buSzPts val="2800"/>
              <a:buChar char="•"/>
            </a:pPr>
            <a:r>
              <a:rPr lang="da-DK"/>
              <a:t>Hvad har vi lært om Holberg og hans historiebrug</a:t>
            </a:r>
            <a:endParaRPr/>
          </a:p>
          <a:p>
            <a:pPr indent="-228600" lvl="0" marL="228600" rtl="0" algn="l">
              <a:lnSpc>
                <a:spcPct val="90000"/>
              </a:lnSpc>
              <a:spcBef>
                <a:spcPts val="1000"/>
              </a:spcBef>
              <a:spcAft>
                <a:spcPts val="0"/>
              </a:spcAft>
              <a:buClr>
                <a:schemeClr val="dk1"/>
              </a:buClr>
              <a:buSzPts val="2800"/>
              <a:buChar char="•"/>
            </a:pPr>
            <a:r>
              <a:rPr lang="da-DK"/>
              <a:t>Kan vi forklare det historiefaglige begreb tendens </a:t>
            </a:r>
            <a:endParaRPr/>
          </a:p>
        </p:txBody>
      </p:sp>
      <p:pic>
        <p:nvPicPr>
          <p:cNvPr id="526" name="Google Shape;526;p54"/>
          <p:cNvPicPr preferRelativeResize="0"/>
          <p:nvPr>
            <p:ph idx="1" type="body"/>
          </p:nvPr>
        </p:nvPicPr>
        <p:blipFill rotWithShape="1">
          <a:blip r:embed="rId4">
            <a:alphaModFix/>
          </a:blip>
          <a:srcRect b="0" l="0" r="0" t="0"/>
          <a:stretch/>
        </p:blipFill>
        <p:spPr>
          <a:xfrm>
            <a:off x="123458" y="1825624"/>
            <a:ext cx="7012161" cy="4486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31" name="Shape 531"/>
        <p:cNvGrpSpPr/>
        <p:nvPr/>
      </p:nvGrpSpPr>
      <p:grpSpPr>
        <a:xfrm>
          <a:off x="0" y="0"/>
          <a:ext cx="0" cy="0"/>
          <a:chOff x="0" y="0"/>
          <a:chExt cx="0" cy="0"/>
        </a:xfrm>
      </p:grpSpPr>
      <p:sp>
        <p:nvSpPr>
          <p:cNvPr id="532" name="Google Shape;532;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br>
              <a:rPr b="1" lang="da-DK" sz="4800">
                <a:latin typeface="Calibri"/>
                <a:ea typeface="Calibri"/>
                <a:cs typeface="Calibri"/>
                <a:sym typeface="Calibri"/>
              </a:rPr>
            </a:br>
            <a:r>
              <a:rPr b="1" lang="da-DK" sz="1200">
                <a:latin typeface="Calibri"/>
                <a:ea typeface="Calibri"/>
                <a:cs typeface="Calibri"/>
                <a:sym typeface="Calibri"/>
              </a:rPr>
              <a:t>Modul 9</a:t>
            </a:r>
            <a:endParaRPr b="1" sz="1200">
              <a:latin typeface="Calibri"/>
              <a:ea typeface="Calibri"/>
              <a:cs typeface="Calibri"/>
              <a:sym typeface="Calibri"/>
            </a:endParaRPr>
          </a:p>
        </p:txBody>
      </p:sp>
      <p:sp>
        <p:nvSpPr>
          <p:cNvPr id="533" name="Google Shape;533;p5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Det funktionelle kildebegreb</a:t>
            </a:r>
            <a:endParaRPr/>
          </a:p>
          <a:p>
            <a:pPr indent="-228600" lvl="0" marL="228600" rtl="0" algn="l">
              <a:lnSpc>
                <a:spcPct val="90000"/>
              </a:lnSpc>
              <a:spcBef>
                <a:spcPts val="1000"/>
              </a:spcBef>
              <a:spcAft>
                <a:spcPts val="0"/>
              </a:spcAft>
              <a:buClr>
                <a:schemeClr val="dk1"/>
              </a:buClr>
              <a:buSzPts val="2800"/>
              <a:buChar char="•"/>
            </a:pPr>
            <a:r>
              <a:rPr lang="da-DK"/>
              <a:t>Tjek på lektien</a:t>
            </a:r>
            <a:endParaRPr/>
          </a:p>
          <a:p>
            <a:pPr indent="-228600" lvl="0" marL="228600" rtl="0" algn="l">
              <a:lnSpc>
                <a:spcPct val="90000"/>
              </a:lnSpc>
              <a:spcBef>
                <a:spcPts val="1000"/>
              </a:spcBef>
              <a:spcAft>
                <a:spcPts val="0"/>
              </a:spcAft>
              <a:buClr>
                <a:schemeClr val="dk1"/>
              </a:buClr>
              <a:buSzPts val="2800"/>
              <a:buChar char="•"/>
            </a:pPr>
            <a:r>
              <a:rPr lang="da-DK"/>
              <a:t>”Slaget i Køge Bugt 1677”</a:t>
            </a:r>
            <a:endParaRPr/>
          </a:p>
          <a:p>
            <a:pPr indent="-228600" lvl="0" marL="228600" rtl="0" algn="l">
              <a:lnSpc>
                <a:spcPct val="90000"/>
              </a:lnSpc>
              <a:spcBef>
                <a:spcPts val="1000"/>
              </a:spcBef>
              <a:spcAft>
                <a:spcPts val="0"/>
              </a:spcAft>
              <a:buClr>
                <a:schemeClr val="dk1"/>
              </a:buClr>
              <a:buSzPts val="2800"/>
              <a:buChar char="•"/>
            </a:pPr>
            <a:r>
              <a:rPr lang="da-DK"/>
              <a:t>Opsummering</a:t>
            </a:r>
            <a:br>
              <a:rPr lang="da-DK"/>
            </a:b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534" name="Google Shape;534;p55"/>
          <p:cNvPicPr preferRelativeResize="0"/>
          <p:nvPr>
            <p:ph idx="2" type="body"/>
          </p:nvPr>
        </p:nvPicPr>
        <p:blipFill rotWithShape="1">
          <a:blip r:embed="rId4">
            <a:alphaModFix/>
          </a:blip>
          <a:srcRect b="0" l="0" r="0" t="0"/>
          <a:stretch/>
        </p:blipFill>
        <p:spPr>
          <a:xfrm>
            <a:off x="6539948" y="603112"/>
            <a:ext cx="4696011" cy="556220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39" name="Shape 539"/>
        <p:cNvGrpSpPr/>
        <p:nvPr/>
      </p:nvGrpSpPr>
      <p:grpSpPr>
        <a:xfrm>
          <a:off x="0" y="0"/>
          <a:ext cx="0" cy="0"/>
          <a:chOff x="0" y="0"/>
          <a:chExt cx="0" cy="0"/>
        </a:xfrm>
      </p:grpSpPr>
      <p:sp>
        <p:nvSpPr>
          <p:cNvPr id="540" name="Google Shape;540;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541" name="Google Shape;541;p5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Kort om det funktionelle kildebegreb</a:t>
            </a:r>
            <a:endParaRPr/>
          </a:p>
          <a:p>
            <a:pPr indent="-228600" lvl="0" marL="228600" rtl="0" algn="l">
              <a:lnSpc>
                <a:spcPct val="90000"/>
              </a:lnSpc>
              <a:spcBef>
                <a:spcPts val="1000"/>
              </a:spcBef>
              <a:spcAft>
                <a:spcPts val="0"/>
              </a:spcAft>
              <a:buClr>
                <a:schemeClr val="dk1"/>
              </a:buClr>
              <a:buSzPts val="2800"/>
              <a:buChar char="•"/>
            </a:pPr>
            <a:r>
              <a:rPr lang="da-DK"/>
              <a:t>Kildens præmisser</a:t>
            </a:r>
            <a:endParaRPr/>
          </a:p>
          <a:p>
            <a:pPr indent="-228600" lvl="0" marL="228600" rtl="0" algn="l">
              <a:lnSpc>
                <a:spcPct val="90000"/>
              </a:lnSpc>
              <a:spcBef>
                <a:spcPts val="1000"/>
              </a:spcBef>
              <a:spcAft>
                <a:spcPts val="0"/>
              </a:spcAft>
              <a:buClr>
                <a:schemeClr val="dk1"/>
              </a:buClr>
              <a:buSzPts val="2800"/>
              <a:buChar char="•"/>
            </a:pPr>
            <a:r>
              <a:rPr lang="da-DK"/>
              <a:t>Kildens funktion</a:t>
            </a:r>
            <a:endParaRPr/>
          </a:p>
          <a:p>
            <a:pPr indent="-228600" lvl="0" marL="228600" rtl="0" algn="l">
              <a:lnSpc>
                <a:spcPct val="90000"/>
              </a:lnSpc>
              <a:spcBef>
                <a:spcPts val="1000"/>
              </a:spcBef>
              <a:spcAft>
                <a:spcPts val="0"/>
              </a:spcAft>
              <a:buClr>
                <a:schemeClr val="dk1"/>
              </a:buClr>
              <a:buSzPts val="2800"/>
              <a:buChar char="•"/>
            </a:pPr>
            <a:r>
              <a:rPr lang="da-DK"/>
              <a:t>Forforståelsen</a:t>
            </a:r>
            <a:endParaRPr/>
          </a:p>
          <a:p>
            <a:pPr indent="-228600" lvl="0" marL="228600" rtl="0" algn="l">
              <a:lnSpc>
                <a:spcPct val="90000"/>
              </a:lnSpc>
              <a:spcBef>
                <a:spcPts val="1000"/>
              </a:spcBef>
              <a:spcAft>
                <a:spcPts val="0"/>
              </a:spcAft>
              <a:buClr>
                <a:schemeClr val="dk1"/>
              </a:buClr>
              <a:buSzPts val="2800"/>
              <a:buChar char="•"/>
            </a:pPr>
            <a:r>
              <a:rPr lang="da-DK"/>
              <a:t>Svært at forstå</a:t>
            </a:r>
            <a:endParaRPr/>
          </a:p>
          <a:p>
            <a:pPr indent="-228600" lvl="0" marL="228600" rtl="0" algn="l">
              <a:lnSpc>
                <a:spcPct val="90000"/>
              </a:lnSpc>
              <a:spcBef>
                <a:spcPts val="1000"/>
              </a:spcBef>
              <a:spcAft>
                <a:spcPts val="0"/>
              </a:spcAft>
              <a:buClr>
                <a:schemeClr val="dk1"/>
              </a:buClr>
              <a:buSzPts val="2800"/>
              <a:buChar char="•"/>
            </a:pPr>
            <a:r>
              <a:rPr lang="da-DK"/>
              <a:t>Fortiden og historien bliver nærværende</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id="542" name="Google Shape;542;p56"/>
          <p:cNvPicPr preferRelativeResize="0"/>
          <p:nvPr>
            <p:ph idx="2" type="body"/>
          </p:nvPr>
        </p:nvPicPr>
        <p:blipFill rotWithShape="1">
          <a:blip r:embed="rId4">
            <a:alphaModFix/>
          </a:blip>
          <a:srcRect b="0" l="0" r="0" t="0"/>
          <a:stretch/>
        </p:blipFill>
        <p:spPr>
          <a:xfrm>
            <a:off x="5148469" y="1690688"/>
            <a:ext cx="6143041" cy="436224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47" name="Shape 547"/>
        <p:cNvGrpSpPr/>
        <p:nvPr/>
      </p:nvGrpSpPr>
      <p:grpSpPr>
        <a:xfrm>
          <a:off x="0" y="0"/>
          <a:ext cx="0" cy="0"/>
          <a:chOff x="0" y="0"/>
          <a:chExt cx="0" cy="0"/>
        </a:xfrm>
      </p:grpSpPr>
      <p:sp>
        <p:nvSpPr>
          <p:cNvPr id="548" name="Google Shape;548;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549" name="Google Shape;549;p57"/>
          <p:cNvSpPr txBox="1"/>
          <p:nvPr>
            <p:ph idx="1" type="body"/>
          </p:nvPr>
        </p:nvSpPr>
        <p:spPr>
          <a:xfrm>
            <a:off x="838200" y="1825625"/>
            <a:ext cx="10515600" cy="368065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lang="da-DK"/>
              <a:t>Hvilke af følgende udsagn om det funktionelle kildebegreb er sande?</a:t>
            </a:r>
            <a:endParaRPr/>
          </a:p>
          <a:p>
            <a:pPr indent="-228600" lvl="0" marL="228600" rtl="0" algn="l">
              <a:lnSpc>
                <a:spcPct val="90000"/>
              </a:lnSpc>
              <a:spcBef>
                <a:spcPts val="1000"/>
              </a:spcBef>
              <a:spcAft>
                <a:spcPts val="0"/>
              </a:spcAft>
              <a:buClr>
                <a:schemeClr val="dk1"/>
              </a:buClr>
              <a:buSzPct val="100000"/>
              <a:buChar char="•"/>
            </a:pPr>
            <a:r>
              <a:rPr lang="da-DK"/>
              <a:t>At kilder har en helt særlig funktion, og kun en.</a:t>
            </a:r>
            <a:endParaRPr/>
          </a:p>
          <a:p>
            <a:pPr indent="-228600" lvl="0" marL="228600" rtl="0" algn="l">
              <a:lnSpc>
                <a:spcPct val="90000"/>
              </a:lnSpc>
              <a:spcBef>
                <a:spcPts val="1000"/>
              </a:spcBef>
              <a:spcAft>
                <a:spcPts val="0"/>
              </a:spcAft>
              <a:buClr>
                <a:schemeClr val="dk1"/>
              </a:buClr>
              <a:buSzPct val="100000"/>
              <a:buChar char="•"/>
            </a:pPr>
            <a:r>
              <a:rPr lang="da-DK"/>
              <a:t>Kilder er enten gode eller dårlige.</a:t>
            </a:r>
            <a:endParaRPr/>
          </a:p>
          <a:p>
            <a:pPr indent="-228600" lvl="0" marL="228600" rtl="0" algn="l">
              <a:lnSpc>
                <a:spcPct val="90000"/>
              </a:lnSpc>
              <a:spcBef>
                <a:spcPts val="1000"/>
              </a:spcBef>
              <a:spcAft>
                <a:spcPts val="0"/>
              </a:spcAft>
              <a:buClr>
                <a:schemeClr val="dk1"/>
              </a:buClr>
              <a:buSzPct val="100000"/>
              <a:buChar char="•"/>
            </a:pPr>
            <a:r>
              <a:rPr lang="da-DK"/>
              <a:t>Med brugen af det funktionelle kildebegreb handler det udelukkende om at finde ud af om en kilde er troværdig eller ej.</a:t>
            </a:r>
            <a:endParaRPr/>
          </a:p>
          <a:p>
            <a:pPr indent="-228600" lvl="0" marL="228600" rtl="0" algn="l">
              <a:lnSpc>
                <a:spcPct val="90000"/>
              </a:lnSpc>
              <a:spcBef>
                <a:spcPts val="1000"/>
              </a:spcBef>
              <a:spcAft>
                <a:spcPts val="0"/>
              </a:spcAft>
              <a:buClr>
                <a:schemeClr val="dk1"/>
              </a:buClr>
              <a:buSzPct val="100000"/>
              <a:buChar char="•"/>
            </a:pPr>
            <a:r>
              <a:rPr lang="da-DK"/>
              <a:t>Kilder er ikke gode eller dårlige i sig selv, men deres anvendelighed afhænger af hvilke spørgsmål som du undersøger.</a:t>
            </a:r>
            <a:endParaRPr/>
          </a:p>
          <a:p>
            <a:pPr indent="-228600" lvl="0" marL="228600" rtl="0" algn="l">
              <a:lnSpc>
                <a:spcPct val="90000"/>
              </a:lnSpc>
              <a:spcBef>
                <a:spcPts val="1000"/>
              </a:spcBef>
              <a:spcAft>
                <a:spcPts val="0"/>
              </a:spcAft>
              <a:buClr>
                <a:schemeClr val="dk1"/>
              </a:buClr>
              <a:buSzPct val="100000"/>
              <a:buChar char="•"/>
            </a:pPr>
            <a:r>
              <a:rPr lang="da-DK"/>
              <a:t>At kilder altid vil kunne besvare et eller andet, man skal bare finde ud af hvad der er muligt.</a:t>
            </a:r>
            <a:endParaRPr/>
          </a:p>
          <a:p>
            <a:pPr indent="-228600" lvl="0" marL="228600" rtl="0" algn="l">
              <a:lnSpc>
                <a:spcPct val="90000"/>
              </a:lnSpc>
              <a:spcBef>
                <a:spcPts val="1000"/>
              </a:spcBef>
              <a:spcAft>
                <a:spcPts val="0"/>
              </a:spcAft>
              <a:buClr>
                <a:schemeClr val="dk1"/>
              </a:buClr>
              <a:buSzPct val="100000"/>
              <a:buChar char="•"/>
            </a:pPr>
            <a:r>
              <a:rPr lang="da-DK"/>
              <a:t>Brugen af det funktionelle kildebegreb betyder, at kildens relevans er afhængig af, hvilke spørgsmål vi ønsker besvaret.</a:t>
            </a:r>
            <a:endParaRPr/>
          </a:p>
          <a:p>
            <a:pPr indent="-228600" lvl="0" marL="228600" rtl="0" algn="l">
              <a:lnSpc>
                <a:spcPct val="90000"/>
              </a:lnSpc>
              <a:spcBef>
                <a:spcPts val="1000"/>
              </a:spcBef>
              <a:spcAft>
                <a:spcPts val="0"/>
              </a:spcAft>
              <a:buClr>
                <a:schemeClr val="dk1"/>
              </a:buClr>
              <a:buSzPct val="100000"/>
              <a:buChar char="•"/>
            </a:pPr>
            <a:r>
              <a:rPr lang="da-DK"/>
              <a:t>Brugen af det funktionelle kildebegreb fungerer kun, hvis vi allerede har en forforståelse om et givent emne.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54" name="Shape 554"/>
        <p:cNvGrpSpPr/>
        <p:nvPr/>
      </p:nvGrpSpPr>
      <p:grpSpPr>
        <a:xfrm>
          <a:off x="0" y="0"/>
          <a:ext cx="0" cy="0"/>
          <a:chOff x="0" y="0"/>
          <a:chExt cx="0" cy="0"/>
        </a:xfrm>
      </p:grpSpPr>
      <p:sp>
        <p:nvSpPr>
          <p:cNvPr id="555" name="Google Shape;555;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556" name="Google Shape;556;p5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da-DK"/>
              <a:t>To fremstillinger af ”Slaget i Køge Bugt 1677”.</a:t>
            </a:r>
            <a:endParaRPr/>
          </a:p>
        </p:txBody>
      </p:sp>
      <p:pic>
        <p:nvPicPr>
          <p:cNvPr id="557" name="Google Shape;557;p58"/>
          <p:cNvPicPr preferRelativeResize="0"/>
          <p:nvPr>
            <p:ph idx="2" type="body"/>
          </p:nvPr>
        </p:nvPicPr>
        <p:blipFill rotWithShape="1">
          <a:blip r:embed="rId4">
            <a:alphaModFix/>
          </a:blip>
          <a:srcRect b="0" l="0" r="0" t="0"/>
          <a:stretch/>
        </p:blipFill>
        <p:spPr>
          <a:xfrm>
            <a:off x="6172200" y="2679383"/>
            <a:ext cx="5181600" cy="3497580"/>
          </a:xfrm>
          <a:prstGeom prst="rect">
            <a:avLst/>
          </a:prstGeom>
          <a:noFill/>
          <a:ln>
            <a:noFill/>
          </a:ln>
        </p:spPr>
      </p:pic>
      <p:pic>
        <p:nvPicPr>
          <p:cNvPr id="558" name="Google Shape;558;p58"/>
          <p:cNvPicPr preferRelativeResize="0"/>
          <p:nvPr/>
        </p:nvPicPr>
        <p:blipFill rotWithShape="1">
          <a:blip r:embed="rId5">
            <a:alphaModFix/>
          </a:blip>
          <a:srcRect b="0" l="0" r="0" t="0"/>
          <a:stretch/>
        </p:blipFill>
        <p:spPr>
          <a:xfrm>
            <a:off x="118065" y="3451365"/>
            <a:ext cx="5901735" cy="286053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63" name="Shape 563"/>
        <p:cNvGrpSpPr/>
        <p:nvPr/>
      </p:nvGrpSpPr>
      <p:grpSpPr>
        <a:xfrm>
          <a:off x="0" y="0"/>
          <a:ext cx="0" cy="0"/>
          <a:chOff x="0" y="0"/>
          <a:chExt cx="0" cy="0"/>
        </a:xfrm>
      </p:grpSpPr>
      <p:sp>
        <p:nvSpPr>
          <p:cNvPr id="564" name="Google Shape;564;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pic>
        <p:nvPicPr>
          <p:cNvPr id="565" name="Google Shape;565;p59"/>
          <p:cNvPicPr preferRelativeResize="0"/>
          <p:nvPr/>
        </p:nvPicPr>
        <p:blipFill rotWithShape="1">
          <a:blip r:embed="rId4">
            <a:alphaModFix/>
          </a:blip>
          <a:srcRect b="0" l="0" r="0" t="0"/>
          <a:stretch/>
        </p:blipFill>
        <p:spPr>
          <a:xfrm>
            <a:off x="267152" y="1690688"/>
            <a:ext cx="9363865" cy="4538608"/>
          </a:xfrm>
          <a:prstGeom prst="rect">
            <a:avLst/>
          </a:prstGeom>
          <a:noFill/>
          <a:ln>
            <a:noFill/>
          </a:ln>
        </p:spPr>
      </p:pic>
      <p:sp>
        <p:nvSpPr>
          <p:cNvPr id="566" name="Google Shape;566;p5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567" name="Google Shape;567;p5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33" name="Shape 133"/>
        <p:cNvGrpSpPr/>
        <p:nvPr/>
      </p:nvGrpSpPr>
      <p:grpSpPr>
        <a:xfrm>
          <a:off x="0" y="0"/>
          <a:ext cx="0" cy="0"/>
          <a:chOff x="0" y="0"/>
          <a:chExt cx="0" cy="0"/>
        </a:xfrm>
      </p:grpSpPr>
      <p:sp>
        <p:nvSpPr>
          <p:cNvPr id="134" name="Google Shape;1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135" name="Google Shape;135;p6"/>
          <p:cNvSpPr txBox="1"/>
          <p:nvPr>
            <p:ph idx="2" type="body"/>
          </p:nvPr>
        </p:nvSpPr>
        <p:spPr>
          <a:xfrm>
            <a:off x="6096000" y="1690688"/>
            <a:ext cx="4356652" cy="43366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Hvordan så Danmark ud i 1600-tallet – Et par overskrifter:</a:t>
            </a:r>
            <a:endParaRPr/>
          </a:p>
          <a:p>
            <a:pPr indent="-228600" lvl="0" marL="228600" rtl="0" algn="l">
              <a:lnSpc>
                <a:spcPct val="90000"/>
              </a:lnSpc>
              <a:spcBef>
                <a:spcPts val="1000"/>
              </a:spcBef>
              <a:spcAft>
                <a:spcPts val="0"/>
              </a:spcAft>
              <a:buClr>
                <a:schemeClr val="dk1"/>
              </a:buClr>
              <a:buSzPts val="2800"/>
              <a:buChar char="•"/>
            </a:pPr>
            <a:r>
              <a:rPr lang="da-DK"/>
              <a:t>Stilstand og forandring</a:t>
            </a:r>
            <a:endParaRPr/>
          </a:p>
          <a:p>
            <a:pPr indent="-228600" lvl="0" marL="228600" rtl="0" algn="l">
              <a:lnSpc>
                <a:spcPct val="90000"/>
              </a:lnSpc>
              <a:spcBef>
                <a:spcPts val="1000"/>
              </a:spcBef>
              <a:spcAft>
                <a:spcPts val="0"/>
              </a:spcAft>
              <a:buClr>
                <a:schemeClr val="dk1"/>
              </a:buClr>
              <a:buSzPts val="2800"/>
              <a:buChar char="•"/>
            </a:pPr>
            <a:r>
              <a:rPr lang="da-DK"/>
              <a:t>Gilder og laug</a:t>
            </a:r>
            <a:endParaRPr/>
          </a:p>
          <a:p>
            <a:pPr indent="-228600" lvl="0" marL="228600" rtl="0" algn="l">
              <a:lnSpc>
                <a:spcPct val="90000"/>
              </a:lnSpc>
              <a:spcBef>
                <a:spcPts val="1000"/>
              </a:spcBef>
              <a:spcAft>
                <a:spcPts val="0"/>
              </a:spcAft>
              <a:buClr>
                <a:schemeClr val="dk1"/>
              </a:buClr>
              <a:buSzPts val="2800"/>
              <a:buChar char="•"/>
            </a:pPr>
            <a:r>
              <a:rPr lang="da-DK"/>
              <a:t>Handelskompagnier</a:t>
            </a:r>
            <a:endParaRPr/>
          </a:p>
          <a:p>
            <a:pPr indent="-228600" lvl="0" marL="228600" rtl="0" algn="l">
              <a:lnSpc>
                <a:spcPct val="90000"/>
              </a:lnSpc>
              <a:spcBef>
                <a:spcPts val="1000"/>
              </a:spcBef>
              <a:spcAft>
                <a:spcPts val="0"/>
              </a:spcAft>
              <a:buClr>
                <a:schemeClr val="dk1"/>
              </a:buClr>
              <a:buSzPts val="2800"/>
              <a:buChar char="•"/>
            </a:pPr>
            <a:r>
              <a:rPr lang="da-DK"/>
              <a:t>Rivalisering i Europa</a:t>
            </a:r>
            <a:endParaRPr/>
          </a:p>
        </p:txBody>
      </p:sp>
      <p:pic>
        <p:nvPicPr>
          <p:cNvPr id="136" name="Google Shape;136;p6"/>
          <p:cNvPicPr preferRelativeResize="0"/>
          <p:nvPr>
            <p:ph idx="1" type="body"/>
          </p:nvPr>
        </p:nvPicPr>
        <p:blipFill rotWithShape="1">
          <a:blip r:embed="rId4">
            <a:alphaModFix/>
          </a:blip>
          <a:srcRect b="0" l="0" r="0" t="0"/>
          <a:stretch/>
        </p:blipFill>
        <p:spPr>
          <a:xfrm>
            <a:off x="221974" y="1690688"/>
            <a:ext cx="5473148" cy="457077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72" name="Shape 572"/>
        <p:cNvGrpSpPr/>
        <p:nvPr/>
      </p:nvGrpSpPr>
      <p:grpSpPr>
        <a:xfrm>
          <a:off x="0" y="0"/>
          <a:ext cx="0" cy="0"/>
          <a:chOff x="0" y="0"/>
          <a:chExt cx="0" cy="0"/>
        </a:xfrm>
      </p:grpSpPr>
      <p:sp>
        <p:nvSpPr>
          <p:cNvPr id="573" name="Google Shape;573;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pic>
        <p:nvPicPr>
          <p:cNvPr id="574" name="Google Shape;574;p60"/>
          <p:cNvPicPr preferRelativeResize="0"/>
          <p:nvPr>
            <p:ph idx="1" type="body"/>
          </p:nvPr>
        </p:nvPicPr>
        <p:blipFill rotWithShape="1">
          <a:blip r:embed="rId4">
            <a:alphaModFix/>
          </a:blip>
          <a:srcRect b="0" l="0" r="0" t="0"/>
          <a:stretch/>
        </p:blipFill>
        <p:spPr>
          <a:xfrm>
            <a:off x="109708" y="-1"/>
            <a:ext cx="10058021" cy="678916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79" name="Shape 579"/>
        <p:cNvGrpSpPr/>
        <p:nvPr/>
      </p:nvGrpSpPr>
      <p:grpSpPr>
        <a:xfrm>
          <a:off x="0" y="0"/>
          <a:ext cx="0" cy="0"/>
          <a:chOff x="0" y="0"/>
          <a:chExt cx="0" cy="0"/>
        </a:xfrm>
      </p:grpSpPr>
      <p:sp>
        <p:nvSpPr>
          <p:cNvPr id="580" name="Google Shape;580;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a-DK">
                <a:latin typeface="Calibri"/>
                <a:ea typeface="Calibri"/>
                <a:cs typeface="Calibri"/>
                <a:sym typeface="Calibri"/>
              </a:rPr>
              <a:t>Blå danmarkshistorier</a:t>
            </a:r>
            <a:br>
              <a:rPr b="1" lang="da-DK">
                <a:latin typeface="Calibri"/>
                <a:ea typeface="Calibri"/>
                <a:cs typeface="Calibri"/>
                <a:sym typeface="Calibri"/>
              </a:rPr>
            </a:br>
            <a:r>
              <a:rPr b="1" lang="da-DK">
                <a:latin typeface="Calibri"/>
                <a:ea typeface="Calibri"/>
                <a:cs typeface="Calibri"/>
                <a:sym typeface="Calibri"/>
              </a:rPr>
              <a:t>Kapitel 1 – Søkongen</a:t>
            </a:r>
            <a:endParaRPr/>
          </a:p>
        </p:txBody>
      </p:sp>
      <p:sp>
        <p:nvSpPr>
          <p:cNvPr id="581" name="Google Shape;581;p61"/>
          <p:cNvSpPr txBox="1"/>
          <p:nvPr>
            <p:ph idx="1" type="body"/>
          </p:nvPr>
        </p:nvSpPr>
        <p:spPr>
          <a:xfrm>
            <a:off x="838200" y="1825625"/>
            <a:ext cx="400215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Opsummering</a:t>
            </a:r>
            <a:endParaRPr/>
          </a:p>
          <a:p>
            <a:pPr indent="-228600" lvl="0" marL="228600" rtl="0" algn="l">
              <a:lnSpc>
                <a:spcPct val="90000"/>
              </a:lnSpc>
              <a:spcBef>
                <a:spcPts val="1000"/>
              </a:spcBef>
              <a:spcAft>
                <a:spcPts val="0"/>
              </a:spcAft>
              <a:buClr>
                <a:schemeClr val="dk1"/>
              </a:buClr>
              <a:buSzPts val="2800"/>
              <a:buChar char="•"/>
            </a:pPr>
            <a:r>
              <a:rPr lang="da-DK"/>
              <a:t>Hvad har vi lært om det funktionelle kildebegreb?</a:t>
            </a:r>
            <a:endParaRPr/>
          </a:p>
          <a:p>
            <a:pPr indent="-228600" lvl="0" marL="228600" rtl="0" algn="l">
              <a:lnSpc>
                <a:spcPct val="90000"/>
              </a:lnSpc>
              <a:spcBef>
                <a:spcPts val="1000"/>
              </a:spcBef>
              <a:spcAft>
                <a:spcPts val="0"/>
              </a:spcAft>
              <a:buClr>
                <a:schemeClr val="dk1"/>
              </a:buClr>
              <a:buSzPts val="2800"/>
              <a:buChar char="•"/>
            </a:pPr>
            <a:r>
              <a:rPr lang="da-DK"/>
              <a:t>Er vi blevet klogere på hvad der skete i slaget i Køge Bugt, 1677?</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582" name="Google Shape;582;p61"/>
          <p:cNvPicPr preferRelativeResize="0"/>
          <p:nvPr>
            <p:ph idx="2" type="body"/>
          </p:nvPr>
        </p:nvPicPr>
        <p:blipFill rotWithShape="1">
          <a:blip r:embed="rId4">
            <a:alphaModFix/>
          </a:blip>
          <a:srcRect b="0" l="0" r="0" t="0"/>
          <a:stretch/>
        </p:blipFill>
        <p:spPr>
          <a:xfrm>
            <a:off x="4607842" y="1690687"/>
            <a:ext cx="6639219" cy="373607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87" name="Shape 587"/>
        <p:cNvGrpSpPr/>
        <p:nvPr/>
      </p:nvGrpSpPr>
      <p:grpSpPr>
        <a:xfrm>
          <a:off x="0" y="0"/>
          <a:ext cx="0" cy="0"/>
          <a:chOff x="0" y="0"/>
          <a:chExt cx="0" cy="0"/>
        </a:xfrm>
      </p:grpSpPr>
      <p:sp>
        <p:nvSpPr>
          <p:cNvPr id="588" name="Google Shape;588;p62"/>
          <p:cNvSpPr txBox="1"/>
          <p:nvPr>
            <p:ph type="title"/>
          </p:nvPr>
        </p:nvSpPr>
        <p:spPr>
          <a:xfrm>
            <a:off x="720587" y="702503"/>
            <a:ext cx="10598426"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 &amp;</a:t>
            </a:r>
            <a:br>
              <a:rPr b="1" lang="da-DK" sz="4800">
                <a:latin typeface="Calibri"/>
                <a:ea typeface="Calibri"/>
                <a:cs typeface="Calibri"/>
                <a:sym typeface="Calibri"/>
              </a:rPr>
            </a:br>
            <a:r>
              <a:rPr b="1" lang="da-DK" sz="4800">
                <a:latin typeface="Calibri"/>
                <a:ea typeface="Calibri"/>
                <a:cs typeface="Calibri"/>
                <a:sym typeface="Calibri"/>
              </a:rPr>
              <a:t>Opdagelser</a:t>
            </a:r>
            <a:br>
              <a:rPr b="1" lang="da-DK" sz="4800">
                <a:latin typeface="Calibri"/>
                <a:ea typeface="Calibri"/>
                <a:cs typeface="Calibri"/>
                <a:sym typeface="Calibri"/>
              </a:rPr>
            </a:br>
            <a:r>
              <a:rPr b="1" lang="da-DK" sz="1200">
                <a:latin typeface="Calibri"/>
                <a:ea typeface="Calibri"/>
                <a:cs typeface="Calibri"/>
                <a:sym typeface="Calibri"/>
              </a:rPr>
              <a:t>Modul 10</a:t>
            </a:r>
            <a:endParaRPr b="1" sz="1200">
              <a:latin typeface="Calibri"/>
              <a:ea typeface="Calibri"/>
              <a:cs typeface="Calibri"/>
              <a:sym typeface="Calibri"/>
            </a:endParaRPr>
          </a:p>
        </p:txBody>
      </p:sp>
      <p:sp>
        <p:nvSpPr>
          <p:cNvPr id="589" name="Google Shape;589;p62"/>
          <p:cNvSpPr txBox="1"/>
          <p:nvPr>
            <p:ph idx="1" type="body"/>
          </p:nvPr>
        </p:nvSpPr>
        <p:spPr>
          <a:xfrm>
            <a:off x="838200" y="2335695"/>
            <a:ext cx="5181600" cy="384126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Kort om remediering</a:t>
            </a:r>
            <a:endParaRPr/>
          </a:p>
          <a:p>
            <a:pPr indent="-228600" lvl="0" marL="228600" rtl="0" algn="l">
              <a:lnSpc>
                <a:spcPct val="90000"/>
              </a:lnSpc>
              <a:spcBef>
                <a:spcPts val="1000"/>
              </a:spcBef>
              <a:spcAft>
                <a:spcPts val="0"/>
              </a:spcAft>
              <a:buClr>
                <a:schemeClr val="dk1"/>
              </a:buClr>
              <a:buSzPts val="2800"/>
              <a:buChar char="•"/>
            </a:pPr>
            <a:r>
              <a:rPr lang="da-DK"/>
              <a:t>Rejsereportage fra de store opdagelser</a:t>
            </a:r>
            <a:endParaRPr/>
          </a:p>
          <a:p>
            <a:pPr indent="-228600" lvl="0" marL="228600" rtl="0" algn="l">
              <a:lnSpc>
                <a:spcPct val="90000"/>
              </a:lnSpc>
              <a:spcBef>
                <a:spcPts val="1000"/>
              </a:spcBef>
              <a:spcAft>
                <a:spcPts val="0"/>
              </a:spcAft>
              <a:buClr>
                <a:schemeClr val="dk1"/>
              </a:buClr>
              <a:buSzPts val="2800"/>
              <a:buChar char="•"/>
            </a:pPr>
            <a:r>
              <a:rPr lang="da-DK"/>
              <a:t>Quiz</a:t>
            </a:r>
            <a:endParaRPr/>
          </a:p>
          <a:p>
            <a:pPr indent="-228600" lvl="0" marL="228600" rtl="0" algn="l">
              <a:lnSpc>
                <a:spcPct val="90000"/>
              </a:lnSpc>
              <a:spcBef>
                <a:spcPts val="1000"/>
              </a:spcBef>
              <a:spcAft>
                <a:spcPts val="0"/>
              </a:spcAft>
              <a:buClr>
                <a:schemeClr val="dk1"/>
              </a:buClr>
              <a:buSzPts val="2800"/>
              <a:buChar char="•"/>
            </a:pPr>
            <a:r>
              <a:rPr lang="da-DK"/>
              <a:t>Evaluering af forløbet</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590" name="Google Shape;590;p62"/>
          <p:cNvPicPr preferRelativeResize="0"/>
          <p:nvPr>
            <p:ph idx="2" type="body"/>
          </p:nvPr>
        </p:nvPicPr>
        <p:blipFill rotWithShape="1">
          <a:blip r:embed="rId4">
            <a:alphaModFix/>
          </a:blip>
          <a:srcRect b="0" l="0" r="0" t="0"/>
          <a:stretch/>
        </p:blipFill>
        <p:spPr>
          <a:xfrm>
            <a:off x="6708913" y="351740"/>
            <a:ext cx="4610100" cy="586900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595" name="Shape 595"/>
        <p:cNvGrpSpPr/>
        <p:nvPr/>
      </p:nvGrpSpPr>
      <p:grpSpPr>
        <a:xfrm>
          <a:off x="0" y="0"/>
          <a:ext cx="0" cy="0"/>
          <a:chOff x="0" y="0"/>
          <a:chExt cx="0" cy="0"/>
        </a:xfrm>
      </p:grpSpPr>
      <p:sp>
        <p:nvSpPr>
          <p:cNvPr id="596" name="Google Shape;596;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597" name="Google Shape;597;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Remediering</a:t>
            </a:r>
            <a:endParaRPr/>
          </a:p>
          <a:p>
            <a:pPr indent="-228600" lvl="0" marL="228600" rtl="0" algn="l">
              <a:lnSpc>
                <a:spcPct val="90000"/>
              </a:lnSpc>
              <a:spcBef>
                <a:spcPts val="1000"/>
              </a:spcBef>
              <a:spcAft>
                <a:spcPts val="0"/>
              </a:spcAft>
              <a:buClr>
                <a:schemeClr val="dk1"/>
              </a:buClr>
              <a:buSzPts val="2800"/>
              <a:buChar char="•"/>
            </a:pPr>
            <a:r>
              <a:rPr lang="da-DK"/>
              <a:t>Materiale bearbejdes i et nyt medie.</a:t>
            </a:r>
            <a:endParaRPr/>
          </a:p>
          <a:p>
            <a:pPr indent="-228600" lvl="0" marL="228600" rtl="0" algn="l">
              <a:lnSpc>
                <a:spcPct val="90000"/>
              </a:lnSpc>
              <a:spcBef>
                <a:spcPts val="1000"/>
              </a:spcBef>
              <a:spcAft>
                <a:spcPts val="0"/>
              </a:spcAft>
              <a:buClr>
                <a:schemeClr val="dk1"/>
              </a:buClr>
              <a:buSzPts val="2800"/>
              <a:buChar char="•"/>
            </a:pPr>
            <a:r>
              <a:rPr lang="da-DK"/>
              <a:t>Direkte remediering</a:t>
            </a:r>
            <a:endParaRPr/>
          </a:p>
          <a:p>
            <a:pPr indent="-228600" lvl="0" marL="228600" rtl="0" algn="l">
              <a:lnSpc>
                <a:spcPct val="90000"/>
              </a:lnSpc>
              <a:spcBef>
                <a:spcPts val="1000"/>
              </a:spcBef>
              <a:spcAft>
                <a:spcPts val="0"/>
              </a:spcAft>
              <a:buClr>
                <a:schemeClr val="dk1"/>
              </a:buClr>
              <a:buSzPts val="2800"/>
              <a:buChar char="•"/>
            </a:pPr>
            <a:r>
              <a:rPr lang="da-DK"/>
              <a:t>Reform</a:t>
            </a:r>
            <a:endParaRPr/>
          </a:p>
          <a:p>
            <a:pPr indent="-228600" lvl="0" marL="228600" rtl="0" algn="l">
              <a:lnSpc>
                <a:spcPct val="90000"/>
              </a:lnSpc>
              <a:spcBef>
                <a:spcPts val="1000"/>
              </a:spcBef>
              <a:spcAft>
                <a:spcPts val="0"/>
              </a:spcAft>
              <a:buClr>
                <a:schemeClr val="dk1"/>
              </a:buClr>
              <a:buSzPts val="2800"/>
              <a:buChar char="•"/>
            </a:pPr>
            <a:r>
              <a:rPr lang="da-DK"/>
              <a:t>Adaption</a:t>
            </a:r>
            <a:endParaRPr/>
          </a:p>
          <a:p>
            <a:pPr indent="-228600" lvl="0" marL="228600" rtl="0" algn="l">
              <a:lnSpc>
                <a:spcPct val="90000"/>
              </a:lnSpc>
              <a:spcBef>
                <a:spcPts val="1000"/>
              </a:spcBef>
              <a:spcAft>
                <a:spcPts val="0"/>
              </a:spcAft>
              <a:buClr>
                <a:schemeClr val="dk1"/>
              </a:buClr>
              <a:buSzPts val="2800"/>
              <a:buChar char="•"/>
            </a:pPr>
            <a:r>
              <a:rPr lang="da-DK"/>
              <a:t>Fortætte, forvandle og fortolke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602" name="Shape 602"/>
        <p:cNvGrpSpPr/>
        <p:nvPr/>
      </p:nvGrpSpPr>
      <p:grpSpPr>
        <a:xfrm>
          <a:off x="0" y="0"/>
          <a:ext cx="0" cy="0"/>
          <a:chOff x="0" y="0"/>
          <a:chExt cx="0" cy="0"/>
        </a:xfrm>
      </p:grpSpPr>
      <p:sp>
        <p:nvSpPr>
          <p:cNvPr id="603" name="Google Shape;603;p64"/>
          <p:cNvSpPr txBox="1"/>
          <p:nvPr>
            <p:ph type="title"/>
          </p:nvPr>
        </p:nvSpPr>
        <p:spPr>
          <a:xfrm>
            <a:off x="559905" y="500062"/>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 &amp; Opdagelser</a:t>
            </a:r>
            <a:endParaRPr b="1" sz="1200">
              <a:latin typeface="Calibri"/>
              <a:ea typeface="Calibri"/>
              <a:cs typeface="Calibri"/>
              <a:sym typeface="Calibri"/>
            </a:endParaRPr>
          </a:p>
        </p:txBody>
      </p:sp>
      <p:sp>
        <p:nvSpPr>
          <p:cNvPr id="604" name="Google Shape;604;p64"/>
          <p:cNvSpPr txBox="1"/>
          <p:nvPr>
            <p:ph idx="1" type="body"/>
          </p:nvPr>
        </p:nvSpPr>
        <p:spPr>
          <a:xfrm>
            <a:off x="450573" y="2007705"/>
            <a:ext cx="4061789" cy="3632546"/>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lang="da-DK" sz="3600"/>
              <a:t>Rejsereportage</a:t>
            </a:r>
            <a:endParaRPr/>
          </a:p>
          <a:p>
            <a:pPr indent="0" lvl="0" marL="0" rtl="0" algn="l">
              <a:lnSpc>
                <a:spcPct val="90000"/>
              </a:lnSpc>
              <a:spcBef>
                <a:spcPts val="1000"/>
              </a:spcBef>
              <a:spcAft>
                <a:spcPts val="0"/>
              </a:spcAft>
              <a:buClr>
                <a:schemeClr val="dk1"/>
              </a:buClr>
              <a:buSzPct val="100000"/>
              <a:buNone/>
            </a:pPr>
            <a:r>
              <a:t/>
            </a:r>
            <a:endParaRPr sz="3600"/>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da-DK"/>
              <a:t>f</a:t>
            </a:r>
            <a:endParaRPr/>
          </a:p>
        </p:txBody>
      </p:sp>
      <p:pic>
        <p:nvPicPr>
          <p:cNvPr id="605" name="Google Shape;605;p64"/>
          <p:cNvPicPr preferRelativeResize="0"/>
          <p:nvPr>
            <p:ph idx="2" type="body"/>
          </p:nvPr>
        </p:nvPicPr>
        <p:blipFill rotWithShape="1">
          <a:blip r:embed="rId4">
            <a:alphaModFix/>
          </a:blip>
          <a:srcRect b="22149" l="1725" r="2557" t="3099"/>
          <a:stretch/>
        </p:blipFill>
        <p:spPr>
          <a:xfrm>
            <a:off x="3856381" y="1895200"/>
            <a:ext cx="7385231" cy="430681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610" name="Shape 610"/>
        <p:cNvGrpSpPr/>
        <p:nvPr/>
      </p:nvGrpSpPr>
      <p:grpSpPr>
        <a:xfrm>
          <a:off x="0" y="0"/>
          <a:ext cx="0" cy="0"/>
          <a:chOff x="0" y="0"/>
          <a:chExt cx="0" cy="0"/>
        </a:xfrm>
      </p:grpSpPr>
      <p:sp>
        <p:nvSpPr>
          <p:cNvPr id="611" name="Google Shape;611;p65"/>
          <p:cNvSpPr txBox="1"/>
          <p:nvPr>
            <p:ph type="title"/>
          </p:nvPr>
        </p:nvSpPr>
        <p:spPr>
          <a:xfrm>
            <a:off x="838200" y="643420"/>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 &amp; Opdagelser</a:t>
            </a:r>
            <a:endParaRPr b="1" sz="1200">
              <a:latin typeface="Calibri"/>
              <a:ea typeface="Calibri"/>
              <a:cs typeface="Calibri"/>
              <a:sym typeface="Calibri"/>
            </a:endParaRPr>
          </a:p>
        </p:txBody>
      </p:sp>
      <p:sp>
        <p:nvSpPr>
          <p:cNvPr id="612" name="Google Shape;612;p65"/>
          <p:cNvSpPr txBox="1"/>
          <p:nvPr>
            <p:ph idx="1" type="body"/>
          </p:nvPr>
        </p:nvSpPr>
        <p:spPr>
          <a:xfrm>
            <a:off x="838200" y="2415209"/>
            <a:ext cx="4061789" cy="363254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613" name="Google Shape;613;p65"/>
          <p:cNvSpPr txBox="1"/>
          <p:nvPr>
            <p:ph idx="2" type="body"/>
          </p:nvPr>
        </p:nvSpPr>
        <p:spPr>
          <a:xfrm>
            <a:off x="1361661" y="3296616"/>
            <a:ext cx="11181522" cy="12256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8000"/>
              <a:buNone/>
            </a:pPr>
            <a:r>
              <a:rPr b="1" lang="da-DK" sz="8000"/>
              <a:t>Så er det QUIZ-TID!</a:t>
            </a:r>
            <a:endParaRPr b="1" sz="80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618" name="Shape 618"/>
        <p:cNvGrpSpPr/>
        <p:nvPr/>
      </p:nvGrpSpPr>
      <p:grpSpPr>
        <a:xfrm>
          <a:off x="0" y="0"/>
          <a:ext cx="0" cy="0"/>
          <a:chOff x="0" y="0"/>
          <a:chExt cx="0" cy="0"/>
        </a:xfrm>
      </p:grpSpPr>
      <p:sp>
        <p:nvSpPr>
          <p:cNvPr id="619" name="Google Shape;619;p66"/>
          <p:cNvSpPr txBox="1"/>
          <p:nvPr>
            <p:ph type="title"/>
          </p:nvPr>
        </p:nvSpPr>
        <p:spPr>
          <a:xfrm>
            <a:off x="493644" y="132859"/>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 &amp; Opdagelser</a:t>
            </a:r>
            <a:endParaRPr b="1" sz="1200">
              <a:latin typeface="Calibri"/>
              <a:ea typeface="Calibri"/>
              <a:cs typeface="Calibri"/>
              <a:sym typeface="Calibri"/>
            </a:endParaRPr>
          </a:p>
        </p:txBody>
      </p:sp>
      <p:sp>
        <p:nvSpPr>
          <p:cNvPr id="620" name="Google Shape;620;p6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621" name="Google Shape;621;p66"/>
          <p:cNvPicPr preferRelativeResize="0"/>
          <p:nvPr>
            <p:ph idx="2" type="body"/>
          </p:nvPr>
        </p:nvPicPr>
        <p:blipFill rotWithShape="1">
          <a:blip r:embed="rId4">
            <a:alphaModFix/>
          </a:blip>
          <a:srcRect b="0" l="0" r="0" t="0"/>
          <a:stretch/>
        </p:blipFill>
        <p:spPr>
          <a:xfrm>
            <a:off x="230736" y="1484418"/>
            <a:ext cx="7344989" cy="4714147"/>
          </a:xfrm>
          <a:prstGeom prst="rect">
            <a:avLst/>
          </a:prstGeom>
          <a:noFill/>
          <a:ln>
            <a:noFill/>
          </a:ln>
        </p:spPr>
      </p:pic>
      <p:sp>
        <p:nvSpPr>
          <p:cNvPr id="622" name="Google Shape;622;p66"/>
          <p:cNvSpPr/>
          <p:nvPr/>
        </p:nvSpPr>
        <p:spPr>
          <a:xfrm>
            <a:off x="4057650" y="3075673"/>
            <a:ext cx="6096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br>
              <a:rPr b="1" i="0" lang="da-DK" sz="1800" u="none" cap="none" strike="noStrike">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623" name="Google Shape;623;p66"/>
          <p:cNvPicPr preferRelativeResize="0"/>
          <p:nvPr/>
        </p:nvPicPr>
        <p:blipFill rotWithShape="1">
          <a:blip r:embed="rId5">
            <a:alphaModFix/>
          </a:blip>
          <a:srcRect b="0" l="0" r="0" t="0"/>
          <a:stretch/>
        </p:blipFill>
        <p:spPr>
          <a:xfrm>
            <a:off x="3943089" y="0"/>
            <a:ext cx="4148838" cy="6389210"/>
          </a:xfrm>
          <a:prstGeom prst="rect">
            <a:avLst/>
          </a:prstGeom>
          <a:noFill/>
          <a:ln>
            <a:noFill/>
          </a:ln>
        </p:spPr>
      </p:pic>
      <p:pic>
        <p:nvPicPr>
          <p:cNvPr id="624" name="Google Shape;624;p66"/>
          <p:cNvPicPr preferRelativeResize="0"/>
          <p:nvPr/>
        </p:nvPicPr>
        <p:blipFill rotWithShape="1">
          <a:blip r:embed="rId6">
            <a:alphaModFix/>
          </a:blip>
          <a:srcRect b="0" l="0" r="0" t="0"/>
          <a:stretch/>
        </p:blipFill>
        <p:spPr>
          <a:xfrm>
            <a:off x="230736" y="1239363"/>
            <a:ext cx="12061051" cy="3008168"/>
          </a:xfrm>
          <a:prstGeom prst="rect">
            <a:avLst/>
          </a:prstGeom>
          <a:noFill/>
          <a:ln>
            <a:noFill/>
          </a:ln>
        </p:spPr>
      </p:pic>
      <p:pic>
        <p:nvPicPr>
          <p:cNvPr id="625" name="Google Shape;625;p66"/>
          <p:cNvPicPr preferRelativeResize="0"/>
          <p:nvPr/>
        </p:nvPicPr>
        <p:blipFill rotWithShape="1">
          <a:blip r:embed="rId7">
            <a:alphaModFix/>
          </a:blip>
          <a:srcRect b="0" l="0" r="0" t="0"/>
          <a:stretch/>
        </p:blipFill>
        <p:spPr>
          <a:xfrm>
            <a:off x="838199" y="207176"/>
            <a:ext cx="10551683" cy="5935322"/>
          </a:xfrm>
          <a:prstGeom prst="rect">
            <a:avLst/>
          </a:prstGeom>
          <a:noFill/>
          <a:ln>
            <a:noFill/>
          </a:ln>
        </p:spPr>
      </p:pic>
      <p:pic>
        <p:nvPicPr>
          <p:cNvPr id="626" name="Google Shape;626;p66"/>
          <p:cNvPicPr preferRelativeResize="0"/>
          <p:nvPr/>
        </p:nvPicPr>
        <p:blipFill rotWithShape="1">
          <a:blip r:embed="rId8">
            <a:alphaModFix/>
          </a:blip>
          <a:srcRect b="0" l="0" r="0" t="0"/>
          <a:stretch/>
        </p:blipFill>
        <p:spPr>
          <a:xfrm>
            <a:off x="541946" y="102135"/>
            <a:ext cx="11565329" cy="6499523"/>
          </a:xfrm>
          <a:prstGeom prst="rect">
            <a:avLst/>
          </a:prstGeom>
          <a:noFill/>
          <a:ln>
            <a:noFill/>
          </a:ln>
        </p:spPr>
      </p:pic>
      <p:pic>
        <p:nvPicPr>
          <p:cNvPr id="627" name="Google Shape;627;p66"/>
          <p:cNvPicPr preferRelativeResize="0"/>
          <p:nvPr/>
        </p:nvPicPr>
        <p:blipFill rotWithShape="1">
          <a:blip r:embed="rId9">
            <a:alphaModFix/>
          </a:blip>
          <a:srcRect b="0" l="0" r="0" t="0"/>
          <a:stretch/>
        </p:blipFill>
        <p:spPr>
          <a:xfrm>
            <a:off x="751662" y="-30162"/>
            <a:ext cx="5114041" cy="6858000"/>
          </a:xfrm>
          <a:prstGeom prst="rect">
            <a:avLst/>
          </a:prstGeom>
          <a:noFill/>
          <a:ln>
            <a:noFill/>
          </a:ln>
        </p:spPr>
      </p:pic>
      <p:pic>
        <p:nvPicPr>
          <p:cNvPr id="628" name="Google Shape;628;p66"/>
          <p:cNvPicPr preferRelativeResize="0"/>
          <p:nvPr/>
        </p:nvPicPr>
        <p:blipFill rotWithShape="1">
          <a:blip r:embed="rId10">
            <a:alphaModFix/>
          </a:blip>
          <a:srcRect b="0" l="0" r="0" t="0"/>
          <a:stretch/>
        </p:blipFill>
        <p:spPr>
          <a:xfrm>
            <a:off x="132221" y="-42814"/>
            <a:ext cx="10058400" cy="6789420"/>
          </a:xfrm>
          <a:prstGeom prst="rect">
            <a:avLst/>
          </a:prstGeom>
          <a:noFill/>
          <a:ln>
            <a:noFill/>
          </a:ln>
        </p:spPr>
      </p:pic>
      <p:pic>
        <p:nvPicPr>
          <p:cNvPr id="629" name="Google Shape;629;p66"/>
          <p:cNvPicPr preferRelativeResize="0"/>
          <p:nvPr/>
        </p:nvPicPr>
        <p:blipFill rotWithShape="1">
          <a:blip r:embed="rId11">
            <a:alphaModFix/>
          </a:blip>
          <a:srcRect b="0" l="0" r="0" t="0"/>
          <a:stretch/>
        </p:blipFill>
        <p:spPr>
          <a:xfrm>
            <a:off x="335947" y="185573"/>
            <a:ext cx="8807580" cy="6741451"/>
          </a:xfrm>
          <a:prstGeom prst="rect">
            <a:avLst/>
          </a:prstGeom>
          <a:noFill/>
          <a:ln>
            <a:noFill/>
          </a:ln>
        </p:spPr>
      </p:pic>
      <p:pic>
        <p:nvPicPr>
          <p:cNvPr id="630" name="Google Shape;630;p66"/>
          <p:cNvPicPr preferRelativeResize="0"/>
          <p:nvPr/>
        </p:nvPicPr>
        <p:blipFill rotWithShape="1">
          <a:blip r:embed="rId12">
            <a:alphaModFix/>
          </a:blip>
          <a:srcRect b="0" l="0" r="0" t="0"/>
          <a:stretch/>
        </p:blipFill>
        <p:spPr>
          <a:xfrm>
            <a:off x="1787907" y="0"/>
            <a:ext cx="4975860" cy="6858000"/>
          </a:xfrm>
          <a:prstGeom prst="rect">
            <a:avLst/>
          </a:prstGeom>
          <a:noFill/>
          <a:ln>
            <a:noFill/>
          </a:ln>
        </p:spPr>
      </p:pic>
      <p:pic>
        <p:nvPicPr>
          <p:cNvPr id="631" name="Google Shape;631;p66"/>
          <p:cNvPicPr preferRelativeResize="0"/>
          <p:nvPr/>
        </p:nvPicPr>
        <p:blipFill rotWithShape="1">
          <a:blip r:embed="rId13">
            <a:alphaModFix/>
          </a:blip>
          <a:srcRect b="0" l="0" r="0" t="0"/>
          <a:stretch/>
        </p:blipFill>
        <p:spPr>
          <a:xfrm>
            <a:off x="3919354" y="-99186"/>
            <a:ext cx="6020108" cy="7109586"/>
          </a:xfrm>
          <a:prstGeom prst="rect">
            <a:avLst/>
          </a:prstGeom>
          <a:noFill/>
          <a:ln>
            <a:noFill/>
          </a:ln>
        </p:spPr>
      </p:pic>
      <p:pic>
        <p:nvPicPr>
          <p:cNvPr id="632" name="Google Shape;632;p66"/>
          <p:cNvPicPr preferRelativeResize="0"/>
          <p:nvPr/>
        </p:nvPicPr>
        <p:blipFill rotWithShape="1">
          <a:blip r:embed="rId14">
            <a:alphaModFix/>
          </a:blip>
          <a:srcRect b="0" l="0" r="0" t="0"/>
          <a:stretch/>
        </p:blipFill>
        <p:spPr>
          <a:xfrm>
            <a:off x="594712" y="-100330"/>
            <a:ext cx="10005634"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41" name="Shape 141"/>
        <p:cNvGrpSpPr/>
        <p:nvPr/>
      </p:nvGrpSpPr>
      <p:grpSpPr>
        <a:xfrm>
          <a:off x="0" y="0"/>
          <a:ext cx="0" cy="0"/>
          <a:chOff x="0" y="0"/>
          <a:chExt cx="0" cy="0"/>
        </a:xfrm>
      </p:grpSpPr>
      <p:sp>
        <p:nvSpPr>
          <p:cNvPr id="142" name="Google Shape;14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143" name="Google Shape;143;p7"/>
          <p:cNvSpPr txBox="1"/>
          <p:nvPr>
            <p:ph idx="2" type="body"/>
          </p:nvPr>
        </p:nvSpPr>
        <p:spPr>
          <a:xfrm>
            <a:off x="355214" y="2060642"/>
            <a:ext cx="5966074" cy="37736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Christian d. 4s eftermæle</a:t>
            </a:r>
            <a:endParaRPr/>
          </a:p>
          <a:p>
            <a:pPr indent="-228600" lvl="0" marL="228600" rtl="0" algn="l">
              <a:lnSpc>
                <a:spcPct val="90000"/>
              </a:lnSpc>
              <a:spcBef>
                <a:spcPts val="1000"/>
              </a:spcBef>
              <a:spcAft>
                <a:spcPts val="0"/>
              </a:spcAft>
              <a:buClr>
                <a:schemeClr val="dk1"/>
              </a:buClr>
              <a:buSzPts val="2800"/>
              <a:buChar char="•"/>
            </a:pPr>
            <a:r>
              <a:rPr lang="da-DK"/>
              <a:t>Hvad skete der egentlig ved Kolberger Heide?</a:t>
            </a:r>
            <a:endParaRPr/>
          </a:p>
        </p:txBody>
      </p:sp>
      <p:pic>
        <p:nvPicPr>
          <p:cNvPr id="144" name="Google Shape;144;p7"/>
          <p:cNvPicPr preferRelativeResize="0"/>
          <p:nvPr>
            <p:ph idx="1" type="body"/>
          </p:nvPr>
        </p:nvPicPr>
        <p:blipFill rotWithShape="1">
          <a:blip r:embed="rId4">
            <a:alphaModFix/>
          </a:blip>
          <a:srcRect b="0" l="0" r="0" t="0"/>
          <a:stretch/>
        </p:blipFill>
        <p:spPr>
          <a:xfrm>
            <a:off x="6527414" y="663952"/>
            <a:ext cx="4524899" cy="5434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49" name="Shape 149"/>
        <p:cNvGrpSpPr/>
        <p:nvPr/>
      </p:nvGrpSpPr>
      <p:grpSpPr>
        <a:xfrm>
          <a:off x="0" y="0"/>
          <a:ext cx="0" cy="0"/>
          <a:chOff x="0" y="0"/>
          <a:chExt cx="0" cy="0"/>
        </a:xfrm>
      </p:grpSpPr>
      <p:sp>
        <p:nvSpPr>
          <p:cNvPr id="150" name="Google Shape;1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Søkongen</a:t>
            </a:r>
            <a:endParaRPr b="1" sz="4800">
              <a:latin typeface="Calibri"/>
              <a:ea typeface="Calibri"/>
              <a:cs typeface="Calibri"/>
              <a:sym typeface="Calibri"/>
            </a:endParaRPr>
          </a:p>
        </p:txBody>
      </p:sp>
      <p:sp>
        <p:nvSpPr>
          <p:cNvPr id="151" name="Google Shape;151;p8"/>
          <p:cNvSpPr txBox="1"/>
          <p:nvPr>
            <p:ph idx="2" type="body"/>
          </p:nvPr>
        </p:nvSpPr>
        <p:spPr>
          <a:xfrm>
            <a:off x="4412974" y="1705390"/>
            <a:ext cx="6311348" cy="43366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Så hvad har I fundet ud af Christian d. 4 i denne time?</a:t>
            </a:r>
            <a:endParaRPr/>
          </a:p>
          <a:p>
            <a:pPr indent="0" lvl="0" marL="0" rtl="0" algn="l">
              <a:lnSpc>
                <a:spcPct val="90000"/>
              </a:lnSpc>
              <a:spcBef>
                <a:spcPts val="1000"/>
              </a:spcBef>
              <a:spcAft>
                <a:spcPts val="0"/>
              </a:spcAft>
              <a:buClr>
                <a:schemeClr val="dk1"/>
              </a:buClr>
              <a:buSzPts val="2800"/>
              <a:buNone/>
            </a:pPr>
            <a:r>
              <a:rPr lang="da-DK"/>
              <a:t>Hvad har I lært om dansk søfart?</a:t>
            </a:r>
            <a:endParaRPr/>
          </a:p>
          <a:p>
            <a:pPr indent="0" lvl="0" marL="0" rtl="0" algn="l">
              <a:lnSpc>
                <a:spcPct val="90000"/>
              </a:lnSpc>
              <a:spcBef>
                <a:spcPts val="1000"/>
              </a:spcBef>
              <a:spcAft>
                <a:spcPts val="0"/>
              </a:spcAft>
              <a:buClr>
                <a:schemeClr val="dk1"/>
              </a:buClr>
              <a:buSzPts val="2800"/>
              <a:buNone/>
            </a:pPr>
            <a:r>
              <a:rPr lang="da-DK"/>
              <a:t>Hvad ved I nu om europæisk rivalisering i 1500-1600 tallet?</a:t>
            </a:r>
            <a:endParaRPr/>
          </a:p>
        </p:txBody>
      </p:sp>
      <p:pic>
        <p:nvPicPr>
          <p:cNvPr id="152" name="Google Shape;152;p8"/>
          <p:cNvPicPr preferRelativeResize="0"/>
          <p:nvPr>
            <p:ph idx="1" type="body"/>
          </p:nvPr>
        </p:nvPicPr>
        <p:blipFill rotWithShape="1">
          <a:blip r:embed="rId4">
            <a:alphaModFix/>
          </a:blip>
          <a:srcRect b="0" l="0" r="0" t="0"/>
          <a:stretch/>
        </p:blipFill>
        <p:spPr>
          <a:xfrm>
            <a:off x="761584" y="1690688"/>
            <a:ext cx="3406639" cy="43513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157" name="Shape 157"/>
        <p:cNvGrpSpPr/>
        <p:nvPr/>
      </p:nvGrpSpPr>
      <p:grpSpPr>
        <a:xfrm>
          <a:off x="0" y="0"/>
          <a:ext cx="0" cy="0"/>
          <a:chOff x="0" y="0"/>
          <a:chExt cx="0" cy="0"/>
        </a:xfrm>
      </p:grpSpPr>
      <p:sp>
        <p:nvSpPr>
          <p:cNvPr id="158" name="Google Shape;15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da-DK" sz="4800">
                <a:latin typeface="Calibri"/>
                <a:ea typeface="Calibri"/>
                <a:cs typeface="Calibri"/>
                <a:sym typeface="Calibri"/>
              </a:rPr>
              <a:t>Blå danmarkshistorier</a:t>
            </a:r>
            <a:br>
              <a:rPr b="1" lang="da-DK" sz="4800">
                <a:latin typeface="Calibri"/>
                <a:ea typeface="Calibri"/>
                <a:cs typeface="Calibri"/>
                <a:sym typeface="Calibri"/>
              </a:rPr>
            </a:br>
            <a:r>
              <a:rPr b="1" lang="da-DK" sz="4800">
                <a:latin typeface="Calibri"/>
                <a:ea typeface="Calibri"/>
                <a:cs typeface="Calibri"/>
                <a:sym typeface="Calibri"/>
              </a:rPr>
              <a:t>Kapitel 1 – Opdagelser</a:t>
            </a:r>
            <a:br>
              <a:rPr b="1" lang="da-DK" sz="4800">
                <a:latin typeface="Calibri"/>
                <a:ea typeface="Calibri"/>
                <a:cs typeface="Calibri"/>
                <a:sym typeface="Calibri"/>
              </a:rPr>
            </a:br>
            <a:r>
              <a:rPr b="1" lang="da-DK" sz="1200">
                <a:latin typeface="Calibri"/>
                <a:ea typeface="Calibri"/>
                <a:cs typeface="Calibri"/>
                <a:sym typeface="Calibri"/>
              </a:rPr>
              <a:t>Modul 2</a:t>
            </a:r>
            <a:endParaRPr b="1" sz="1200">
              <a:latin typeface="Calibri"/>
              <a:ea typeface="Calibri"/>
              <a:cs typeface="Calibri"/>
              <a:sym typeface="Calibri"/>
            </a:endParaRPr>
          </a:p>
        </p:txBody>
      </p:sp>
      <p:pic>
        <p:nvPicPr>
          <p:cNvPr id="159" name="Google Shape;159;p9"/>
          <p:cNvPicPr preferRelativeResize="0"/>
          <p:nvPr>
            <p:ph idx="2" type="body"/>
          </p:nvPr>
        </p:nvPicPr>
        <p:blipFill rotWithShape="1">
          <a:blip r:embed="rId4">
            <a:alphaModFix/>
          </a:blip>
          <a:srcRect b="0" l="0" r="0" t="0"/>
          <a:stretch/>
        </p:blipFill>
        <p:spPr>
          <a:xfrm>
            <a:off x="7384774" y="99326"/>
            <a:ext cx="3816625" cy="6157150"/>
          </a:xfrm>
          <a:prstGeom prst="rect">
            <a:avLst/>
          </a:prstGeom>
          <a:noFill/>
          <a:ln>
            <a:noFill/>
          </a:ln>
        </p:spPr>
      </p:pic>
      <p:sp>
        <p:nvSpPr>
          <p:cNvPr id="160" name="Google Shape;160;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a-DK"/>
              <a:t>Dagens modul</a:t>
            </a:r>
            <a:endParaRPr/>
          </a:p>
          <a:p>
            <a:pPr indent="-228600" lvl="0" marL="228600" rtl="0" algn="l">
              <a:lnSpc>
                <a:spcPct val="90000"/>
              </a:lnSpc>
              <a:spcBef>
                <a:spcPts val="1000"/>
              </a:spcBef>
              <a:spcAft>
                <a:spcPts val="0"/>
              </a:spcAft>
              <a:buClr>
                <a:schemeClr val="dk1"/>
              </a:buClr>
              <a:buSzPts val="2800"/>
              <a:buChar char="•"/>
            </a:pPr>
            <a:r>
              <a:rPr lang="da-DK"/>
              <a:t>Kort om opdagelser</a:t>
            </a:r>
            <a:endParaRPr/>
          </a:p>
          <a:p>
            <a:pPr indent="-228600" lvl="0" marL="228600" rtl="0" algn="l">
              <a:lnSpc>
                <a:spcPct val="90000"/>
              </a:lnSpc>
              <a:spcBef>
                <a:spcPts val="1000"/>
              </a:spcBef>
              <a:spcAft>
                <a:spcPts val="0"/>
              </a:spcAft>
              <a:buClr>
                <a:schemeClr val="dk1"/>
              </a:buClr>
              <a:buSzPts val="2800"/>
              <a:buChar char="•"/>
            </a:pPr>
            <a:r>
              <a:rPr lang="da-DK"/>
              <a:t>Dagens lektie</a:t>
            </a:r>
            <a:endParaRPr/>
          </a:p>
          <a:p>
            <a:pPr indent="-228600" lvl="0" marL="228600" rtl="0" algn="l">
              <a:lnSpc>
                <a:spcPct val="90000"/>
              </a:lnSpc>
              <a:spcBef>
                <a:spcPts val="1000"/>
              </a:spcBef>
              <a:spcAft>
                <a:spcPts val="0"/>
              </a:spcAft>
              <a:buClr>
                <a:schemeClr val="dk1"/>
              </a:buClr>
              <a:buSzPts val="2800"/>
              <a:buChar char="•"/>
            </a:pPr>
            <a:r>
              <a:rPr lang="da-DK"/>
              <a:t>Et kort arbejde</a:t>
            </a:r>
            <a:endParaRPr/>
          </a:p>
          <a:p>
            <a:pPr indent="-228600" lvl="0" marL="228600" rtl="0" algn="l">
              <a:lnSpc>
                <a:spcPct val="90000"/>
              </a:lnSpc>
              <a:spcBef>
                <a:spcPts val="1000"/>
              </a:spcBef>
              <a:spcAft>
                <a:spcPts val="0"/>
              </a:spcAft>
              <a:buClr>
                <a:schemeClr val="dk1"/>
              </a:buClr>
              <a:buSzPts val="2800"/>
              <a:buChar char="•"/>
            </a:pPr>
            <a:r>
              <a:rPr lang="da-DK"/>
              <a:t>Opsummering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tem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2021-05-05T20:34:05Z</dcterms:created>
  <dc:creator>gymadm\kgjef</dc:creator>
</cp:coreProperties>
</file>