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71" r:id="rId4"/>
    <p:sldId id="258" r:id="rId5"/>
    <p:sldId id="260" r:id="rId6"/>
    <p:sldId id="261" r:id="rId7"/>
    <p:sldId id="262" r:id="rId8"/>
    <p:sldId id="263" r:id="rId9"/>
    <p:sldId id="264" r:id="rId10"/>
    <p:sldId id="269" r:id="rId11"/>
    <p:sldId id="265" r:id="rId12"/>
    <p:sldId id="267" r:id="rId13"/>
    <p:sldId id="266" r:id="rId14"/>
    <p:sldId id="270" r:id="rId15"/>
    <p:sldId id="268"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46" d="100"/>
          <a:sy n="46" d="100"/>
        </p:scale>
        <p:origin x="-1288" y="-10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heme" Target="theme/theme1.xml"/><Relationship Id="rId2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printerSettings" Target="printerSettings/printerSettings1.bin"/><Relationship Id="rId18" Type="http://schemas.openxmlformats.org/officeDocument/2006/relationships/presProps" Target="presProps.xml"/><Relationship Id="rId19" Type="http://schemas.openxmlformats.org/officeDocument/2006/relationships/viewProps" Target="view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s">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da-DK" smtClean="0"/>
              <a:t>Klik for at redigere i masteren</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a-DK" smtClean="0"/>
              <a:t>Klik for at redigere undertiteltypografien i masteren</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06/05/15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‹nr.›</a:t>
            </a:fld>
            <a:endParaRPr lang="en-US"/>
          </a:p>
        </p:txBody>
      </p:sp>
    </p:spTree>
    <p:extLst>
      <p:ext uri="{BB962C8B-B14F-4D97-AF65-F5344CB8AC3E}">
        <p14:creationId xmlns:p14="http://schemas.microsoft.com/office/powerpoint/2010/main" val="27020199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smtClean="0"/>
              <a:t>Klik for at redigere i masteren</a:t>
            </a:r>
            <a:endParaRPr lang="en-US"/>
          </a:p>
        </p:txBody>
      </p:sp>
      <p:sp>
        <p:nvSpPr>
          <p:cNvPr id="3" name="Vertical Text Placeholder 2"/>
          <p:cNvSpPr>
            <a:spLocks noGrp="1"/>
          </p:cNvSpPr>
          <p:nvPr>
            <p:ph type="body" orient="vert" idx="1"/>
          </p:nvPr>
        </p:nvSpPr>
        <p:spPr/>
        <p:txBody>
          <a:bodyPr vert="eaVert"/>
          <a:lstStyle/>
          <a:p>
            <a:pPr lvl="0"/>
            <a:r>
              <a:rPr lang="da-DK" smtClean="0"/>
              <a:t>Klik for at redigere teksttypografierne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06/05/15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‹nr.›</a:t>
            </a:fld>
            <a:endParaRPr lang="en-US"/>
          </a:p>
        </p:txBody>
      </p:sp>
    </p:spTree>
    <p:extLst>
      <p:ext uri="{BB962C8B-B14F-4D97-AF65-F5344CB8AC3E}">
        <p14:creationId xmlns:p14="http://schemas.microsoft.com/office/powerpoint/2010/main" val="29494982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da-DK" smtClean="0"/>
              <a:t>Klik for at redigere i masteren</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da-DK" smtClean="0"/>
              <a:t>Klik for at redigere teksttypografierne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06/05/15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‹nr.›</a:t>
            </a:fld>
            <a:endParaRPr lang="en-US"/>
          </a:p>
        </p:txBody>
      </p:sp>
    </p:spTree>
    <p:extLst>
      <p:ext uri="{BB962C8B-B14F-4D97-AF65-F5344CB8AC3E}">
        <p14:creationId xmlns:p14="http://schemas.microsoft.com/office/powerpoint/2010/main" val="14279412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smtClean="0"/>
              <a:t>Klik for at redigere i masteren</a:t>
            </a:r>
            <a:endParaRPr lang="en-US"/>
          </a:p>
        </p:txBody>
      </p:sp>
      <p:sp>
        <p:nvSpPr>
          <p:cNvPr id="3" name="Content Placeholder 2"/>
          <p:cNvSpPr>
            <a:spLocks noGrp="1"/>
          </p:cNvSpPr>
          <p:nvPr>
            <p:ph idx="1"/>
          </p:nvPr>
        </p:nvSpPr>
        <p:spPr/>
        <p:txBody>
          <a:bodyPr/>
          <a:lstStyle/>
          <a:p>
            <a:pPr lvl="0"/>
            <a:r>
              <a:rPr lang="da-DK" smtClean="0"/>
              <a:t>Klik for at redigere teksttypografierne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06/05/15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‹nr.›</a:t>
            </a:fld>
            <a:endParaRPr lang="en-US"/>
          </a:p>
        </p:txBody>
      </p:sp>
    </p:spTree>
    <p:extLst>
      <p:ext uri="{BB962C8B-B14F-4D97-AF65-F5344CB8AC3E}">
        <p14:creationId xmlns:p14="http://schemas.microsoft.com/office/powerpoint/2010/main" val="22759333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da-DK" smtClean="0"/>
              <a:t>Klik for at redigere i masteren</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a-DK" smtClean="0"/>
              <a:t>Klik for at redigere teksttypografierne i masteren</a:t>
            </a:r>
          </a:p>
        </p:txBody>
      </p:sp>
      <p:sp>
        <p:nvSpPr>
          <p:cNvPr id="4" name="Date Placeholder 3"/>
          <p:cNvSpPr>
            <a:spLocks noGrp="1"/>
          </p:cNvSpPr>
          <p:nvPr>
            <p:ph type="dt" sz="half" idx="10"/>
          </p:nvPr>
        </p:nvSpPr>
        <p:spPr/>
        <p:txBody>
          <a:bodyPr/>
          <a:lstStyle/>
          <a:p>
            <a:fld id="{6BFECD78-3C8E-49F2-8FAB-59489D168ABB}" type="datetimeFigureOut">
              <a:rPr lang="en-US" smtClean="0"/>
              <a:t>06/05/15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‹nr.›</a:t>
            </a:fld>
            <a:endParaRPr lang="en-US"/>
          </a:p>
        </p:txBody>
      </p:sp>
    </p:spTree>
    <p:extLst>
      <p:ext uri="{BB962C8B-B14F-4D97-AF65-F5344CB8AC3E}">
        <p14:creationId xmlns:p14="http://schemas.microsoft.com/office/powerpoint/2010/main" val="17989526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smtClean="0"/>
              <a:t>Klik for at redigere i masteren</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Klik for at redigere teksttypografierne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Klik for at redigere teksttypografierne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en-US"/>
          </a:p>
        </p:txBody>
      </p:sp>
      <p:sp>
        <p:nvSpPr>
          <p:cNvPr id="5" name="Date Placeholder 4"/>
          <p:cNvSpPr>
            <a:spLocks noGrp="1"/>
          </p:cNvSpPr>
          <p:nvPr>
            <p:ph type="dt" sz="half" idx="10"/>
          </p:nvPr>
        </p:nvSpPr>
        <p:spPr/>
        <p:txBody>
          <a:bodyPr/>
          <a:lstStyle/>
          <a:p>
            <a:fld id="{6BFECD78-3C8E-49F2-8FAB-59489D168ABB}" type="datetimeFigureOut">
              <a:rPr lang="en-US" smtClean="0"/>
              <a:t>06/05/15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t>‹nr.›</a:t>
            </a:fld>
            <a:endParaRPr lang="en-US"/>
          </a:p>
        </p:txBody>
      </p:sp>
    </p:spTree>
    <p:extLst>
      <p:ext uri="{BB962C8B-B14F-4D97-AF65-F5344CB8AC3E}">
        <p14:creationId xmlns:p14="http://schemas.microsoft.com/office/powerpoint/2010/main" val="1034301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da-DK" smtClean="0"/>
              <a:t>Klik for at redigere i masteren</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teksttypografierne i masteren</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Klik for at redigere teksttypografierne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teksttypografierne i masteren</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Klik for at redigere teksttypografierne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en-US"/>
          </a:p>
        </p:txBody>
      </p:sp>
      <p:sp>
        <p:nvSpPr>
          <p:cNvPr id="7" name="Date Placeholder 6"/>
          <p:cNvSpPr>
            <a:spLocks noGrp="1"/>
          </p:cNvSpPr>
          <p:nvPr>
            <p:ph type="dt" sz="half" idx="10"/>
          </p:nvPr>
        </p:nvSpPr>
        <p:spPr/>
        <p:txBody>
          <a:bodyPr/>
          <a:lstStyle/>
          <a:p>
            <a:fld id="{6BFECD78-3C8E-49F2-8FAB-59489D168ABB}" type="datetimeFigureOut">
              <a:rPr lang="en-US" smtClean="0"/>
              <a:t>06/05/15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FB56013-B943-42BA-886F-6F9D4EB85E9D}" type="slidenum">
              <a:rPr lang="en-US" smtClean="0"/>
              <a:t>‹nr.›</a:t>
            </a:fld>
            <a:endParaRPr lang="en-US"/>
          </a:p>
        </p:txBody>
      </p:sp>
    </p:spTree>
    <p:extLst>
      <p:ext uri="{BB962C8B-B14F-4D97-AF65-F5344CB8AC3E}">
        <p14:creationId xmlns:p14="http://schemas.microsoft.com/office/powerpoint/2010/main" val="14179409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smtClean="0"/>
              <a:t>Klik for at redigere i masteren</a:t>
            </a:r>
            <a:endParaRPr lang="en-US"/>
          </a:p>
        </p:txBody>
      </p:sp>
      <p:sp>
        <p:nvSpPr>
          <p:cNvPr id="3" name="Date Placeholder 2"/>
          <p:cNvSpPr>
            <a:spLocks noGrp="1"/>
          </p:cNvSpPr>
          <p:nvPr>
            <p:ph type="dt" sz="half" idx="10"/>
          </p:nvPr>
        </p:nvSpPr>
        <p:spPr/>
        <p:txBody>
          <a:bodyPr/>
          <a:lstStyle/>
          <a:p>
            <a:fld id="{6BFECD78-3C8E-49F2-8FAB-59489D168ABB}" type="datetimeFigureOut">
              <a:rPr lang="en-US" smtClean="0"/>
              <a:t>06/05/15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FB56013-B943-42BA-886F-6F9D4EB85E9D}" type="slidenum">
              <a:rPr lang="en-US" smtClean="0"/>
              <a:t>‹nr.›</a:t>
            </a:fld>
            <a:endParaRPr lang="en-US"/>
          </a:p>
        </p:txBody>
      </p:sp>
    </p:spTree>
    <p:extLst>
      <p:ext uri="{BB962C8B-B14F-4D97-AF65-F5344CB8AC3E}">
        <p14:creationId xmlns:p14="http://schemas.microsoft.com/office/powerpoint/2010/main" val="6560677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FECD78-3C8E-49F2-8FAB-59489D168ABB}" type="datetimeFigureOut">
              <a:rPr lang="en-US" smtClean="0"/>
              <a:t>06/05/15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FB56013-B943-42BA-886F-6F9D4EB85E9D}" type="slidenum">
              <a:rPr lang="en-US" smtClean="0"/>
              <a:t>‹nr.›</a:t>
            </a:fld>
            <a:endParaRPr lang="en-US"/>
          </a:p>
        </p:txBody>
      </p:sp>
    </p:spTree>
    <p:extLst>
      <p:ext uri="{BB962C8B-B14F-4D97-AF65-F5344CB8AC3E}">
        <p14:creationId xmlns:p14="http://schemas.microsoft.com/office/powerpoint/2010/main" val="12491287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da-DK" smtClean="0"/>
              <a:t>Klik for at redigere i masteren</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smtClean="0"/>
              <a:t>Klik for at redigere teksttypografierne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teksttypografierne i masteren</a:t>
            </a:r>
          </a:p>
        </p:txBody>
      </p:sp>
      <p:sp>
        <p:nvSpPr>
          <p:cNvPr id="5" name="Date Placeholder 4"/>
          <p:cNvSpPr>
            <a:spLocks noGrp="1"/>
          </p:cNvSpPr>
          <p:nvPr>
            <p:ph type="dt" sz="half" idx="10"/>
          </p:nvPr>
        </p:nvSpPr>
        <p:spPr/>
        <p:txBody>
          <a:bodyPr/>
          <a:lstStyle/>
          <a:p>
            <a:fld id="{6BFECD78-3C8E-49F2-8FAB-59489D168ABB}" type="datetimeFigureOut">
              <a:rPr lang="en-US" smtClean="0"/>
              <a:t>06/05/15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t>‹nr.›</a:t>
            </a:fld>
            <a:endParaRPr lang="en-US"/>
          </a:p>
        </p:txBody>
      </p:sp>
    </p:spTree>
    <p:extLst>
      <p:ext uri="{BB962C8B-B14F-4D97-AF65-F5344CB8AC3E}">
        <p14:creationId xmlns:p14="http://schemas.microsoft.com/office/powerpoint/2010/main" val="27301161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da-DK" smtClean="0"/>
              <a:t>Klik for at redigere i masteren</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a-DK" smtClean="0"/>
              <a:t>Træk billede til pladsholder, eller klik på symbol for at tilføje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teksttypografierne i masteren</a:t>
            </a:r>
          </a:p>
        </p:txBody>
      </p:sp>
      <p:sp>
        <p:nvSpPr>
          <p:cNvPr id="5" name="Date Placeholder 4"/>
          <p:cNvSpPr>
            <a:spLocks noGrp="1"/>
          </p:cNvSpPr>
          <p:nvPr>
            <p:ph type="dt" sz="half" idx="10"/>
          </p:nvPr>
        </p:nvSpPr>
        <p:spPr/>
        <p:txBody>
          <a:bodyPr/>
          <a:lstStyle/>
          <a:p>
            <a:fld id="{6BFECD78-3C8E-49F2-8FAB-59489D168ABB}" type="datetimeFigureOut">
              <a:rPr lang="en-US" smtClean="0"/>
              <a:t>06/05/15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t>‹nr.›</a:t>
            </a:fld>
            <a:endParaRPr lang="en-US"/>
          </a:p>
        </p:txBody>
      </p:sp>
    </p:spTree>
    <p:extLst>
      <p:ext uri="{BB962C8B-B14F-4D97-AF65-F5344CB8AC3E}">
        <p14:creationId xmlns:p14="http://schemas.microsoft.com/office/powerpoint/2010/main" val="50657455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a-DK" smtClean="0"/>
              <a:t>Klik for at redigere i masteren</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a-DK" smtClean="0"/>
              <a:t>Klik for at redigere teksttypografierne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FECD78-3C8E-49F2-8FAB-59489D168ABB}" type="datetimeFigureOut">
              <a:rPr lang="en-US" smtClean="0"/>
              <a:t>06/05/15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B56013-B943-42BA-886F-6F9D4EB85E9D}" type="slidenum">
              <a:rPr lang="en-US" smtClean="0"/>
              <a:t>‹nr.›</a:t>
            </a:fld>
            <a:endParaRPr lang="en-US"/>
          </a:p>
        </p:txBody>
      </p:sp>
    </p:spTree>
    <p:extLst>
      <p:ext uri="{BB962C8B-B14F-4D97-AF65-F5344CB8AC3E}">
        <p14:creationId xmlns:p14="http://schemas.microsoft.com/office/powerpoint/2010/main" val="2557711237"/>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3.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85800" y="386562"/>
            <a:ext cx="7772400" cy="2319364"/>
          </a:xfrm>
        </p:spPr>
        <p:txBody>
          <a:bodyPr>
            <a:normAutofit fontScale="90000"/>
          </a:bodyPr>
          <a:lstStyle/>
          <a:p>
            <a:r>
              <a:rPr lang="da-DK" dirty="0" smtClean="0"/>
              <a:t>Kapitel 6: Teorier om social ulighed – fokus på funktionalismen og Bourdieus teori om </a:t>
            </a:r>
            <a:br>
              <a:rPr lang="da-DK" dirty="0" smtClean="0"/>
            </a:br>
            <a:r>
              <a:rPr lang="da-DK" dirty="0" smtClean="0"/>
              <a:t>social ulighed</a:t>
            </a:r>
            <a:endParaRPr lang="da-DK" dirty="0"/>
          </a:p>
        </p:txBody>
      </p:sp>
      <p:sp>
        <p:nvSpPr>
          <p:cNvPr id="3" name="Undertitel 2"/>
          <p:cNvSpPr>
            <a:spLocks noGrp="1"/>
          </p:cNvSpPr>
          <p:nvPr>
            <p:ph type="subTitle" idx="1"/>
          </p:nvPr>
        </p:nvSpPr>
        <p:spPr>
          <a:xfrm>
            <a:off x="938554" y="4749169"/>
            <a:ext cx="7315200" cy="1082907"/>
          </a:xfrm>
        </p:spPr>
        <p:txBody>
          <a:bodyPr>
            <a:normAutofit fontScale="85000" lnSpcReduction="20000"/>
          </a:bodyPr>
          <a:lstStyle/>
          <a:p>
            <a:r>
              <a:rPr lang="da-DK" dirty="0" smtClean="0"/>
              <a:t>Ulighedens mange ansigter – perspektiver på social ulighed, af Jakob Glenstrup Jensby og Peter Brøndum</a:t>
            </a:r>
            <a:endParaRPr lang="da-DK" dirty="0"/>
          </a:p>
        </p:txBody>
      </p:sp>
    </p:spTree>
    <p:extLst>
      <p:ext uri="{BB962C8B-B14F-4D97-AF65-F5344CB8AC3E}">
        <p14:creationId xmlns:p14="http://schemas.microsoft.com/office/powerpoint/2010/main" val="3246811879"/>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lede 3"/>
          <p:cNvPicPr>
            <a:picLocks noChangeAspect="1"/>
          </p:cNvPicPr>
          <p:nvPr/>
        </p:nvPicPr>
        <p:blipFill>
          <a:blip r:embed="rId2"/>
          <a:stretch>
            <a:fillRect/>
          </a:stretch>
        </p:blipFill>
        <p:spPr>
          <a:xfrm>
            <a:off x="704109" y="1081436"/>
            <a:ext cx="7531463" cy="5225274"/>
          </a:xfrm>
          <a:prstGeom prst="rect">
            <a:avLst/>
          </a:prstGeom>
        </p:spPr>
      </p:pic>
    </p:spTree>
    <p:extLst>
      <p:ext uri="{BB962C8B-B14F-4D97-AF65-F5344CB8AC3E}">
        <p14:creationId xmlns:p14="http://schemas.microsoft.com/office/powerpoint/2010/main" val="4708611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Habitusbegrebet </a:t>
            </a:r>
            <a:endParaRPr lang="da-DK" dirty="0"/>
          </a:p>
        </p:txBody>
      </p:sp>
      <p:sp>
        <p:nvSpPr>
          <p:cNvPr id="3" name="Pladsholder til indhold 2"/>
          <p:cNvSpPr>
            <a:spLocks noGrp="1"/>
          </p:cNvSpPr>
          <p:nvPr>
            <p:ph idx="1"/>
          </p:nvPr>
        </p:nvSpPr>
        <p:spPr/>
        <p:txBody>
          <a:bodyPr>
            <a:normAutofit fontScale="92500" lnSpcReduction="20000"/>
          </a:bodyPr>
          <a:lstStyle/>
          <a:p>
            <a:r>
              <a:rPr lang="da-DK" dirty="0" smtClean="0"/>
              <a:t>Habitus er udtryk for de indlærte koder, der lægger rammerne for individets handlinger i hverdagen, dets vaner og holdninger, og den måde, individet opfører sig på. </a:t>
            </a:r>
          </a:p>
          <a:p>
            <a:endParaRPr lang="da-DK" dirty="0"/>
          </a:p>
          <a:p>
            <a:r>
              <a:rPr lang="da-DK" dirty="0" smtClean="0"/>
              <a:t>Det betyder, at de bevidste og ubevidste erfaringer og påvirkninger som vi mennesker møder i livet, fra vi fødes til vi dør, indoptages og bliver en del af vores habitus…kapitalerne er i den sammenhæng afgørende – da habitus er </a:t>
            </a:r>
            <a:r>
              <a:rPr lang="da-DK" i="1" dirty="0" err="1" smtClean="0"/>
              <a:t>kropsliggørelsen</a:t>
            </a:r>
            <a:r>
              <a:rPr lang="da-DK" i="1" dirty="0" smtClean="0"/>
              <a:t> </a:t>
            </a:r>
            <a:r>
              <a:rPr lang="da-DK" dirty="0" smtClean="0"/>
              <a:t>af vores kapitaler. </a:t>
            </a:r>
            <a:endParaRPr lang="da-DK" dirty="0"/>
          </a:p>
        </p:txBody>
      </p:sp>
    </p:spTree>
    <p:extLst>
      <p:ext uri="{BB962C8B-B14F-4D97-AF65-F5344CB8AC3E}">
        <p14:creationId xmlns:p14="http://schemas.microsoft.com/office/powerpoint/2010/main" val="786139601"/>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Praksis og smag</a:t>
            </a:r>
            <a:endParaRPr lang="da-DK" dirty="0"/>
          </a:p>
        </p:txBody>
      </p:sp>
      <p:sp>
        <p:nvSpPr>
          <p:cNvPr id="3" name="Pladsholder til indhold 2"/>
          <p:cNvSpPr>
            <a:spLocks noGrp="1"/>
          </p:cNvSpPr>
          <p:nvPr>
            <p:ph idx="1"/>
          </p:nvPr>
        </p:nvSpPr>
        <p:spPr>
          <a:xfrm>
            <a:off x="188601" y="1600200"/>
            <a:ext cx="8498199" cy="5026737"/>
          </a:xfrm>
        </p:spPr>
        <p:txBody>
          <a:bodyPr>
            <a:normAutofit fontScale="92500" lnSpcReduction="20000"/>
          </a:bodyPr>
          <a:lstStyle/>
          <a:p>
            <a:r>
              <a:rPr lang="da-DK" dirty="0" smtClean="0"/>
              <a:t>Alt det vi til hverdag foretager os uden at reflektere videre over det er udtryk for vores praksis. Denne praksis er udtryk for vores habitus, som ubevidst træder ind og så at sige (usynligt) styrer vores handlinger (dispositioner) eller rettere praksis </a:t>
            </a:r>
            <a:r>
              <a:rPr lang="da-DK" dirty="0" smtClean="0">
                <a:sym typeface="Wingdings"/>
              </a:rPr>
              <a:t> </a:t>
            </a:r>
          </a:p>
          <a:p>
            <a:endParaRPr lang="da-DK" dirty="0" smtClean="0">
              <a:sym typeface="Wingdings"/>
            </a:endParaRPr>
          </a:p>
          <a:p>
            <a:r>
              <a:rPr lang="da-DK" dirty="0" smtClean="0">
                <a:sym typeface="Wingdings"/>
              </a:rPr>
              <a:t>Smag er hos Bourdieu udtryk for, hvordan vi sætter pris på eller værdsætter nogle eller noget. Smagen er en vigtig side af vores habitus og den er udviklet op gennem vores opvækst (både gennem den primære og sekundære socialisation) ud fra hvad vi godt kan lide osv.</a:t>
            </a:r>
            <a:endParaRPr lang="da-DK" dirty="0"/>
          </a:p>
        </p:txBody>
      </p:sp>
    </p:spTree>
    <p:extLst>
      <p:ext uri="{BB962C8B-B14F-4D97-AF65-F5344CB8AC3E}">
        <p14:creationId xmlns:p14="http://schemas.microsoft.com/office/powerpoint/2010/main" val="3898361134"/>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Felt (en social arena i samfundet)</a:t>
            </a:r>
            <a:endParaRPr lang="da-DK" dirty="0"/>
          </a:p>
        </p:txBody>
      </p:sp>
      <p:sp>
        <p:nvSpPr>
          <p:cNvPr id="3" name="Pladsholder til indhold 2"/>
          <p:cNvSpPr>
            <a:spLocks noGrp="1"/>
          </p:cNvSpPr>
          <p:nvPr>
            <p:ph idx="1"/>
          </p:nvPr>
        </p:nvSpPr>
        <p:spPr>
          <a:xfrm>
            <a:off x="457200" y="1600200"/>
            <a:ext cx="8229600" cy="5127336"/>
          </a:xfrm>
        </p:spPr>
        <p:txBody>
          <a:bodyPr>
            <a:normAutofit fontScale="92500" lnSpcReduction="20000"/>
          </a:bodyPr>
          <a:lstStyle/>
          <a:p>
            <a:r>
              <a:rPr lang="da-DK" dirty="0" smtClean="0"/>
              <a:t>Et felt er udtryk for et afgrænset socialt område eller social arena i samfundet. Fx er uddannelsesområdet et felt osv.</a:t>
            </a:r>
          </a:p>
          <a:p>
            <a:pPr marL="0" indent="0">
              <a:buNone/>
            </a:pPr>
            <a:endParaRPr lang="da-DK" dirty="0" smtClean="0"/>
          </a:p>
          <a:p>
            <a:r>
              <a:rPr lang="da-DK" dirty="0" smtClean="0"/>
              <a:t>Inden for felterne pågår der en kontinuerlig kamp mellem de aktører, som kæmper inden for feltet (eksempel i bogen er tennis men det kunne fx også være inden for politik osv.) </a:t>
            </a:r>
          </a:p>
          <a:p>
            <a:endParaRPr lang="da-DK" dirty="0" smtClean="0"/>
          </a:p>
          <a:p>
            <a:r>
              <a:rPr lang="da-DK" dirty="0" smtClean="0"/>
              <a:t>Det der har betydning for om en aktør har magt inden for sit felt er summen/mængden af den/de kapitaler som er efterspurgte inden for feltet. </a:t>
            </a:r>
            <a:endParaRPr lang="da-DK" dirty="0"/>
          </a:p>
        </p:txBody>
      </p:sp>
    </p:spTree>
    <p:extLst>
      <p:ext uri="{BB962C8B-B14F-4D97-AF65-F5344CB8AC3E}">
        <p14:creationId xmlns:p14="http://schemas.microsoft.com/office/powerpoint/2010/main" val="1500702093"/>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lede 3"/>
          <p:cNvPicPr>
            <a:picLocks noChangeAspect="1"/>
          </p:cNvPicPr>
          <p:nvPr/>
        </p:nvPicPr>
        <p:blipFill>
          <a:blip r:embed="rId2"/>
          <a:stretch>
            <a:fillRect/>
          </a:stretch>
        </p:blipFill>
        <p:spPr>
          <a:xfrm>
            <a:off x="450598" y="666466"/>
            <a:ext cx="8338204" cy="5633525"/>
          </a:xfrm>
          <a:prstGeom prst="rect">
            <a:avLst/>
          </a:prstGeom>
        </p:spPr>
      </p:pic>
    </p:spTree>
    <p:extLst>
      <p:ext uri="{BB962C8B-B14F-4D97-AF65-F5344CB8AC3E}">
        <p14:creationId xmlns:p14="http://schemas.microsoft.com/office/powerpoint/2010/main" val="227112327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Symbolsk vold</a:t>
            </a:r>
            <a:endParaRPr lang="da-DK" dirty="0"/>
          </a:p>
        </p:txBody>
      </p:sp>
      <p:sp>
        <p:nvSpPr>
          <p:cNvPr id="3" name="Pladsholder til indhold 2"/>
          <p:cNvSpPr>
            <a:spLocks noGrp="1"/>
          </p:cNvSpPr>
          <p:nvPr>
            <p:ph idx="1"/>
          </p:nvPr>
        </p:nvSpPr>
        <p:spPr/>
        <p:txBody>
          <a:bodyPr/>
          <a:lstStyle/>
          <a:p>
            <a:r>
              <a:rPr lang="da-DK" dirty="0" smtClean="0"/>
              <a:t>Symbolsk vold er et begreb som Bourdieu anvender til at forklare, hvordan individer (aktører) ikke sætter spørgsmålstegn ved de regler og den logik, der hersker inden for det felt, hvor individerne (aktørerne) agerer (handler) og kæmper mod hinanden om indflydelse. </a:t>
            </a:r>
            <a:endParaRPr lang="da-DK" dirty="0"/>
          </a:p>
        </p:txBody>
      </p:sp>
    </p:spTree>
    <p:extLst>
      <p:ext uri="{BB962C8B-B14F-4D97-AF65-F5344CB8AC3E}">
        <p14:creationId xmlns:p14="http://schemas.microsoft.com/office/powerpoint/2010/main" val="2437674642"/>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9"/>
            <a:ext cx="8229600" cy="691764"/>
          </a:xfrm>
        </p:spPr>
        <p:txBody>
          <a:bodyPr>
            <a:normAutofit fontScale="90000"/>
          </a:bodyPr>
          <a:lstStyle/>
          <a:p>
            <a:r>
              <a:rPr lang="da-DK" dirty="0" smtClean="0"/>
              <a:t>Dagsorden</a:t>
            </a:r>
            <a:endParaRPr lang="da-DK" dirty="0"/>
          </a:p>
        </p:txBody>
      </p:sp>
      <p:sp>
        <p:nvSpPr>
          <p:cNvPr id="3" name="Pladsholder til indhold 2"/>
          <p:cNvSpPr>
            <a:spLocks noGrp="1"/>
          </p:cNvSpPr>
          <p:nvPr>
            <p:ph idx="1"/>
          </p:nvPr>
        </p:nvSpPr>
        <p:spPr>
          <a:xfrm>
            <a:off x="248441" y="1600200"/>
            <a:ext cx="8438359" cy="4943719"/>
          </a:xfrm>
        </p:spPr>
        <p:txBody>
          <a:bodyPr/>
          <a:lstStyle/>
          <a:p>
            <a:r>
              <a:rPr lang="da-DK" dirty="0" smtClean="0"/>
              <a:t>Definition af ulighed og social ulighed</a:t>
            </a:r>
          </a:p>
          <a:p>
            <a:r>
              <a:rPr lang="da-DK" dirty="0" smtClean="0"/>
              <a:t>Teorier om social ulighed</a:t>
            </a:r>
          </a:p>
          <a:p>
            <a:r>
              <a:rPr lang="da-DK" dirty="0" smtClean="0"/>
              <a:t>Funktionalisternes teori om social ulighed</a:t>
            </a:r>
          </a:p>
          <a:p>
            <a:r>
              <a:rPr lang="da-DK" dirty="0" smtClean="0"/>
              <a:t>Pierre Bourdieus teori om social ulighed</a:t>
            </a:r>
            <a:endParaRPr lang="da-DK" dirty="0"/>
          </a:p>
        </p:txBody>
      </p:sp>
    </p:spTree>
    <p:extLst>
      <p:ext uri="{BB962C8B-B14F-4D97-AF65-F5344CB8AC3E}">
        <p14:creationId xmlns:p14="http://schemas.microsoft.com/office/powerpoint/2010/main" val="2605598416"/>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lede 3"/>
          <p:cNvPicPr>
            <a:picLocks noChangeAspect="1"/>
          </p:cNvPicPr>
          <p:nvPr/>
        </p:nvPicPr>
        <p:blipFill>
          <a:blip r:embed="rId2"/>
          <a:stretch>
            <a:fillRect/>
          </a:stretch>
        </p:blipFill>
        <p:spPr>
          <a:xfrm>
            <a:off x="841091" y="817363"/>
            <a:ext cx="7293894" cy="5105725"/>
          </a:xfrm>
          <a:prstGeom prst="rect">
            <a:avLst/>
          </a:prstGeom>
        </p:spPr>
      </p:pic>
    </p:spTree>
    <p:extLst>
      <p:ext uri="{BB962C8B-B14F-4D97-AF65-F5344CB8AC3E}">
        <p14:creationId xmlns:p14="http://schemas.microsoft.com/office/powerpoint/2010/main" val="36616367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To vigtige definitioner</a:t>
            </a:r>
            <a:endParaRPr lang="da-DK" dirty="0"/>
          </a:p>
        </p:txBody>
      </p:sp>
      <p:sp>
        <p:nvSpPr>
          <p:cNvPr id="3" name="Pladsholder til indhold 2"/>
          <p:cNvSpPr>
            <a:spLocks noGrp="1"/>
          </p:cNvSpPr>
          <p:nvPr>
            <p:ph idx="1"/>
          </p:nvPr>
        </p:nvSpPr>
        <p:spPr/>
        <p:txBody>
          <a:bodyPr/>
          <a:lstStyle/>
          <a:p>
            <a:r>
              <a:rPr lang="da-DK" dirty="0" smtClean="0"/>
              <a:t>Ulighed = Ulighed eller forskelle i ressourcer </a:t>
            </a:r>
          </a:p>
          <a:p>
            <a:pPr marL="0" indent="0">
              <a:buNone/>
            </a:pPr>
            <a:endParaRPr lang="da-DK" dirty="0" smtClean="0"/>
          </a:p>
          <a:p>
            <a:r>
              <a:rPr lang="da-DK" dirty="0" smtClean="0"/>
              <a:t>Social ulighed = Systematiske forskelle i levekår og livschancer mellem de sociale klasser </a:t>
            </a:r>
            <a:endParaRPr lang="da-DK" dirty="0"/>
          </a:p>
        </p:txBody>
      </p:sp>
    </p:spTree>
    <p:extLst>
      <p:ext uri="{BB962C8B-B14F-4D97-AF65-F5344CB8AC3E}">
        <p14:creationId xmlns:p14="http://schemas.microsoft.com/office/powerpoint/2010/main" val="434019174"/>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Teorier om social ulighed</a:t>
            </a:r>
            <a:endParaRPr lang="da-DK" dirty="0"/>
          </a:p>
        </p:txBody>
      </p:sp>
      <p:sp>
        <p:nvSpPr>
          <p:cNvPr id="3" name="Pladsholder til indhold 2"/>
          <p:cNvSpPr>
            <a:spLocks noGrp="1"/>
          </p:cNvSpPr>
          <p:nvPr>
            <p:ph idx="1"/>
          </p:nvPr>
        </p:nvSpPr>
        <p:spPr/>
        <p:txBody>
          <a:bodyPr>
            <a:normAutofit lnSpcReduction="10000"/>
          </a:bodyPr>
          <a:lstStyle/>
          <a:p>
            <a:pPr marL="0" indent="0">
              <a:buNone/>
            </a:pPr>
            <a:r>
              <a:rPr lang="da-DK" dirty="0" smtClean="0"/>
              <a:t>Vi kan gruppere teorierne om social ulighed i tre overordnede grupper:</a:t>
            </a:r>
          </a:p>
          <a:p>
            <a:pPr>
              <a:buFont typeface="Wingdings" charset="2"/>
              <a:buChar char="Ø"/>
            </a:pPr>
            <a:endParaRPr lang="da-DK" dirty="0" smtClean="0"/>
          </a:p>
          <a:p>
            <a:pPr>
              <a:buFont typeface="Wingdings" charset="2"/>
              <a:buChar char="Ø"/>
            </a:pPr>
            <a:r>
              <a:rPr lang="da-DK" dirty="0" smtClean="0"/>
              <a:t>Funktionalistisk teori</a:t>
            </a:r>
          </a:p>
          <a:p>
            <a:pPr>
              <a:buFont typeface="Wingdings" charset="2"/>
              <a:buChar char="Ø"/>
            </a:pPr>
            <a:endParaRPr lang="da-DK" dirty="0" smtClean="0"/>
          </a:p>
          <a:p>
            <a:pPr>
              <a:buFont typeface="Wingdings" charset="2"/>
              <a:buChar char="Ø"/>
            </a:pPr>
            <a:r>
              <a:rPr lang="da-DK" dirty="0" smtClean="0"/>
              <a:t>Stratifikationsteori</a:t>
            </a:r>
          </a:p>
          <a:p>
            <a:pPr>
              <a:buFont typeface="Wingdings" charset="2"/>
              <a:buChar char="Ø"/>
            </a:pPr>
            <a:endParaRPr lang="da-DK" dirty="0" smtClean="0"/>
          </a:p>
          <a:p>
            <a:pPr>
              <a:buFont typeface="Wingdings" charset="2"/>
              <a:buChar char="Ø"/>
            </a:pPr>
            <a:r>
              <a:rPr lang="da-DK" dirty="0" smtClean="0"/>
              <a:t>Konfliktteori </a:t>
            </a:r>
            <a:endParaRPr lang="da-DK" dirty="0"/>
          </a:p>
        </p:txBody>
      </p:sp>
    </p:spTree>
    <p:extLst>
      <p:ext uri="{BB962C8B-B14F-4D97-AF65-F5344CB8AC3E}">
        <p14:creationId xmlns:p14="http://schemas.microsoft.com/office/powerpoint/2010/main" val="4125377043"/>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0"/>
            <a:ext cx="8229600" cy="911179"/>
          </a:xfrm>
        </p:spPr>
        <p:txBody>
          <a:bodyPr>
            <a:normAutofit/>
          </a:bodyPr>
          <a:lstStyle/>
          <a:p>
            <a:r>
              <a:rPr lang="da-DK" dirty="0" smtClean="0"/>
              <a:t>Funktionalisme</a:t>
            </a:r>
            <a:endParaRPr lang="da-DK" dirty="0"/>
          </a:p>
        </p:txBody>
      </p:sp>
      <p:sp>
        <p:nvSpPr>
          <p:cNvPr id="3" name="Pladsholder til indhold 2"/>
          <p:cNvSpPr>
            <a:spLocks noGrp="1"/>
          </p:cNvSpPr>
          <p:nvPr>
            <p:ph idx="1"/>
          </p:nvPr>
        </p:nvSpPr>
        <p:spPr>
          <a:xfrm>
            <a:off x="0" y="911179"/>
            <a:ext cx="9144000" cy="5946821"/>
          </a:xfrm>
        </p:spPr>
        <p:txBody>
          <a:bodyPr>
            <a:normAutofit fontScale="92500" lnSpcReduction="10000"/>
          </a:bodyPr>
          <a:lstStyle/>
          <a:p>
            <a:r>
              <a:rPr lang="da-DK" dirty="0" smtClean="0"/>
              <a:t>Samfundet betragtes som en levende organisme</a:t>
            </a:r>
          </a:p>
          <a:p>
            <a:r>
              <a:rPr lang="da-DK" dirty="0" smtClean="0"/>
              <a:t>Alle elementer i samfundet (organismen) har værdi men ikke alle elementer er lige vigtige</a:t>
            </a:r>
          </a:p>
          <a:p>
            <a:r>
              <a:rPr lang="da-DK" dirty="0" smtClean="0"/>
              <a:t>Funktionalisterne har en  strukturel opfattelse af samfundet = samfundet eksisterer uafhængigt af det enkelte individ</a:t>
            </a:r>
          </a:p>
          <a:p>
            <a:r>
              <a:rPr lang="da-DK" dirty="0" smtClean="0"/>
              <a:t>Alle individer (elementer i organismen) har en funktion i samfundet</a:t>
            </a:r>
          </a:p>
          <a:p>
            <a:r>
              <a:rPr lang="da-DK" dirty="0" smtClean="0"/>
              <a:t>Alle enkeltdele og deres funktion skal  forstås for at kunne forklare, hvordan samfundet hænger sammen</a:t>
            </a:r>
          </a:p>
          <a:p>
            <a:r>
              <a:rPr lang="da-DK" dirty="0" smtClean="0"/>
              <a:t>Social ulighed er derfor en </a:t>
            </a:r>
            <a:r>
              <a:rPr lang="da-DK" i="1" dirty="0" smtClean="0"/>
              <a:t>nødvendig</a:t>
            </a:r>
            <a:r>
              <a:rPr lang="da-DK" dirty="0" smtClean="0"/>
              <a:t> funktion for samfundets sociale orden</a:t>
            </a:r>
            <a:endParaRPr lang="da-DK" dirty="0"/>
          </a:p>
        </p:txBody>
      </p:sp>
    </p:spTree>
    <p:extLst>
      <p:ext uri="{BB962C8B-B14F-4D97-AF65-F5344CB8AC3E}">
        <p14:creationId xmlns:p14="http://schemas.microsoft.com/office/powerpoint/2010/main" val="2678827061"/>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498483"/>
          </a:xfrm>
        </p:spPr>
        <p:txBody>
          <a:bodyPr>
            <a:normAutofit fontScale="90000"/>
          </a:bodyPr>
          <a:lstStyle/>
          <a:p>
            <a:r>
              <a:rPr lang="da-DK" dirty="0" smtClean="0"/>
              <a:t>Funktionalismen </a:t>
            </a:r>
            <a:endParaRPr lang="da-DK" dirty="0"/>
          </a:p>
        </p:txBody>
      </p:sp>
      <p:sp>
        <p:nvSpPr>
          <p:cNvPr id="3" name="Pladsholder til indhold 2"/>
          <p:cNvSpPr>
            <a:spLocks noGrp="1"/>
          </p:cNvSpPr>
          <p:nvPr>
            <p:ph idx="1"/>
          </p:nvPr>
        </p:nvSpPr>
        <p:spPr>
          <a:xfrm>
            <a:off x="0" y="1049236"/>
            <a:ext cx="9144000" cy="5808764"/>
          </a:xfrm>
        </p:spPr>
        <p:txBody>
          <a:bodyPr>
            <a:normAutofit fontScale="92500" lnSpcReduction="10000"/>
          </a:bodyPr>
          <a:lstStyle/>
          <a:p>
            <a:r>
              <a:rPr lang="da-DK" dirty="0" smtClean="0"/>
              <a:t>Der er social ulighed i samfundet fordi…</a:t>
            </a:r>
          </a:p>
          <a:p>
            <a:pPr lvl="1"/>
            <a:r>
              <a:rPr lang="da-DK" dirty="0" smtClean="0"/>
              <a:t>I det senmoderne samfund er der en betydelig specialisering på arbejdsmarkedet, og alle funktioner i denne arbejdsdeling kræver forskellige færdigheder og kompetencer som det enkelte individ ikke kan besidde alene.</a:t>
            </a:r>
          </a:p>
          <a:p>
            <a:pPr lvl="1"/>
            <a:r>
              <a:rPr lang="da-DK" dirty="0" smtClean="0"/>
              <a:t>For at folk skal ville efterstræbe, at kunne udføre disse funktioner skal der skabes et incitament i form af belønning. </a:t>
            </a:r>
          </a:p>
          <a:p>
            <a:pPr lvl="1"/>
            <a:r>
              <a:rPr lang="da-DK" dirty="0" smtClean="0"/>
              <a:t>Belønning vil skabe en social differentiering fordi alle ikke belønnes med det samme. Alle individer har dog,  ifølge funktionalisterne, fortsat en vigtig funktion som bidrager til samfundets sociale orden og sammenhængskraft.</a:t>
            </a:r>
          </a:p>
          <a:p>
            <a:pPr lvl="1"/>
            <a:r>
              <a:rPr lang="da-DK" dirty="0" smtClean="0"/>
              <a:t>Funktionalisterne har en harmonisk samfundsopfattelse fordi de anskuer samfundet og individerne som samarbejdende om at bevare og forbedre det eksisterende samfundssystem </a:t>
            </a:r>
            <a:endParaRPr lang="da-DK" dirty="0"/>
          </a:p>
        </p:txBody>
      </p:sp>
    </p:spTree>
    <p:extLst>
      <p:ext uri="{BB962C8B-B14F-4D97-AF65-F5344CB8AC3E}">
        <p14:creationId xmlns:p14="http://schemas.microsoft.com/office/powerpoint/2010/main" val="273881006"/>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Pierre Bourdieu </a:t>
            </a:r>
            <a:endParaRPr lang="da-DK" dirty="0"/>
          </a:p>
        </p:txBody>
      </p:sp>
      <p:sp>
        <p:nvSpPr>
          <p:cNvPr id="3" name="Pladsholder til indhold 2"/>
          <p:cNvSpPr>
            <a:spLocks noGrp="1"/>
          </p:cNvSpPr>
          <p:nvPr>
            <p:ph idx="1"/>
          </p:nvPr>
        </p:nvSpPr>
        <p:spPr/>
        <p:txBody>
          <a:bodyPr>
            <a:normAutofit fontScale="92500" lnSpcReduction="10000"/>
          </a:bodyPr>
          <a:lstStyle/>
          <a:p>
            <a:r>
              <a:rPr lang="da-DK" dirty="0" smtClean="0"/>
              <a:t>Kendt fransk sociolog</a:t>
            </a:r>
          </a:p>
          <a:p>
            <a:r>
              <a:rPr lang="da-DK" dirty="0" smtClean="0"/>
              <a:t>Ønskede at finde ud af hvordan ulighed opstår og hvorledes den reproduceres i samfundet</a:t>
            </a:r>
          </a:p>
          <a:p>
            <a:r>
              <a:rPr lang="da-DK" dirty="0" err="1" smtClean="0"/>
              <a:t>Bourdiues</a:t>
            </a:r>
            <a:r>
              <a:rPr lang="da-DK" dirty="0" smtClean="0"/>
              <a:t> teori rummer særligt fem centrale begreber</a:t>
            </a:r>
          </a:p>
          <a:p>
            <a:pPr lvl="1"/>
            <a:r>
              <a:rPr lang="da-DK" dirty="0" smtClean="0"/>
              <a:t>Kapitaler</a:t>
            </a:r>
          </a:p>
          <a:p>
            <a:pPr lvl="1"/>
            <a:r>
              <a:rPr lang="da-DK" dirty="0" smtClean="0"/>
              <a:t>Habitus</a:t>
            </a:r>
          </a:p>
          <a:p>
            <a:pPr lvl="1"/>
            <a:r>
              <a:rPr lang="da-DK" dirty="0" smtClean="0"/>
              <a:t>Praksis</a:t>
            </a:r>
          </a:p>
          <a:p>
            <a:pPr lvl="1"/>
            <a:r>
              <a:rPr lang="da-DK" dirty="0" smtClean="0"/>
              <a:t>Felt</a:t>
            </a:r>
          </a:p>
          <a:p>
            <a:pPr lvl="1"/>
            <a:r>
              <a:rPr lang="da-DK" dirty="0" smtClean="0"/>
              <a:t>Symbolsk vold</a:t>
            </a:r>
            <a:endParaRPr lang="da-DK" dirty="0"/>
          </a:p>
        </p:txBody>
      </p:sp>
    </p:spTree>
    <p:extLst>
      <p:ext uri="{BB962C8B-B14F-4D97-AF65-F5344CB8AC3E}">
        <p14:creationId xmlns:p14="http://schemas.microsoft.com/office/powerpoint/2010/main" val="2417494973"/>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De vigtige kapitaler</a:t>
            </a:r>
            <a:endParaRPr lang="da-DK" dirty="0"/>
          </a:p>
        </p:txBody>
      </p:sp>
      <p:sp>
        <p:nvSpPr>
          <p:cNvPr id="3" name="Pladsholder til indhold 2"/>
          <p:cNvSpPr>
            <a:spLocks noGrp="1"/>
          </p:cNvSpPr>
          <p:nvPr>
            <p:ph idx="1"/>
          </p:nvPr>
        </p:nvSpPr>
        <p:spPr/>
        <p:txBody>
          <a:bodyPr/>
          <a:lstStyle/>
          <a:p>
            <a:r>
              <a:rPr lang="da-DK" dirty="0" smtClean="0"/>
              <a:t>Økonomisk kapital </a:t>
            </a:r>
          </a:p>
          <a:p>
            <a:r>
              <a:rPr lang="da-DK" dirty="0" smtClean="0"/>
              <a:t>Kulturel kapital</a:t>
            </a:r>
          </a:p>
          <a:p>
            <a:r>
              <a:rPr lang="da-DK" dirty="0" smtClean="0"/>
              <a:t>Social kapital </a:t>
            </a:r>
          </a:p>
          <a:p>
            <a:r>
              <a:rPr lang="da-DK" dirty="0" smtClean="0"/>
              <a:t>Symbolsk kapital </a:t>
            </a:r>
            <a:endParaRPr lang="da-DK" dirty="0"/>
          </a:p>
        </p:txBody>
      </p:sp>
    </p:spTree>
    <p:extLst>
      <p:ext uri="{BB962C8B-B14F-4D97-AF65-F5344CB8AC3E}">
        <p14:creationId xmlns:p14="http://schemas.microsoft.com/office/powerpoint/2010/main" val="915176573"/>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 Sort ">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Sort .thmx</Template>
  <TotalTime>226</TotalTime>
  <Words>666</Words>
  <Application>Microsoft Macintosh PowerPoint</Application>
  <PresentationFormat>Skærmshow (4:3)</PresentationFormat>
  <Paragraphs>62</Paragraphs>
  <Slides>15</Slides>
  <Notes>0</Notes>
  <HiddenSlides>0</HiddenSlides>
  <MMClips>0</MMClips>
  <ScaleCrop>false</ScaleCrop>
  <HeadingPairs>
    <vt:vector size="4" baseType="variant">
      <vt:variant>
        <vt:lpstr>Tema</vt:lpstr>
      </vt:variant>
      <vt:variant>
        <vt:i4>1</vt:i4>
      </vt:variant>
      <vt:variant>
        <vt:lpstr>Diastitler</vt:lpstr>
      </vt:variant>
      <vt:variant>
        <vt:i4>15</vt:i4>
      </vt:variant>
    </vt:vector>
  </HeadingPairs>
  <TitlesOfParts>
    <vt:vector size="16" baseType="lpstr">
      <vt:lpstr> Sort </vt:lpstr>
      <vt:lpstr>Kapitel 6: Teorier om social ulighed – fokus på funktionalismen og Bourdieus teori om  social ulighed</vt:lpstr>
      <vt:lpstr>Dagsorden</vt:lpstr>
      <vt:lpstr>PowerPoint-præsentation</vt:lpstr>
      <vt:lpstr>To vigtige definitioner</vt:lpstr>
      <vt:lpstr>Teorier om social ulighed</vt:lpstr>
      <vt:lpstr>Funktionalisme</vt:lpstr>
      <vt:lpstr>Funktionalismen </vt:lpstr>
      <vt:lpstr>Pierre Bourdieu </vt:lpstr>
      <vt:lpstr>De vigtige kapitaler</vt:lpstr>
      <vt:lpstr>PowerPoint-præsentation</vt:lpstr>
      <vt:lpstr>Habitusbegrebet </vt:lpstr>
      <vt:lpstr>Praksis og smag</vt:lpstr>
      <vt:lpstr>Felt (en social arena i samfundet)</vt:lpstr>
      <vt:lpstr>PowerPoint-præsentation</vt:lpstr>
      <vt:lpstr>Symbolsk vold</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 centraler teorier om social ulighed</dc:title>
  <dc:creator>Peter Brøndum</dc:creator>
  <cp:lastModifiedBy>Peter Brøndum</cp:lastModifiedBy>
  <cp:revision>10</cp:revision>
  <dcterms:created xsi:type="dcterms:W3CDTF">2015-04-06T20:01:08Z</dcterms:created>
  <dcterms:modified xsi:type="dcterms:W3CDTF">2015-05-06T10:39:42Z</dcterms:modified>
</cp:coreProperties>
</file>