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2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3D08537F-2C1B-544C-9831-E2EE1EFA7356}" type="datetimeFigureOut">
              <a:rPr lang="da-DK" smtClean="0"/>
              <a:t>06/05/15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425884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D08537F-2C1B-544C-9831-E2EE1EFA7356}" type="datetimeFigureOut">
              <a:rPr lang="da-DK" smtClean="0"/>
              <a:t>06/05/15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201210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D08537F-2C1B-544C-9831-E2EE1EFA7356}" type="datetimeFigureOut">
              <a:rPr lang="da-DK" smtClean="0"/>
              <a:t>06/05/15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221899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D08537F-2C1B-544C-9831-E2EE1EFA7356}" type="datetimeFigureOut">
              <a:rPr lang="da-DK" smtClean="0"/>
              <a:t>06/05/15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327009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3D08537F-2C1B-544C-9831-E2EE1EFA7356}" type="datetimeFigureOut">
              <a:rPr lang="da-DK" smtClean="0"/>
              <a:t>06/05/15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125056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D08537F-2C1B-544C-9831-E2EE1EFA7356}" type="datetimeFigureOut">
              <a:rPr lang="da-DK" smtClean="0"/>
              <a:t>06/05/15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395682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D08537F-2C1B-544C-9831-E2EE1EFA7356}" type="datetimeFigureOut">
              <a:rPr lang="da-DK" smtClean="0"/>
              <a:t>06/05/15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240576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3D08537F-2C1B-544C-9831-E2EE1EFA7356}" type="datetimeFigureOut">
              <a:rPr lang="da-DK" smtClean="0"/>
              <a:t>06/05/15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341893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D08537F-2C1B-544C-9831-E2EE1EFA7356}" type="datetimeFigureOut">
              <a:rPr lang="da-DK" smtClean="0"/>
              <a:t>06/05/15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1979804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3D08537F-2C1B-544C-9831-E2EE1EFA7356}" type="datetimeFigureOut">
              <a:rPr lang="da-DK" smtClean="0"/>
              <a:t>06/05/15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175226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3D08537F-2C1B-544C-9831-E2EE1EFA7356}" type="datetimeFigureOut">
              <a:rPr lang="da-DK" smtClean="0"/>
              <a:t>06/05/15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CD345E3-550D-5848-9D5E-F5EF94444582}" type="slidenum">
              <a:rPr lang="da-DK" smtClean="0"/>
              <a:t>‹nr.›</a:t>
            </a:fld>
            <a:endParaRPr lang="da-DK"/>
          </a:p>
        </p:txBody>
      </p:sp>
    </p:spTree>
    <p:extLst>
      <p:ext uri="{BB962C8B-B14F-4D97-AF65-F5344CB8AC3E}">
        <p14:creationId xmlns:p14="http://schemas.microsoft.com/office/powerpoint/2010/main" val="7256827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8537F-2C1B-544C-9831-E2EE1EFA7356}" type="datetimeFigureOut">
              <a:rPr lang="da-DK" smtClean="0"/>
              <a:t>06/05/15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345E3-550D-5848-9D5E-F5EF94444582}" type="slidenum">
              <a:rPr lang="da-DK" smtClean="0"/>
              <a:t>‹nr.›</a:t>
            </a:fld>
            <a:endParaRPr lang="da-DK"/>
          </a:p>
        </p:txBody>
      </p:sp>
    </p:spTree>
    <p:extLst>
      <p:ext uri="{BB962C8B-B14F-4D97-AF65-F5344CB8AC3E}">
        <p14:creationId xmlns:p14="http://schemas.microsoft.com/office/powerpoint/2010/main" val="2624373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Kapitel 8: Ulighed og ideologi</a:t>
            </a:r>
            <a:endParaRPr lang="da-DK" dirty="0"/>
          </a:p>
        </p:txBody>
      </p:sp>
      <p:sp>
        <p:nvSpPr>
          <p:cNvPr id="3" name="Undertitel 2"/>
          <p:cNvSpPr>
            <a:spLocks noGrp="1"/>
          </p:cNvSpPr>
          <p:nvPr>
            <p:ph type="subTitle" idx="1"/>
          </p:nvPr>
        </p:nvSpPr>
        <p:spPr/>
        <p:txBody>
          <a:bodyPr>
            <a:normAutofit fontScale="92500"/>
          </a:bodyPr>
          <a:lstStyle/>
          <a:p>
            <a:r>
              <a:rPr lang="da-DK" dirty="0" smtClean="0"/>
              <a:t>Ulighedens mange ansigter – perspektiver på social ulighed af Jakob Glenstrup Jensby og Peter Brøndum</a:t>
            </a:r>
            <a:endParaRPr lang="da-DK" dirty="0"/>
          </a:p>
        </p:txBody>
      </p:sp>
    </p:spTree>
    <p:extLst>
      <p:ext uri="{BB962C8B-B14F-4D97-AF65-F5344CB8AC3E}">
        <p14:creationId xmlns:p14="http://schemas.microsoft.com/office/powerpoint/2010/main" val="78791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69285" y="81361"/>
            <a:ext cx="8229600" cy="1143000"/>
          </a:xfrm>
        </p:spPr>
        <p:txBody>
          <a:bodyPr/>
          <a:lstStyle/>
          <a:p>
            <a:r>
              <a:rPr lang="da-DK" dirty="0" smtClean="0"/>
              <a:t>Menneskesyn og ideologi</a:t>
            </a:r>
            <a:endParaRPr lang="da-DK" dirty="0"/>
          </a:p>
        </p:txBody>
      </p:sp>
      <p:pic>
        <p:nvPicPr>
          <p:cNvPr id="4" name="Billede 3"/>
          <p:cNvPicPr>
            <a:picLocks noChangeAspect="1"/>
          </p:cNvPicPr>
          <p:nvPr/>
        </p:nvPicPr>
        <p:blipFill>
          <a:blip r:embed="rId2"/>
          <a:stretch>
            <a:fillRect/>
          </a:stretch>
        </p:blipFill>
        <p:spPr>
          <a:xfrm>
            <a:off x="1" y="1765300"/>
            <a:ext cx="9144000" cy="5092700"/>
          </a:xfrm>
          <a:prstGeom prst="rect">
            <a:avLst/>
          </a:prstGeom>
        </p:spPr>
      </p:pic>
    </p:spTree>
    <p:extLst>
      <p:ext uri="{BB962C8B-B14F-4D97-AF65-F5344CB8AC3E}">
        <p14:creationId xmlns:p14="http://schemas.microsoft.com/office/powerpoint/2010/main" val="9982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Dagsorden</a:t>
            </a:r>
            <a:endParaRPr lang="da-DK" dirty="0"/>
          </a:p>
        </p:txBody>
      </p:sp>
      <p:sp>
        <p:nvSpPr>
          <p:cNvPr id="3" name="Pladsholder til indhold 2"/>
          <p:cNvSpPr>
            <a:spLocks noGrp="1"/>
          </p:cNvSpPr>
          <p:nvPr>
            <p:ph idx="1"/>
          </p:nvPr>
        </p:nvSpPr>
        <p:spPr/>
        <p:txBody>
          <a:bodyPr/>
          <a:lstStyle/>
          <a:p>
            <a:r>
              <a:rPr lang="da-DK" dirty="0" smtClean="0"/>
              <a:t>Liberalismen og ulighed</a:t>
            </a:r>
          </a:p>
          <a:p>
            <a:r>
              <a:rPr lang="da-DK" dirty="0" smtClean="0"/>
              <a:t>Socialliberalismen og ulighed</a:t>
            </a:r>
          </a:p>
          <a:p>
            <a:r>
              <a:rPr lang="da-DK" dirty="0" smtClean="0"/>
              <a:t>Konservatismen og ulighed</a:t>
            </a:r>
          </a:p>
          <a:p>
            <a:r>
              <a:rPr lang="da-DK" dirty="0" smtClean="0"/>
              <a:t>Socialismen og ulighed</a:t>
            </a:r>
          </a:p>
          <a:p>
            <a:r>
              <a:rPr lang="da-DK" dirty="0" smtClean="0"/>
              <a:t>Socialdemokratismen og ulighed</a:t>
            </a:r>
          </a:p>
          <a:p>
            <a:r>
              <a:rPr lang="da-DK" dirty="0" smtClean="0"/>
              <a:t>Menneskesyn og ideologi</a:t>
            </a:r>
          </a:p>
        </p:txBody>
      </p:sp>
    </p:spTree>
    <p:extLst>
      <p:ext uri="{BB962C8B-B14F-4D97-AF65-F5344CB8AC3E}">
        <p14:creationId xmlns:p14="http://schemas.microsoft.com/office/powerpoint/2010/main" val="18989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Liberalismen og ulighed</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John Locke: statens rolle skal være begrænset og måtte ikke krænke den private ejendomsret og skulle ikke bedrive socialpolitik. Den enkelte borger skulle sikres sine umistelige rettigheder (frihed, retten til liv, at ytre og forsamle sig osv.)</a:t>
            </a:r>
          </a:p>
          <a:p>
            <a:r>
              <a:rPr lang="da-DK" dirty="0" smtClean="0"/>
              <a:t>Ulighed skal ikke bekæmpes, men samfundet skal sikre at alle fødes med de umistelige rettigheder</a:t>
            </a:r>
          </a:p>
          <a:p>
            <a:r>
              <a:rPr lang="da-DK" dirty="0" smtClean="0"/>
              <a:t>Liberalister går ind for proceslighed (i kap.1 omtalt som formel lighed) og ikke resultatlighed da det vil kunne true den personlige frihed. </a:t>
            </a:r>
          </a:p>
        </p:txBody>
      </p:sp>
    </p:spTree>
    <p:extLst>
      <p:ext uri="{BB962C8B-B14F-4D97-AF65-F5344CB8AC3E}">
        <p14:creationId xmlns:p14="http://schemas.microsoft.com/office/powerpoint/2010/main" val="41561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8229600" cy="717898"/>
          </a:xfrm>
        </p:spPr>
        <p:txBody>
          <a:bodyPr>
            <a:normAutofit fontScale="90000"/>
          </a:bodyPr>
          <a:lstStyle/>
          <a:p>
            <a:r>
              <a:rPr lang="da-DK" dirty="0" smtClean="0"/>
              <a:t>Neoliberalismen og ulighed</a:t>
            </a:r>
            <a:endParaRPr lang="da-DK" dirty="0"/>
          </a:p>
        </p:txBody>
      </p:sp>
      <p:sp>
        <p:nvSpPr>
          <p:cNvPr id="3" name="Pladsholder til indhold 2"/>
          <p:cNvSpPr>
            <a:spLocks noGrp="1"/>
          </p:cNvSpPr>
          <p:nvPr>
            <p:ph idx="1"/>
          </p:nvPr>
        </p:nvSpPr>
        <p:spPr>
          <a:xfrm>
            <a:off x="0" y="717899"/>
            <a:ext cx="9144000" cy="6516307"/>
          </a:xfrm>
        </p:spPr>
        <p:txBody>
          <a:bodyPr>
            <a:normAutofit fontScale="77500" lnSpcReduction="20000"/>
          </a:bodyPr>
          <a:lstStyle/>
          <a:p>
            <a:r>
              <a:rPr lang="da-DK" dirty="0" smtClean="0"/>
              <a:t>Robert </a:t>
            </a:r>
            <a:r>
              <a:rPr lang="da-DK" dirty="0" err="1" smtClean="0"/>
              <a:t>Nozick</a:t>
            </a:r>
            <a:r>
              <a:rPr lang="da-DK" dirty="0" smtClean="0"/>
              <a:t>: alle har ret til at beholde det som de ærligt og redeligt har tjent og staten skal ikke forsøge at tage det fra dem (berettigelsesteorien)</a:t>
            </a:r>
          </a:p>
          <a:p>
            <a:r>
              <a:rPr lang="da-DK" dirty="0" err="1" smtClean="0"/>
              <a:t>Nozick</a:t>
            </a:r>
            <a:r>
              <a:rPr lang="da-DK" dirty="0" smtClean="0"/>
              <a:t> og </a:t>
            </a:r>
            <a:r>
              <a:rPr lang="da-DK" dirty="0" err="1" smtClean="0"/>
              <a:t>baketball</a:t>
            </a:r>
            <a:r>
              <a:rPr lang="da-DK" dirty="0" smtClean="0"/>
              <a:t> eksemplet </a:t>
            </a:r>
          </a:p>
          <a:p>
            <a:r>
              <a:rPr lang="da-DK" dirty="0" smtClean="0"/>
              <a:t>At beskatte folk og omfordele er ifølge </a:t>
            </a:r>
            <a:r>
              <a:rPr lang="da-DK" dirty="0" err="1" smtClean="0"/>
              <a:t>Nozick</a:t>
            </a:r>
            <a:r>
              <a:rPr lang="da-DK" dirty="0" smtClean="0"/>
              <a:t> at betragte som tyveri</a:t>
            </a:r>
          </a:p>
          <a:p>
            <a:r>
              <a:rPr lang="da-DK" dirty="0" err="1" smtClean="0"/>
              <a:t>Nozick</a:t>
            </a:r>
            <a:r>
              <a:rPr lang="da-DK" dirty="0" smtClean="0"/>
              <a:t> går ind for en minimalstat som skal sikre lov og orden og den personlige frihed.  </a:t>
            </a:r>
          </a:p>
          <a:p>
            <a:r>
              <a:rPr lang="da-DK" dirty="0" err="1" smtClean="0"/>
              <a:t>Hayek</a:t>
            </a:r>
            <a:r>
              <a:rPr lang="da-DK" dirty="0" smtClean="0"/>
              <a:t>: der findes ingen substantiel retfærdighed – hvorfor i vi aldrig kan blive enig om, hvad social retfærdighed er og om nogle har gjort sig fortjent til et gode. </a:t>
            </a:r>
          </a:p>
          <a:p>
            <a:r>
              <a:rPr lang="da-DK" dirty="0" err="1" smtClean="0"/>
              <a:t>Hayek</a:t>
            </a:r>
            <a:r>
              <a:rPr lang="da-DK" dirty="0" smtClean="0"/>
              <a:t>: vi skal ikke omfordele da vi ikke kan blive enige om et social retfærdighedsprincip. Der skal være en minimalstat som ikke omfordeler fra rig til fattig</a:t>
            </a:r>
          </a:p>
          <a:p>
            <a:r>
              <a:rPr lang="da-DK" dirty="0" smtClean="0"/>
              <a:t>Frihed og lighed står i liberalismen i modsætning fordi et forsøg på at øge ligheden i samfundet kan begrænse/true den personlige frihed.</a:t>
            </a:r>
          </a:p>
          <a:p>
            <a:r>
              <a:rPr lang="da-DK" dirty="0" smtClean="0"/>
              <a:t>Negativ frihed = frihed fra indblanding også fra staten </a:t>
            </a:r>
          </a:p>
          <a:p>
            <a:endParaRPr lang="da-DK" dirty="0"/>
          </a:p>
        </p:txBody>
      </p:sp>
    </p:spTree>
    <p:extLst>
      <p:ext uri="{BB962C8B-B14F-4D97-AF65-F5344CB8AC3E}">
        <p14:creationId xmlns:p14="http://schemas.microsoft.com/office/powerpoint/2010/main" val="67406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828344"/>
          </a:xfrm>
        </p:spPr>
        <p:txBody>
          <a:bodyPr>
            <a:normAutofit/>
          </a:bodyPr>
          <a:lstStyle/>
          <a:p>
            <a:r>
              <a:rPr lang="da-DK" dirty="0" smtClean="0"/>
              <a:t>Socialliberalismen og ulighed</a:t>
            </a:r>
            <a:endParaRPr lang="da-DK" dirty="0"/>
          </a:p>
        </p:txBody>
      </p:sp>
      <p:sp>
        <p:nvSpPr>
          <p:cNvPr id="3" name="Pladsholder til indhold 2"/>
          <p:cNvSpPr>
            <a:spLocks noGrp="1"/>
          </p:cNvSpPr>
          <p:nvPr>
            <p:ph idx="1"/>
          </p:nvPr>
        </p:nvSpPr>
        <p:spPr>
          <a:xfrm>
            <a:off x="248441" y="1021625"/>
            <a:ext cx="8667821" cy="5549905"/>
          </a:xfrm>
        </p:spPr>
        <p:txBody>
          <a:bodyPr>
            <a:normAutofit fontScale="77500" lnSpcReduction="20000"/>
          </a:bodyPr>
          <a:lstStyle/>
          <a:p>
            <a:r>
              <a:rPr lang="da-DK" dirty="0" smtClean="0"/>
              <a:t>John </a:t>
            </a:r>
            <a:r>
              <a:rPr lang="da-DK" dirty="0" err="1" smtClean="0"/>
              <a:t>Rawls</a:t>
            </a:r>
            <a:r>
              <a:rPr lang="da-DK" dirty="0" smtClean="0"/>
              <a:t>: hvordan kan vi indrette et retfærdigt samfund, hvis vi kunne indrette det helt fra bunden. </a:t>
            </a:r>
          </a:p>
          <a:p>
            <a:r>
              <a:rPr lang="da-DK" dirty="0" smtClean="0"/>
              <a:t>Originale position: er et stadie hvor vi mennesker befinder os under uvidenhedens slør, dvs. vi er udvidende om den position, som vi selv vil komme til at få, når vi løfter sløret og går ud i samfundet (tankeeksperiment)</a:t>
            </a:r>
          </a:p>
          <a:p>
            <a:r>
              <a:rPr lang="da-DK" dirty="0" smtClean="0"/>
              <a:t>John </a:t>
            </a:r>
            <a:r>
              <a:rPr lang="da-DK" dirty="0" err="1" smtClean="0"/>
              <a:t>Rawls</a:t>
            </a:r>
            <a:r>
              <a:rPr lang="da-DK" dirty="0" smtClean="0"/>
              <a:t> er kontraktteoretiker</a:t>
            </a:r>
          </a:p>
          <a:p>
            <a:pPr marL="0" indent="0">
              <a:buNone/>
            </a:pPr>
            <a:r>
              <a:rPr lang="da-DK" dirty="0" smtClean="0"/>
              <a:t>2. Grundlæggende principper</a:t>
            </a:r>
          </a:p>
          <a:p>
            <a:pPr>
              <a:buFontTx/>
              <a:buChar char="-"/>
            </a:pPr>
            <a:r>
              <a:rPr lang="da-DK" dirty="0" smtClean="0"/>
              <a:t>Frihedsprincippet</a:t>
            </a:r>
          </a:p>
          <a:p>
            <a:pPr>
              <a:buFontTx/>
              <a:buChar char="-"/>
            </a:pPr>
            <a:r>
              <a:rPr lang="da-DK" dirty="0" smtClean="0"/>
              <a:t>Forskels-/</a:t>
            </a:r>
            <a:r>
              <a:rPr lang="da-DK" dirty="0" err="1" smtClean="0"/>
              <a:t>Åbenhdsprincippet</a:t>
            </a:r>
            <a:endParaRPr lang="da-DK" dirty="0" smtClean="0"/>
          </a:p>
          <a:p>
            <a:pPr>
              <a:buFont typeface="Wingdings" charset="2"/>
              <a:buChar char="§"/>
            </a:pPr>
            <a:r>
              <a:rPr lang="da-DK" dirty="0" smtClean="0"/>
              <a:t>Positiv frihed = borgeren skal have reel mulighed for at vælge og bestemme selv (kræver ressourcer) – så at sige have magten over sig selv. </a:t>
            </a:r>
          </a:p>
          <a:p>
            <a:pPr>
              <a:buFont typeface="Wingdings" charset="2"/>
              <a:buChar char="§"/>
            </a:pPr>
            <a:r>
              <a:rPr lang="da-DK" dirty="0" smtClean="0"/>
              <a:t>Frihed og lighed er hos socialliberalisterne ikke hinandens modsætninger (som det er hos liberalismen). En vis lighed er forudsætning for frihed.   </a:t>
            </a:r>
            <a:endParaRPr lang="da-DK" dirty="0"/>
          </a:p>
        </p:txBody>
      </p:sp>
    </p:spTree>
    <p:extLst>
      <p:ext uri="{BB962C8B-B14F-4D97-AF65-F5344CB8AC3E}">
        <p14:creationId xmlns:p14="http://schemas.microsoft.com/office/powerpoint/2010/main" val="125661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9144000" cy="607452"/>
          </a:xfrm>
        </p:spPr>
        <p:txBody>
          <a:bodyPr>
            <a:normAutofit fontScale="90000"/>
          </a:bodyPr>
          <a:lstStyle/>
          <a:p>
            <a:r>
              <a:rPr lang="da-DK" dirty="0" smtClean="0"/>
              <a:t>Konservatismen og ulighed</a:t>
            </a:r>
            <a:endParaRPr lang="da-DK" dirty="0"/>
          </a:p>
        </p:txBody>
      </p:sp>
      <p:sp>
        <p:nvSpPr>
          <p:cNvPr id="3" name="Pladsholder til indhold 2"/>
          <p:cNvSpPr>
            <a:spLocks noGrp="1"/>
          </p:cNvSpPr>
          <p:nvPr>
            <p:ph idx="1"/>
          </p:nvPr>
        </p:nvSpPr>
        <p:spPr>
          <a:xfrm>
            <a:off x="0" y="607453"/>
            <a:ext cx="9144000" cy="6250547"/>
          </a:xfrm>
        </p:spPr>
        <p:txBody>
          <a:bodyPr>
            <a:normAutofit fontScale="70000" lnSpcReduction="20000"/>
          </a:bodyPr>
          <a:lstStyle/>
          <a:p>
            <a:r>
              <a:rPr lang="da-DK" dirty="0" smtClean="0"/>
              <a:t>Forandre for at bevare</a:t>
            </a:r>
          </a:p>
          <a:p>
            <a:r>
              <a:rPr lang="da-DK" dirty="0" smtClean="0"/>
              <a:t>Konservatismen opstod som modsvar på liberalismens udbredelse i 1700tallet </a:t>
            </a:r>
          </a:p>
          <a:p>
            <a:r>
              <a:rPr lang="da-DK" dirty="0" smtClean="0"/>
              <a:t>Det retfærdige samfundsorden er en naturlig forlængelse af det samfund vi har opbygget gennem generationer. </a:t>
            </a:r>
          </a:p>
          <a:p>
            <a:r>
              <a:rPr lang="da-DK" dirty="0" smtClean="0"/>
              <a:t>Det retfærdige samfund er, at alle får deres behov dækket, og at alle behandles efter fortjeneste. </a:t>
            </a:r>
          </a:p>
          <a:p>
            <a:r>
              <a:rPr lang="da-DK" dirty="0" smtClean="0"/>
              <a:t>Organisk samfundsopfattelse: hvert menneske har sin plads og skal varetage sine opgaver (funktioner) for at samfundet kan overleve. Tro på fællesskabet. </a:t>
            </a:r>
          </a:p>
          <a:p>
            <a:r>
              <a:rPr lang="da-DK" dirty="0" smtClean="0"/>
              <a:t>Den socialkonservative gren peger på, at vi er nødt til at værne om de sociale fællesskaber (familien, skolen, landsby)</a:t>
            </a:r>
          </a:p>
          <a:p>
            <a:r>
              <a:rPr lang="da-DK" dirty="0" smtClean="0"/>
              <a:t>Goderne i samfundet skal på en vis måde omfordeles – for ellers kunne den sociale ulighed vokse sig så stor, at den kunne true samfundets sammenhængskraft.</a:t>
            </a:r>
          </a:p>
          <a:p>
            <a:r>
              <a:rPr lang="da-DK" dirty="0" smtClean="0"/>
              <a:t>Ønske om at tage sig af samfundets svagest for at sikre harmonisk helhed. </a:t>
            </a:r>
          </a:p>
          <a:p>
            <a:r>
              <a:rPr lang="da-DK" dirty="0" smtClean="0"/>
              <a:t>I samfundet finder man et socialt hierarki, hvor alle har betydning og dermed er lige med hinanden, men ikke alle er lige vigtige for fællesskabet, hvorfor der opstår en ulighed da nogle er vigtigere end andre (jf. funktionalismen kap.6)</a:t>
            </a:r>
          </a:p>
        </p:txBody>
      </p:sp>
    </p:spTree>
    <p:extLst>
      <p:ext uri="{BB962C8B-B14F-4D97-AF65-F5344CB8AC3E}">
        <p14:creationId xmlns:p14="http://schemas.microsoft.com/office/powerpoint/2010/main" val="354995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Socialismen og ulighed</a:t>
            </a:r>
            <a:endParaRPr lang="da-DK" dirty="0"/>
          </a:p>
        </p:txBody>
      </p:sp>
      <p:sp>
        <p:nvSpPr>
          <p:cNvPr id="3" name="Pladsholder til indhold 2"/>
          <p:cNvSpPr>
            <a:spLocks noGrp="1"/>
          </p:cNvSpPr>
          <p:nvPr>
            <p:ph idx="1"/>
          </p:nvPr>
        </p:nvSpPr>
        <p:spPr>
          <a:xfrm>
            <a:off x="193232" y="1600200"/>
            <a:ext cx="8695426" cy="4525963"/>
          </a:xfrm>
        </p:spPr>
        <p:txBody>
          <a:bodyPr>
            <a:normAutofit fontScale="92500" lnSpcReduction="10000"/>
          </a:bodyPr>
          <a:lstStyle/>
          <a:p>
            <a:r>
              <a:rPr lang="da-DK" dirty="0" smtClean="0"/>
              <a:t>Karl Marx: Kritik af det kapitalistiske samfunds undertrykkelse af arbejderne (arbejderklassen).</a:t>
            </a:r>
          </a:p>
          <a:p>
            <a:r>
              <a:rPr lang="da-DK" dirty="0" smtClean="0"/>
              <a:t>Kapitalismen er grundlæggende uretfærdig da arbejdernes produktion skaber merværdi som alene tilfalder overklassen/bourgeoisiet og dermed gør skellene større mellem rig og fattig. </a:t>
            </a:r>
          </a:p>
          <a:p>
            <a:r>
              <a:rPr lang="da-DK" dirty="0" smtClean="0"/>
              <a:t>Den kapitalistiske liberalistiske samfundsstruktur skaber konflikt og er ulighedsskabende. </a:t>
            </a:r>
          </a:p>
          <a:p>
            <a:r>
              <a:rPr lang="da-DK" dirty="0" smtClean="0"/>
              <a:t>Kapitalismen er ulighedsskabende og skal bekæmpes </a:t>
            </a:r>
            <a:endParaRPr lang="da-DK" dirty="0"/>
          </a:p>
        </p:txBody>
      </p:sp>
    </p:spTree>
    <p:extLst>
      <p:ext uri="{BB962C8B-B14F-4D97-AF65-F5344CB8AC3E}">
        <p14:creationId xmlns:p14="http://schemas.microsoft.com/office/powerpoint/2010/main" val="3989802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0" y="276115"/>
            <a:ext cx="9099704" cy="6428820"/>
          </a:xfrm>
          <a:prstGeom prst="rect">
            <a:avLst/>
          </a:prstGeom>
        </p:spPr>
      </p:pic>
    </p:spTree>
    <p:extLst>
      <p:ext uri="{BB962C8B-B14F-4D97-AF65-F5344CB8AC3E}">
        <p14:creationId xmlns:p14="http://schemas.microsoft.com/office/powerpoint/2010/main" val="178344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Socialdemokratismen og ulighed</a:t>
            </a:r>
            <a:endParaRPr lang="da-DK" dirty="0"/>
          </a:p>
        </p:txBody>
      </p:sp>
      <p:sp>
        <p:nvSpPr>
          <p:cNvPr id="3" name="Pladsholder til indhold 2"/>
          <p:cNvSpPr>
            <a:spLocks noGrp="1"/>
          </p:cNvSpPr>
          <p:nvPr>
            <p:ph idx="1"/>
          </p:nvPr>
        </p:nvSpPr>
        <p:spPr/>
        <p:txBody>
          <a:bodyPr>
            <a:normAutofit fontScale="70000" lnSpcReduction="20000"/>
          </a:bodyPr>
          <a:lstStyle/>
          <a:p>
            <a:r>
              <a:rPr lang="da-DK" dirty="0" smtClean="0"/>
              <a:t>Eduard Bernstein: var modstander af den radikale(revolutionære) udlægning af socialismen om at vælte det kapitalistiske system. </a:t>
            </a:r>
          </a:p>
          <a:p>
            <a:r>
              <a:rPr lang="da-DK" dirty="0" smtClean="0"/>
              <a:t>I stedet skulle man kæmpe for forandring inden for det demokratiske system</a:t>
            </a:r>
          </a:p>
          <a:p>
            <a:r>
              <a:rPr lang="da-DK" dirty="0" smtClean="0"/>
              <a:t>Staten er også en ven. </a:t>
            </a:r>
          </a:p>
          <a:p>
            <a:r>
              <a:rPr lang="da-DK" dirty="0" smtClean="0"/>
              <a:t>Det retfærdige samfund skulle skabes gennem lighedsskabende reformer – nærme sig det socialistiske samfund. </a:t>
            </a:r>
          </a:p>
          <a:p>
            <a:r>
              <a:rPr lang="da-DK" dirty="0" smtClean="0"/>
              <a:t>En vis lighed er en forudsætning for frihed – og socialdemokraterne vil være villige til at omfordele for at øge ligheden. </a:t>
            </a:r>
          </a:p>
          <a:p>
            <a:r>
              <a:rPr lang="da-DK" dirty="0" smtClean="0"/>
              <a:t>Det er ikke nok, at der kun er formel lighed der skal også være reel lighed. </a:t>
            </a:r>
          </a:p>
          <a:p>
            <a:r>
              <a:rPr lang="da-DK" dirty="0" smtClean="0"/>
              <a:t>Solidaritet og tryghed vægter højere end individualisme og egennyttemaksimering. </a:t>
            </a:r>
          </a:p>
          <a:p>
            <a:r>
              <a:rPr lang="da-DK" dirty="0" smtClean="0"/>
              <a:t>Staten skal spille en aktiv rolle i samfundet.  </a:t>
            </a:r>
            <a:endParaRPr lang="da-DK" dirty="0"/>
          </a:p>
        </p:txBody>
      </p:sp>
    </p:spTree>
    <p:extLst>
      <p:ext uri="{BB962C8B-B14F-4D97-AF65-F5344CB8AC3E}">
        <p14:creationId xmlns:p14="http://schemas.microsoft.com/office/powerpoint/2010/main" val="3050349584"/>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793</Words>
  <Application>Microsoft Macintosh PowerPoint</Application>
  <PresentationFormat>Skærmshow (4:3)</PresentationFormat>
  <Paragraphs>56</Paragraphs>
  <Slides>10</Slides>
  <Notes>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Kontortema</vt:lpstr>
      <vt:lpstr>Kapitel 8: Ulighed og ideologi</vt:lpstr>
      <vt:lpstr>Dagsorden</vt:lpstr>
      <vt:lpstr>Liberalismen og ulighed</vt:lpstr>
      <vt:lpstr>Neoliberalismen og ulighed</vt:lpstr>
      <vt:lpstr>Socialliberalismen og ulighed</vt:lpstr>
      <vt:lpstr>Konservatismen og ulighed</vt:lpstr>
      <vt:lpstr>Socialismen og ulighed</vt:lpstr>
      <vt:lpstr>PowerPoint-præsentation</vt:lpstr>
      <vt:lpstr>Socialdemokratismen og ulighed</vt:lpstr>
      <vt:lpstr>Menneskesyn og ideologi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8: Ulighed og ideologi</dc:title>
  <dc:creator>Peter Brøndum</dc:creator>
  <cp:lastModifiedBy>Peter Brøndum</cp:lastModifiedBy>
  <cp:revision>5</cp:revision>
  <dcterms:created xsi:type="dcterms:W3CDTF">2015-05-06T09:51:18Z</dcterms:created>
  <dcterms:modified xsi:type="dcterms:W3CDTF">2015-05-06T10:37:42Z</dcterms:modified>
</cp:coreProperties>
</file>