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606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02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250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39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64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804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743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378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20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876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13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A5335-8214-B64A-A9FA-1CBE6CD4AA40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3F3C-FFBE-1C48-A906-11C00A22C5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75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Kapitel 9: Velfærdsstaten og ulighed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Ulighedens mange ansigter – perspektiver på social ulighed af Jakob Glenstrup Jensby og Peter Brøndum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690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855956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Forskellige typer af konkurrencestater - 2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2923717" y="1476426"/>
            <a:ext cx="4016420" cy="14468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Markedsbaseret konkurrencestat</a:t>
            </a:r>
            <a:r>
              <a:rPr lang="da-DK" sz="2000" dirty="0" smtClean="0"/>
              <a:t> </a:t>
            </a:r>
            <a:endParaRPr lang="da-DK" sz="2000" dirty="0"/>
          </a:p>
        </p:txBody>
      </p:sp>
      <p:cxnSp>
        <p:nvCxnSpPr>
          <p:cNvPr id="9" name="Lige forbindelse 8"/>
          <p:cNvCxnSpPr>
            <a:stCxn id="7" idx="2"/>
          </p:cNvCxnSpPr>
          <p:nvPr/>
        </p:nvCxnSpPr>
        <p:spPr>
          <a:xfrm>
            <a:off x="4931927" y="2923324"/>
            <a:ext cx="0" cy="944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4931927" y="3868237"/>
            <a:ext cx="17424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6674345" y="3868237"/>
            <a:ext cx="0" cy="738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flipH="1">
            <a:off x="3425770" y="3868237"/>
            <a:ext cx="15061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3425770" y="3868237"/>
            <a:ext cx="0" cy="738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1122236" y="4606450"/>
            <a:ext cx="3809692" cy="15945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Passiv markedsbaseret konkurrencesta</a:t>
            </a:r>
            <a:r>
              <a:rPr lang="da-DK" sz="2000" dirty="0" smtClean="0"/>
              <a:t>t</a:t>
            </a:r>
            <a:endParaRPr lang="da-DK" sz="2000" dirty="0"/>
          </a:p>
        </p:txBody>
      </p:sp>
      <p:sp>
        <p:nvSpPr>
          <p:cNvPr id="20" name="Rektangel 19"/>
          <p:cNvSpPr/>
          <p:nvPr/>
        </p:nvSpPr>
        <p:spPr>
          <a:xfrm>
            <a:off x="5345382" y="4606450"/>
            <a:ext cx="3415803" cy="15945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Aktiv markedsbaseret konkurrencestat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07499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383014" y="81358"/>
            <a:ext cx="8229600" cy="1143000"/>
          </a:xfrm>
        </p:spPr>
        <p:txBody>
          <a:bodyPr/>
          <a:lstStyle/>
          <a:p>
            <a:r>
              <a:rPr lang="da-DK" dirty="0" smtClean="0"/>
              <a:t>Konkurrencestat og menneskesyn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4" y="1636857"/>
            <a:ext cx="7922500" cy="519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9" y="1600200"/>
            <a:ext cx="8459063" cy="4525963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Definition af begrebet velfærdsstat</a:t>
            </a:r>
          </a:p>
          <a:p>
            <a:r>
              <a:rPr lang="da-DK" dirty="0" smtClean="0"/>
              <a:t>Tre typer af velfærdsstatsmodeller</a:t>
            </a:r>
          </a:p>
          <a:p>
            <a:r>
              <a:rPr lang="da-DK" dirty="0" smtClean="0"/>
              <a:t>Velfærdsstatsmodeller og håndtering af ulighed</a:t>
            </a:r>
          </a:p>
          <a:p>
            <a:r>
              <a:rPr lang="da-DK" dirty="0" smtClean="0"/>
              <a:t>Den universelle velfærdsmodels interne og eksterne udfordringer </a:t>
            </a:r>
          </a:p>
          <a:p>
            <a:r>
              <a:rPr lang="da-DK" dirty="0" smtClean="0"/>
              <a:t>Definition af konkurrencestat</a:t>
            </a:r>
          </a:p>
          <a:p>
            <a:r>
              <a:rPr lang="da-DK" dirty="0" smtClean="0"/>
              <a:t>Forskel på velfærdsstat og konkurrencestat</a:t>
            </a:r>
          </a:p>
          <a:p>
            <a:r>
              <a:rPr lang="da-DK" dirty="0" smtClean="0"/>
              <a:t>Forskellige typer af konkurrencestater</a:t>
            </a:r>
          </a:p>
          <a:p>
            <a:r>
              <a:rPr lang="da-DK" dirty="0" smtClean="0"/>
              <a:t>Konkurrencestat og menneskesynet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44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 af velfærdsstat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Asa </a:t>
            </a:r>
            <a:r>
              <a:rPr lang="da-DK" dirty="0" err="1" smtClean="0"/>
              <a:t>Briggs</a:t>
            </a:r>
            <a:r>
              <a:rPr lang="da-DK" dirty="0" smtClean="0"/>
              <a:t> har følgende definition af en velfærdsstat: </a:t>
            </a:r>
            <a:r>
              <a:rPr lang="da-DK" i="1" dirty="0" smtClean="0"/>
              <a:t>En velfærdsstat er en stat, hvor organiseret magt er anvendt… til at modificere markedskræfterne på mindst tre måder</a:t>
            </a:r>
            <a:endParaRPr lang="da-DK" dirty="0" smtClean="0"/>
          </a:p>
          <a:p>
            <a:pPr lvl="1"/>
            <a:r>
              <a:rPr lang="da-DK" dirty="0" smtClean="0"/>
              <a:t>Garantere </a:t>
            </a:r>
            <a:r>
              <a:rPr lang="da-DK" dirty="0" err="1" smtClean="0"/>
              <a:t>invidivder</a:t>
            </a:r>
            <a:r>
              <a:rPr lang="da-DK" dirty="0" smtClean="0"/>
              <a:t>/familier minimumsindkomst uafhængigt af markedsværdien af deres arbejdskraft og ejendom. </a:t>
            </a:r>
          </a:p>
          <a:p>
            <a:pPr lvl="1"/>
            <a:r>
              <a:rPr lang="da-DK" dirty="0" smtClean="0"/>
              <a:t>Reducering af usikkerhed i forbindelse med sociale begivenheder (arbejdsløshed).</a:t>
            </a:r>
          </a:p>
          <a:p>
            <a:pPr lvl="1"/>
            <a:r>
              <a:rPr lang="da-DK" dirty="0" smtClean="0"/>
              <a:t>Befolkningen bliver uden hensyntagen til social status til adgang til på forhånd afgrænset sociale ydelser.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810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Tre typer af velfærdsstater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Den </a:t>
            </a:r>
            <a:r>
              <a:rPr lang="da-DK" dirty="0" err="1" smtClean="0"/>
              <a:t>residuale</a:t>
            </a:r>
            <a:r>
              <a:rPr lang="da-DK" dirty="0" smtClean="0"/>
              <a:t> (Liberalistiske)</a:t>
            </a:r>
          </a:p>
          <a:p>
            <a:r>
              <a:rPr lang="da-DK" dirty="0" smtClean="0"/>
              <a:t>Den selektive (Konservative)</a:t>
            </a:r>
          </a:p>
          <a:p>
            <a:r>
              <a:rPr lang="da-DK" dirty="0" smtClean="0"/>
              <a:t>Den universelle (Socialdemokratiske)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441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Velfærdsstatsmodel og håndtering af ulighed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b="1" dirty="0" smtClean="0"/>
              <a:t>Universelle model: </a:t>
            </a:r>
            <a:r>
              <a:rPr lang="da-DK" dirty="0" smtClean="0"/>
              <a:t>Omfattende omfordeling (progressiv beskatning, indkomstoverførsler og </a:t>
            </a:r>
            <a:r>
              <a:rPr lang="da-DK" dirty="0" err="1" smtClean="0"/>
              <a:t>off</a:t>
            </a:r>
            <a:r>
              <a:rPr lang="da-DK" dirty="0" smtClean="0"/>
              <a:t>. Serviceydelser). Lav grad af ulighed.</a:t>
            </a:r>
          </a:p>
          <a:p>
            <a:endParaRPr lang="da-DK" dirty="0" smtClean="0"/>
          </a:p>
          <a:p>
            <a:r>
              <a:rPr lang="da-DK" b="1" dirty="0" err="1" smtClean="0"/>
              <a:t>Residuale</a:t>
            </a:r>
            <a:r>
              <a:rPr lang="da-DK" b="1" dirty="0" smtClean="0"/>
              <a:t> model: </a:t>
            </a:r>
            <a:r>
              <a:rPr lang="da-DK" dirty="0" smtClean="0"/>
              <a:t>Mindre grad af statslig omfordeling, individuelt ansvar at sørge for sin sociale sikring (v. Tilkøb på markedet). Høj grad af ulighed.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b="1" u="sng" dirty="0" smtClean="0"/>
              <a:t>Selektive model</a:t>
            </a:r>
            <a:r>
              <a:rPr lang="da-DK" dirty="0" smtClean="0"/>
              <a:t>: En vis omfordeling i samfundet, men meget er afhængigt af den enkelte borgers tilknytning til arbejdsmarkedet. Social ulighed fastholdes i de sociale ydelser som staten tildeler. Det civile samfund har stor betydning i forhold til at håndtere den sociale ulighed.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062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1406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Den universelle velfærdsmodels interne og eksterne udfordringer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" y="2816369"/>
            <a:ext cx="2318780" cy="23745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r>
              <a:rPr lang="da-DK" dirty="0" smtClean="0"/>
              <a:t>Demografisk udvikling</a:t>
            </a:r>
          </a:p>
          <a:p>
            <a:pPr marL="285750" indent="-285750" algn="ctr">
              <a:buFont typeface="Arial"/>
              <a:buChar char="•"/>
            </a:pPr>
            <a:r>
              <a:rPr lang="da-DK" dirty="0" smtClean="0"/>
              <a:t>Stigende individualisering</a:t>
            </a:r>
          </a:p>
          <a:p>
            <a:pPr marL="285750" indent="-285750" algn="ctr">
              <a:buFont typeface="Arial"/>
              <a:buChar char="•"/>
            </a:pPr>
            <a:r>
              <a:rPr lang="da-DK" dirty="0" smtClean="0"/>
              <a:t>Borgerne stigende forventninger</a:t>
            </a:r>
            <a:endParaRPr lang="da-DK" dirty="0"/>
          </a:p>
        </p:txBody>
      </p:sp>
      <p:sp>
        <p:nvSpPr>
          <p:cNvPr id="5" name="Ellipse 4"/>
          <p:cNvSpPr/>
          <p:nvPr/>
        </p:nvSpPr>
        <p:spPr>
          <a:xfrm>
            <a:off x="3312545" y="3064870"/>
            <a:ext cx="2567220" cy="16014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Den danske universelle velfærdsstats-model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707900" y="2843978"/>
            <a:ext cx="2436100" cy="23469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</a:pPr>
            <a:r>
              <a:rPr lang="da-DK" dirty="0" smtClean="0"/>
              <a:t>Stigende international konkurrence (økonomisk globalisering)</a:t>
            </a:r>
          </a:p>
          <a:p>
            <a:pPr marL="285750" indent="-285750" algn="ctr">
              <a:buFont typeface="Arial"/>
              <a:buChar char="•"/>
            </a:pPr>
            <a:r>
              <a:rPr lang="da-DK" dirty="0" smtClean="0"/>
              <a:t>Immigration</a:t>
            </a:r>
            <a:endParaRPr lang="da-DK" dirty="0"/>
          </a:p>
        </p:txBody>
      </p:sp>
      <p:cxnSp>
        <p:nvCxnSpPr>
          <p:cNvPr id="9" name="Lige pilforbindelse 8"/>
          <p:cNvCxnSpPr/>
          <p:nvPr/>
        </p:nvCxnSpPr>
        <p:spPr>
          <a:xfrm>
            <a:off x="2318781" y="3948441"/>
            <a:ext cx="9109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 flipH="1">
            <a:off x="6128205" y="3755161"/>
            <a:ext cx="5796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1" y="2319364"/>
            <a:ext cx="326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smtClean="0"/>
              <a:t>Interne udfordringer</a:t>
            </a:r>
            <a:endParaRPr lang="da-DK" sz="2800" b="1" dirty="0"/>
          </a:p>
        </p:txBody>
      </p:sp>
      <p:sp>
        <p:nvSpPr>
          <p:cNvPr id="13" name="Tekstfelt 12"/>
          <p:cNvSpPr txBox="1"/>
          <p:nvPr/>
        </p:nvSpPr>
        <p:spPr>
          <a:xfrm>
            <a:off x="6376640" y="2319364"/>
            <a:ext cx="2994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Eksterne udfordringer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33006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1179"/>
          </a:xfrm>
        </p:spPr>
        <p:txBody>
          <a:bodyPr>
            <a:normAutofit/>
          </a:bodyPr>
          <a:lstStyle/>
          <a:p>
            <a:r>
              <a:rPr lang="da-DK" dirty="0" smtClean="0"/>
              <a:t>Definition af begrebet konkurrencestat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0" y="911179"/>
            <a:ext cx="9144000" cy="5946821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En konkurrencestat er en stat der agerer i international konkurrence med andre stater om at skabe økonomisk vækst</a:t>
            </a:r>
          </a:p>
          <a:p>
            <a:r>
              <a:rPr lang="da-DK" dirty="0" smtClean="0"/>
              <a:t>Konkurrencestaten har fire karakteristika jf. Ove K. Petersen</a:t>
            </a:r>
          </a:p>
          <a:p>
            <a:pPr lvl="1"/>
            <a:r>
              <a:rPr lang="da-DK" dirty="0" smtClean="0"/>
              <a:t>En stat der aktivt mobilisere befolkningen og virksomheder</a:t>
            </a:r>
          </a:p>
          <a:p>
            <a:pPr lvl="1"/>
            <a:r>
              <a:rPr lang="da-DK" dirty="0" smtClean="0"/>
              <a:t>En stat der søger at gøre det enkelte individ ansvarlig for sit eget liv</a:t>
            </a:r>
          </a:p>
          <a:p>
            <a:pPr lvl="1"/>
            <a:r>
              <a:rPr lang="da-DK" dirty="0" smtClean="0"/>
              <a:t>En stat der fremmer dynamik (uendelig reform)</a:t>
            </a:r>
          </a:p>
          <a:p>
            <a:pPr lvl="1"/>
            <a:r>
              <a:rPr lang="da-DK" dirty="0" smtClean="0"/>
              <a:t>En stat der aktivt forsøger at påvirke de internationale omgivelser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175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Forskel på velfærdsstat og konkurrencestat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801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855956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Forskellige typer af konkurrencestater - 1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2923717" y="1476426"/>
            <a:ext cx="4016420" cy="14468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Institutionel</a:t>
            </a:r>
            <a:r>
              <a:rPr lang="da-DK" sz="2000" dirty="0" smtClean="0"/>
              <a:t> </a:t>
            </a:r>
            <a:r>
              <a:rPr lang="da-DK" sz="2400" dirty="0" smtClean="0"/>
              <a:t>konkurrencestat</a:t>
            </a:r>
            <a:r>
              <a:rPr lang="da-DK" sz="2000" dirty="0" smtClean="0"/>
              <a:t> </a:t>
            </a:r>
            <a:endParaRPr lang="da-DK" sz="2000" dirty="0"/>
          </a:p>
        </p:txBody>
      </p:sp>
      <p:cxnSp>
        <p:nvCxnSpPr>
          <p:cNvPr id="9" name="Lige forbindelse 8"/>
          <p:cNvCxnSpPr>
            <a:stCxn id="7" idx="2"/>
          </p:cNvCxnSpPr>
          <p:nvPr/>
        </p:nvCxnSpPr>
        <p:spPr>
          <a:xfrm>
            <a:off x="4931927" y="2923324"/>
            <a:ext cx="0" cy="944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4931927" y="3868237"/>
            <a:ext cx="17424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6674345" y="3868237"/>
            <a:ext cx="0" cy="738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flipH="1">
            <a:off x="3425770" y="3868237"/>
            <a:ext cx="15061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3425770" y="3868237"/>
            <a:ext cx="0" cy="738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1122236" y="4606450"/>
            <a:ext cx="3809692" cy="15945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Passiv institutionel konkurrencesta</a:t>
            </a:r>
            <a:r>
              <a:rPr lang="da-DK" sz="2000" dirty="0" smtClean="0"/>
              <a:t>t</a:t>
            </a:r>
            <a:endParaRPr lang="da-DK" sz="2000" dirty="0"/>
          </a:p>
        </p:txBody>
      </p:sp>
      <p:sp>
        <p:nvSpPr>
          <p:cNvPr id="20" name="Rektangel 19"/>
          <p:cNvSpPr/>
          <p:nvPr/>
        </p:nvSpPr>
        <p:spPr>
          <a:xfrm>
            <a:off x="5345382" y="4606450"/>
            <a:ext cx="3415803" cy="15945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Aktiv institutionel konkurrencestat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66287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394</Words>
  <Application>Microsoft Macintosh PowerPoint</Application>
  <PresentationFormat>Skærmshow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Kapitel 9: Velfærdsstaten og ulighed</vt:lpstr>
      <vt:lpstr>Dagsorden</vt:lpstr>
      <vt:lpstr>Definition af velfærdsstat</vt:lpstr>
      <vt:lpstr>Tre typer af velfærdsstater</vt:lpstr>
      <vt:lpstr>Velfærdsstatsmodel og håndtering af ulighed</vt:lpstr>
      <vt:lpstr>Den universelle velfærdsmodels interne og eksterne udfordringer</vt:lpstr>
      <vt:lpstr>Definition af begrebet konkurrencestat</vt:lpstr>
      <vt:lpstr>Forskel på velfærdsstat og konkurrencestat</vt:lpstr>
      <vt:lpstr>Forskellige typer af konkurrencestater - 1</vt:lpstr>
      <vt:lpstr>Forskellige typer af konkurrencestater - 2</vt:lpstr>
      <vt:lpstr>Konkurrencestat og menneskesyn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9: Velfærdsstaten og ulighed</dc:title>
  <dc:creator>Peter Brøndum</dc:creator>
  <cp:lastModifiedBy>Peter Brøndum</cp:lastModifiedBy>
  <cp:revision>7</cp:revision>
  <dcterms:created xsi:type="dcterms:W3CDTF">2015-05-03T19:50:25Z</dcterms:created>
  <dcterms:modified xsi:type="dcterms:W3CDTF">2015-05-06T13:34:18Z</dcterms:modified>
</cp:coreProperties>
</file>